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6"/>
  </p:notesMasterIdLst>
  <p:sldIdLst>
    <p:sldId id="256" r:id="rId3"/>
    <p:sldId id="273" r:id="rId4"/>
    <p:sldId id="311" r:id="rId5"/>
    <p:sldId id="269" r:id="rId7"/>
    <p:sldId id="289" r:id="rId8"/>
    <p:sldId id="312" r:id="rId9"/>
    <p:sldId id="412" r:id="rId10"/>
    <p:sldId id="274" r:id="rId11"/>
    <p:sldId id="314" r:id="rId12"/>
    <p:sldId id="335" r:id="rId13"/>
    <p:sldId id="316" r:id="rId14"/>
    <p:sldId id="336" r:id="rId15"/>
    <p:sldId id="317" r:id="rId16"/>
    <p:sldId id="318" r:id="rId17"/>
    <p:sldId id="319" r:id="rId18"/>
    <p:sldId id="384" r:id="rId19"/>
    <p:sldId id="321" r:id="rId20"/>
    <p:sldId id="352" r:id="rId21"/>
    <p:sldId id="407" r:id="rId22"/>
    <p:sldId id="323" r:id="rId23"/>
    <p:sldId id="324" r:id="rId24"/>
    <p:sldId id="325" r:id="rId25"/>
    <p:sldId id="435" r:id="rId26"/>
    <p:sldId id="327" r:id="rId27"/>
    <p:sldId id="328" r:id="rId28"/>
    <p:sldId id="329" r:id="rId29"/>
    <p:sldId id="331" r:id="rId30"/>
  </p:sldIdLst>
  <p:sldSz cx="1219263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EB"/>
    <a:srgbClr val="C00000"/>
    <a:srgbClr val="0089A6"/>
    <a:srgbClr val="00A5CE"/>
    <a:srgbClr val="A0262F"/>
    <a:srgbClr val="3D3D3D"/>
    <a:srgbClr val="893C3D"/>
    <a:srgbClr val="943240"/>
    <a:srgbClr val="F4F4F4"/>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3" d="100"/>
          <a:sy n="103" d="100"/>
        </p:scale>
        <p:origin x="138" y="4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7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3458;&#25143;&#36164;&#26009;.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3458;&#25143;&#36164;&#26009;.xls"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23458;&#25143;&#36164;&#26009;.xls"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pc\AppData\Local\kingsoft\WPS%20Cloud%20Files\userdata\qing\filecache\.325664481\cachedata\B059FF0952284841B6966CED079D8B4C\&#20449;&#25176;&#20135;&#21697;&#21457;&#34892;&#32479;&#35745;.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pc\AppData\Local\kingsoft\WPS%20Cloud%20Files\userdata\qing\filecache\.325664481\cachedata\B059FF0952284841B6966CED079D8B4C\&#20449;&#25176;&#20135;&#21697;&#21457;&#34892;&#32479;&#35745;.xlsx" TargetMode="External"/></Relationships>
</file>

<file path=ppt/charts/_rels/chart6.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1.xml"/><Relationship Id="rId1" Type="http://schemas.openxmlformats.org/officeDocument/2006/relationships/oleObject" Target="file:///C:\Wind\Wind.NET.Client\WindNET\users\W6804909075\export\&#36827;&#20986;&#21475;&#36152;&#26131;(&#26376;).xls"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2.xml"/><Relationship Id="rId1" Type="http://schemas.openxmlformats.org/officeDocument/2006/relationships/oleObject" Target="file:///C:\Wind\Wind.NET.Client\WindNET\users\W6804909075\export\&#36827;&#20986;&#21475;&#36152;&#26131;(&#26376;).xls"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d:\Users\tiantao\Desktop\MVP&#36319;&#36394;&#20307;&#31995;\MVP-&#20272;&#20540;&#19982;&#24066;&#22330;-201712.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Wind\Wind.NET.Client\WindNET\tmp\Temp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[客户资料.xls]Sheet3!$D$5</c:f>
              <c:strCache>
                <c:ptCount val="1"/>
                <c:pt idx="0">
                  <c:v>保守型客户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[客户资料.xls]Sheet3!$E$4:$I$4</c:f>
              <c:strCache>
                <c:ptCount val="5"/>
                <c:pt idx="0">
                  <c:v>现金类</c:v>
                </c:pt>
                <c:pt idx="1">
                  <c:v>类固收</c:v>
                </c:pt>
                <c:pt idx="2">
                  <c:v>债券</c:v>
                </c:pt>
                <c:pt idx="3">
                  <c:v>权益类</c:v>
                </c:pt>
                <c:pt idx="4">
                  <c:v>大宗商品</c:v>
                </c:pt>
              </c:strCache>
            </c:strRef>
          </c:cat>
          <c:val>
            <c:numRef>
              <c:f>[客户资料.xls]Sheet3!$E$5:$I$5</c:f>
              <c:numCache>
                <c:formatCode>0%</c:formatCode>
                <c:ptCount val="5"/>
                <c:pt idx="0">
                  <c:v>0.22</c:v>
                </c:pt>
                <c:pt idx="1">
                  <c:v>0.33</c:v>
                </c:pt>
                <c:pt idx="2">
                  <c:v>0.14</c:v>
                </c:pt>
                <c:pt idx="3">
                  <c:v>0.22</c:v>
                </c:pt>
                <c:pt idx="4">
                  <c:v>0.09</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[客户资料.xls]Sheet3!$D$33</c:f>
              <c:strCache>
                <c:ptCount val="1"/>
                <c:pt idx="0">
                  <c:v>稳健型客户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[客户资料.xls]Sheet3!$E$32:$I$32</c:f>
              <c:strCache>
                <c:ptCount val="5"/>
                <c:pt idx="0">
                  <c:v>现金类</c:v>
                </c:pt>
                <c:pt idx="1">
                  <c:v>类固收</c:v>
                </c:pt>
                <c:pt idx="2">
                  <c:v>债券</c:v>
                </c:pt>
                <c:pt idx="3">
                  <c:v>权益类</c:v>
                </c:pt>
                <c:pt idx="4">
                  <c:v>大宗商品</c:v>
                </c:pt>
              </c:strCache>
            </c:strRef>
          </c:cat>
          <c:val>
            <c:numRef>
              <c:f>[客户资料.xls]Sheet3!$E$33:$I$33</c:f>
              <c:numCache>
                <c:formatCode>0%</c:formatCode>
                <c:ptCount val="5"/>
                <c:pt idx="0">
                  <c:v>0.2</c:v>
                </c:pt>
                <c:pt idx="1">
                  <c:v>0.3</c:v>
                </c:pt>
                <c:pt idx="2">
                  <c:v>0.1</c:v>
                </c:pt>
                <c:pt idx="3">
                  <c:v>0.27</c:v>
                </c:pt>
                <c:pt idx="4">
                  <c:v>0.13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5972222222222"/>
          <c:y val="0.0277777777777778"/>
        </c:manualLayout>
      </c:layout>
      <c:overlay val="0"/>
      <c:spPr>
        <a:noFill/>
        <a:ln>
          <a:noFill/>
        </a:ln>
        <a:effectLst/>
      </c:spPr>
      <c:txPr>
        <a:bodyPr rot="0" spcFirstLastPara="0" vertOverflow="ellipsis" vert="horz" wrap="square" anchor="ctr" anchorCtr="1"/>
        <a:lstStyle/>
        <a:p>
          <a:pPr>
            <a:defRPr lang="zh-CN" sz="20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[客户资料.xls]Sheet3!$D$58</c:f>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[客户资料.xls]Sheet3!$E$57:$I$57</c:f>
              <c:strCache>
                <c:ptCount val="5"/>
                <c:pt idx="0">
                  <c:v>现金类</c:v>
                </c:pt>
                <c:pt idx="1">
                  <c:v>类固收</c:v>
                </c:pt>
                <c:pt idx="2">
                  <c:v>债券</c:v>
                </c:pt>
                <c:pt idx="3">
                  <c:v>权益类</c:v>
                </c:pt>
                <c:pt idx="4">
                  <c:v>大宗商品</c:v>
                </c:pt>
              </c:strCache>
            </c:strRef>
          </c:cat>
          <c:val>
            <c:numRef>
              <c:f>[客户资料.xls]Sheet3!$E$58:$I$58</c:f>
              <c:numCache>
                <c:formatCode>0%</c:formatCode>
                <c:ptCount val="5"/>
                <c:pt idx="0">
                  <c:v>0.18</c:v>
                </c:pt>
                <c:pt idx="1">
                  <c:v>0.24</c:v>
                </c:pt>
                <c:pt idx="2">
                  <c:v>0.07</c:v>
                </c:pt>
                <c:pt idx="3">
                  <c:v>0.32</c:v>
                </c:pt>
                <c:pt idx="4">
                  <c:v>0.19</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egendEntry>
        <c:idx val="1"/>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egendEntry>
        <c:idx val="2"/>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egendEntry>
        <c:idx val="3"/>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egendEntry>
        <c:idx val="4"/>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ayout/>
      <c:overlay val="0"/>
      <c:spPr>
        <a:noFill/>
        <a:ln>
          <a:noFill/>
        </a:ln>
        <a:effectLst/>
      </c:spPr>
      <c:txPr>
        <a:bodyPr rot="0" spcFirstLastPara="0" vertOverflow="ellipsis" vert="horz" wrap="square" anchor="ctr" anchorCtr="1"/>
        <a:lstStyle/>
        <a:p>
          <a:pPr>
            <a:defRPr lang="zh-CN" sz="1800" b="1"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0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title>
    <c:autoTitleDeleted val="0"/>
    <c:plotArea>
      <c:layout/>
      <c:lineChart>
        <c:grouping val="standard"/>
        <c:varyColors val="0"/>
        <c:ser>
          <c:idx val="0"/>
          <c:order val="0"/>
          <c:tx>
            <c:strRef>
              <c:f>[信托产品发行统计.xlsx]用意信托数据!$F$4</c:f>
              <c:strCache>
                <c:ptCount val="1"/>
                <c:pt idx="0">
                  <c:v>信托产品平均年化收益率</c:v>
                </c:pt>
              </c:strCache>
            </c:strRef>
          </c:tx>
          <c:spPr>
            <a:ln w="28575" cap="rnd">
              <a:solidFill>
                <a:schemeClr val="accent1"/>
              </a:solidFill>
              <a:round/>
            </a:ln>
            <a:effectLst/>
          </c:spPr>
          <c:marker>
            <c:symbol val="none"/>
          </c:marker>
          <c:dLbls>
            <c:delete val="1"/>
          </c:dLbls>
          <c:cat>
            <c:strRef>
              <c:f>[信托产品发行统计.xlsx]用意信托数据!$G$3:$T$3</c:f>
              <c:strCache>
                <c:ptCount val="14"/>
                <c:pt idx="0" c:formatCode="yyyy&quot;年&quot;m&quot;月&quot;;@">
                  <c:v>2017年1月</c:v>
                </c:pt>
                <c:pt idx="1" c:formatCode="0_ ">
                  <c:v>2月</c:v>
                </c:pt>
                <c:pt idx="2" c:formatCode="0_ ">
                  <c:v>3月</c:v>
                </c:pt>
                <c:pt idx="3" c:formatCode="0_ ">
                  <c:v>4月</c:v>
                </c:pt>
                <c:pt idx="4" c:formatCode="0_ ">
                  <c:v>5月</c:v>
                </c:pt>
                <c:pt idx="5" c:formatCode="0_ ">
                  <c:v>6月</c:v>
                </c:pt>
                <c:pt idx="6" c:formatCode="0_ ">
                  <c:v>7月</c:v>
                </c:pt>
                <c:pt idx="7" c:formatCode="0_ ">
                  <c:v>8月</c:v>
                </c:pt>
                <c:pt idx="8" c:formatCode="0_ ">
                  <c:v>9月</c:v>
                </c:pt>
                <c:pt idx="9" c:formatCode="0_ ">
                  <c:v>10月</c:v>
                </c:pt>
                <c:pt idx="10" c:formatCode="0_ ">
                  <c:v>11月</c:v>
                </c:pt>
                <c:pt idx="11" c:formatCode="0_ ">
                  <c:v>12月</c:v>
                </c:pt>
                <c:pt idx="12" c:formatCode="yyyy&quot;年&quot;m&quot;月&quot;;@">
                  <c:v>2018年1月</c:v>
                </c:pt>
                <c:pt idx="13">
                  <c:v>2月</c:v>
                </c:pt>
              </c:strCache>
            </c:strRef>
          </c:cat>
          <c:val>
            <c:numRef>
              <c:f>[信托产品发行统计.xlsx]用意信托数据!$G$4:$T$4</c:f>
              <c:numCache>
                <c:formatCode>0.00%</c:formatCode>
                <c:ptCount val="14"/>
                <c:pt idx="0">
                  <c:v>0.0628</c:v>
                </c:pt>
                <c:pt idx="1">
                  <c:v>0.0617</c:v>
                </c:pt>
                <c:pt idx="2">
                  <c:v>0.0658</c:v>
                </c:pt>
                <c:pt idx="3">
                  <c:v>0.0663</c:v>
                </c:pt>
                <c:pt idx="4">
                  <c:v>0.0655</c:v>
                </c:pt>
                <c:pt idx="5">
                  <c:v>0.0672</c:v>
                </c:pt>
                <c:pt idx="6">
                  <c:v>0.0661</c:v>
                </c:pt>
                <c:pt idx="7">
                  <c:v>0.0684</c:v>
                </c:pt>
                <c:pt idx="8">
                  <c:v>0.0679</c:v>
                </c:pt>
                <c:pt idx="9">
                  <c:v>0.0681</c:v>
                </c:pt>
                <c:pt idx="10">
                  <c:v>0.0691</c:v>
                </c:pt>
                <c:pt idx="11">
                  <c:v>0.0723</c:v>
                </c:pt>
                <c:pt idx="12">
                  <c:v>0.073</c:v>
                </c:pt>
                <c:pt idx="13">
                  <c:v>0.0741</c:v>
                </c:pt>
              </c:numCache>
            </c:numRef>
          </c:val>
          <c:smooth val="0"/>
        </c:ser>
        <c:dLbls>
          <c:showLegendKey val="0"/>
          <c:showVal val="0"/>
          <c:showCatName val="0"/>
          <c:showSerName val="0"/>
          <c:showPercent val="0"/>
          <c:showBubbleSize val="0"/>
        </c:dLbls>
        <c:marker val="0"/>
        <c:smooth val="0"/>
        <c:axId val="128046414"/>
        <c:axId val="577385733"/>
      </c:lineChart>
      <c:catAx>
        <c:axId val="12804641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77385733"/>
        <c:crossesAt val="0"/>
        <c:auto val="1"/>
        <c:lblAlgn val="ctr"/>
        <c:lblOffset val="100"/>
        <c:noMultiLvlLbl val="0"/>
      </c:catAx>
      <c:valAx>
        <c:axId val="577385733"/>
        <c:scaling>
          <c:orientation val="minMax"/>
          <c:max val="0.08"/>
          <c:min val="0"/>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28046414"/>
        <c:crosses val="autoZero"/>
        <c:crossBetween val="between"/>
        <c:majorUnit val="0.02"/>
        <c:minorUnit val="0.005"/>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集合信托月度成立规模（亿）</a:t>
            </a:r>
            <a:endParaRPr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[信托产品发行统计.xlsx]用意信托数据!$F$10</c:f>
              <c:strCache>
                <c:ptCount val="1"/>
                <c:pt idx="0">
                  <c:v>信托发行规模（亿）</c:v>
                </c:pt>
              </c:strCache>
            </c:strRef>
          </c:tx>
          <c:spPr>
            <a:ln w="28575" cap="rnd">
              <a:solidFill>
                <a:schemeClr val="accent1"/>
              </a:solidFill>
              <a:round/>
            </a:ln>
            <a:effectLst/>
          </c:spPr>
          <c:marker>
            <c:symbol val="none"/>
          </c:marker>
          <c:dLbls>
            <c:delete val="1"/>
          </c:dLbls>
          <c:cat>
            <c:strRef>
              <c:f>[信托产品发行统计.xlsx]用意信托数据!$G$9:$T$9</c:f>
              <c:strCache>
                <c:ptCount val="14"/>
                <c:pt idx="0" c:formatCode="yyyy&quot;年&quot;m&quot;月&quot;;@">
                  <c:v>2017年1月</c:v>
                </c:pt>
                <c:pt idx="1" c:formatCode="0_ ">
                  <c:v>2月</c:v>
                </c:pt>
                <c:pt idx="2" c:formatCode="0_ ">
                  <c:v>3月</c:v>
                </c:pt>
                <c:pt idx="3" c:formatCode="0_ ">
                  <c:v>4月</c:v>
                </c:pt>
                <c:pt idx="4" c:formatCode="0_ ">
                  <c:v>5月</c:v>
                </c:pt>
                <c:pt idx="5" c:formatCode="0_ ">
                  <c:v>6月</c:v>
                </c:pt>
                <c:pt idx="6" c:formatCode="0_ ">
                  <c:v>7月</c:v>
                </c:pt>
                <c:pt idx="7" c:formatCode="0_ ">
                  <c:v>8月</c:v>
                </c:pt>
                <c:pt idx="8" c:formatCode="0_ ">
                  <c:v>9月</c:v>
                </c:pt>
                <c:pt idx="9" c:formatCode="0_ ">
                  <c:v>10月</c:v>
                </c:pt>
                <c:pt idx="10" c:formatCode="0_ ">
                  <c:v>11月</c:v>
                </c:pt>
                <c:pt idx="11" c:formatCode="0_ ">
                  <c:v>12月</c:v>
                </c:pt>
                <c:pt idx="12" c:formatCode="yyyy&quot;年&quot;m&quot;月&quot;;@">
                  <c:v>2018年1月</c:v>
                </c:pt>
                <c:pt idx="13">
                  <c:v>2月</c:v>
                </c:pt>
              </c:strCache>
            </c:strRef>
          </c:cat>
          <c:val>
            <c:numRef>
              <c:f>[信托产品发行统计.xlsx]用意信托数据!$G$10:$T$10</c:f>
              <c:numCache>
                <c:formatCode>General</c:formatCode>
                <c:ptCount val="14"/>
                <c:pt idx="0">
                  <c:v>1606</c:v>
                </c:pt>
                <c:pt idx="1">
                  <c:v>913</c:v>
                </c:pt>
                <c:pt idx="2">
                  <c:v>2066</c:v>
                </c:pt>
                <c:pt idx="3">
                  <c:v>1207</c:v>
                </c:pt>
                <c:pt idx="4">
                  <c:v>1510</c:v>
                </c:pt>
                <c:pt idx="5">
                  <c:v>1698</c:v>
                </c:pt>
                <c:pt idx="6">
                  <c:v>1773</c:v>
                </c:pt>
                <c:pt idx="7">
                  <c:v>1544</c:v>
                </c:pt>
                <c:pt idx="8">
                  <c:v>2077</c:v>
                </c:pt>
                <c:pt idx="9">
                  <c:v>1314</c:v>
                </c:pt>
                <c:pt idx="10">
                  <c:v>2326</c:v>
                </c:pt>
                <c:pt idx="11">
                  <c:v>3345</c:v>
                </c:pt>
                <c:pt idx="12">
                  <c:v>1329</c:v>
                </c:pt>
                <c:pt idx="13">
                  <c:v>722</c:v>
                </c:pt>
              </c:numCache>
            </c:numRef>
          </c:val>
          <c:smooth val="0"/>
        </c:ser>
        <c:dLbls>
          <c:showLegendKey val="0"/>
          <c:showVal val="0"/>
          <c:showCatName val="0"/>
          <c:showSerName val="0"/>
          <c:showPercent val="0"/>
          <c:showBubbleSize val="0"/>
        </c:dLbls>
        <c:marker val="0"/>
        <c:smooth val="0"/>
        <c:axId val="449324710"/>
        <c:axId val="846244793"/>
      </c:lineChart>
      <c:catAx>
        <c:axId val="44932471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46244793"/>
        <c:crosses val="autoZero"/>
        <c:auto val="1"/>
        <c:lblAlgn val="ctr"/>
        <c:lblOffset val="100"/>
        <c:noMultiLvlLbl val="0"/>
      </c:catAx>
      <c:valAx>
        <c:axId val="846244793"/>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49324710"/>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92988375307"/>
          <c:y val="0.190189224832094"/>
          <c:w val="0.786068199388898"/>
          <c:h val="0.545186504146889"/>
        </c:manualLayout>
      </c:layout>
      <c:barChart>
        <c:barDir val="col"/>
        <c:grouping val="clustered"/>
        <c:varyColors val="0"/>
        <c:ser>
          <c:idx val="0"/>
          <c:order val="0"/>
          <c:tx>
            <c:strRef>
              <c:f>Sheet1!$B$1</c:f>
              <c:strCache>
                <c:ptCount val="1"/>
                <c:pt idx="0">
                  <c:v>出口金额:当月值</c:v>
                </c:pt>
              </c:strCache>
            </c:strRef>
          </c:tx>
          <c:spPr>
            <a:solidFill>
              <a:schemeClr val="accent1"/>
            </a:solidFill>
            <a:ln>
              <a:noFill/>
            </a:ln>
            <a:effectLst/>
          </c:spPr>
          <c:invertIfNegative val="0"/>
          <c:dLbls>
            <c:delete val="1"/>
          </c:dLbls>
          <c:cat>
            <c:numRef>
              <c:f>Sheet1!$A$2:$A$39</c:f>
              <c:numCache>
                <c:formatCode>yyyy\-mm;@</c:formatCode>
                <c:ptCount val="38"/>
                <c:pt idx="0" c:formatCode="yyyy\-mm;@">
                  <c:v>42035</c:v>
                </c:pt>
                <c:pt idx="1" c:formatCode="yyyy\-mm;@">
                  <c:v>42063</c:v>
                </c:pt>
                <c:pt idx="2" c:formatCode="yyyy\-mm;@">
                  <c:v>42094</c:v>
                </c:pt>
                <c:pt idx="3" c:formatCode="yyyy\-mm;@">
                  <c:v>42124</c:v>
                </c:pt>
                <c:pt idx="4" c:formatCode="yyyy\-mm;@">
                  <c:v>42155</c:v>
                </c:pt>
                <c:pt idx="5" c:formatCode="yyyy\-mm;@">
                  <c:v>42185</c:v>
                </c:pt>
                <c:pt idx="6" c:formatCode="yyyy\-mm;@">
                  <c:v>42216</c:v>
                </c:pt>
                <c:pt idx="7" c:formatCode="yyyy\-mm;@">
                  <c:v>42247</c:v>
                </c:pt>
                <c:pt idx="8" c:formatCode="yyyy\-mm;@">
                  <c:v>42277</c:v>
                </c:pt>
                <c:pt idx="9" c:formatCode="yyyy\-mm;@">
                  <c:v>42308</c:v>
                </c:pt>
                <c:pt idx="10" c:formatCode="yyyy\-mm;@">
                  <c:v>42338</c:v>
                </c:pt>
                <c:pt idx="11" c:formatCode="yyyy\-mm;@">
                  <c:v>42369</c:v>
                </c:pt>
                <c:pt idx="12" c:formatCode="yyyy\-mm;@">
                  <c:v>42400</c:v>
                </c:pt>
                <c:pt idx="13" c:formatCode="yyyy\-mm;@">
                  <c:v>42429</c:v>
                </c:pt>
                <c:pt idx="14" c:formatCode="yyyy\-mm;@">
                  <c:v>42460</c:v>
                </c:pt>
                <c:pt idx="15" c:formatCode="yyyy\-mm;@">
                  <c:v>42490</c:v>
                </c:pt>
                <c:pt idx="16" c:formatCode="yyyy\-mm;@">
                  <c:v>42521</c:v>
                </c:pt>
                <c:pt idx="17" c:formatCode="yyyy\-mm;@">
                  <c:v>42551</c:v>
                </c:pt>
                <c:pt idx="18" c:formatCode="yyyy\-mm;@">
                  <c:v>42582</c:v>
                </c:pt>
                <c:pt idx="19" c:formatCode="yyyy\-mm;@">
                  <c:v>42613</c:v>
                </c:pt>
                <c:pt idx="20" c:formatCode="yyyy\-mm;@">
                  <c:v>42643</c:v>
                </c:pt>
                <c:pt idx="21" c:formatCode="yyyy\-mm;@">
                  <c:v>42674</c:v>
                </c:pt>
                <c:pt idx="22" c:formatCode="yyyy\-mm;@">
                  <c:v>42704</c:v>
                </c:pt>
                <c:pt idx="23" c:formatCode="yyyy\-mm;@">
                  <c:v>42735</c:v>
                </c:pt>
                <c:pt idx="24" c:formatCode="yyyy\-mm;@">
                  <c:v>42766</c:v>
                </c:pt>
                <c:pt idx="25" c:formatCode="yyyy\-mm;@">
                  <c:v>42794</c:v>
                </c:pt>
                <c:pt idx="26" c:formatCode="yyyy\-mm;@">
                  <c:v>42825</c:v>
                </c:pt>
                <c:pt idx="27" c:formatCode="yyyy\-mm;@">
                  <c:v>42855</c:v>
                </c:pt>
                <c:pt idx="28" c:formatCode="yyyy\-mm;@">
                  <c:v>42886</c:v>
                </c:pt>
                <c:pt idx="29" c:formatCode="yyyy\-mm;@">
                  <c:v>42916</c:v>
                </c:pt>
                <c:pt idx="30" c:formatCode="yyyy\-mm;@">
                  <c:v>42947</c:v>
                </c:pt>
                <c:pt idx="31" c:formatCode="yyyy\-mm;@">
                  <c:v>42978</c:v>
                </c:pt>
                <c:pt idx="32" c:formatCode="yyyy\-mm;@">
                  <c:v>43008</c:v>
                </c:pt>
                <c:pt idx="33" c:formatCode="yyyy\-mm;@">
                  <c:v>43039</c:v>
                </c:pt>
                <c:pt idx="34" c:formatCode="yyyy\-mm;@">
                  <c:v>43069</c:v>
                </c:pt>
                <c:pt idx="35" c:formatCode="yyyy\-mm;@">
                  <c:v>43100</c:v>
                </c:pt>
                <c:pt idx="36" c:formatCode="yyyy\-mm;@">
                  <c:v>43131</c:v>
                </c:pt>
                <c:pt idx="37" c:formatCode="yyyy\-mm;@">
                  <c:v>43159</c:v>
                </c:pt>
              </c:numCache>
            </c:numRef>
          </c:cat>
          <c:val>
            <c:numRef>
              <c:f>Sheet1!$B$2:$B$39</c:f>
              <c:numCache>
                <c:formatCode>###,###,###,###,##0.00_ </c:formatCode>
                <c:ptCount val="38"/>
                <c:pt idx="0">
                  <c:v>1998.7625</c:v>
                </c:pt>
                <c:pt idx="1">
                  <c:v>1689.4668</c:v>
                </c:pt>
                <c:pt idx="2">
                  <c:v>1442.3493</c:v>
                </c:pt>
                <c:pt idx="3">
                  <c:v>1759.0234</c:v>
                </c:pt>
                <c:pt idx="4">
                  <c:v>1888.0012</c:v>
                </c:pt>
                <c:pt idx="5">
                  <c:v>1895.4467</c:v>
                </c:pt>
                <c:pt idx="6">
                  <c:v>1931.6113</c:v>
                </c:pt>
                <c:pt idx="7">
                  <c:v>1961.6141</c:v>
                </c:pt>
                <c:pt idx="8">
                  <c:v>2049.2259</c:v>
                </c:pt>
                <c:pt idx="9">
                  <c:v>1921.8902</c:v>
                </c:pt>
                <c:pt idx="10">
                  <c:v>1965.9297</c:v>
                </c:pt>
                <c:pt idx="11">
                  <c:v>2231.3611</c:v>
                </c:pt>
                <c:pt idx="12">
                  <c:v>1693.9892</c:v>
                </c:pt>
                <c:pt idx="13">
                  <c:v>1217.0716</c:v>
                </c:pt>
                <c:pt idx="14">
                  <c:v>1550.9818</c:v>
                </c:pt>
                <c:pt idx="15">
                  <c:v>1666.8863</c:v>
                </c:pt>
                <c:pt idx="16">
                  <c:v>1757.1006</c:v>
                </c:pt>
                <c:pt idx="17">
                  <c:v>1766.0458</c:v>
                </c:pt>
                <c:pt idx="18">
                  <c:v>1806.5922</c:v>
                </c:pt>
                <c:pt idx="19">
                  <c:v>1888.3069</c:v>
                </c:pt>
                <c:pt idx="20">
                  <c:v>1834.3999</c:v>
                </c:pt>
                <c:pt idx="21">
                  <c:v>1768.3641</c:v>
                </c:pt>
                <c:pt idx="22">
                  <c:v>1935.6073</c:v>
                </c:pt>
                <c:pt idx="23">
                  <c:v>2090.9663</c:v>
                </c:pt>
                <c:pt idx="24">
                  <c:v>1804.7212</c:v>
                </c:pt>
                <c:pt idx="25">
                  <c:v>1187.5751</c:v>
                </c:pt>
                <c:pt idx="26">
                  <c:v>1790.1681</c:v>
                </c:pt>
                <c:pt idx="27">
                  <c:v>1775.83</c:v>
                </c:pt>
                <c:pt idx="28">
                  <c:v>1890.0766</c:v>
                </c:pt>
                <c:pt idx="29">
                  <c:v>1948.503</c:v>
                </c:pt>
                <c:pt idx="30">
                  <c:v>1921.65</c:v>
                </c:pt>
                <c:pt idx="31">
                  <c:v>1980.9338</c:v>
                </c:pt>
                <c:pt idx="32">
                  <c:v>1979.3327</c:v>
                </c:pt>
                <c:pt idx="33">
                  <c:v>1878.4537</c:v>
                </c:pt>
                <c:pt idx="34">
                  <c:v>2158.5095</c:v>
                </c:pt>
                <c:pt idx="35">
                  <c:v>2317.5365</c:v>
                </c:pt>
                <c:pt idx="36">
                  <c:v>2004.9143</c:v>
                </c:pt>
                <c:pt idx="37">
                  <c:v>1716.18</c:v>
                </c:pt>
              </c:numCache>
            </c:numRef>
          </c:val>
        </c:ser>
        <c:dLbls>
          <c:showLegendKey val="0"/>
          <c:showVal val="0"/>
          <c:showCatName val="0"/>
          <c:showSerName val="0"/>
          <c:showPercent val="0"/>
          <c:showBubbleSize val="0"/>
        </c:dLbls>
        <c:gapWidth val="219"/>
        <c:overlap val="-27"/>
        <c:axId val="972516648"/>
        <c:axId val="972518288"/>
      </c:barChart>
      <c:lineChart>
        <c:grouping val="standard"/>
        <c:varyColors val="0"/>
        <c:ser>
          <c:idx val="1"/>
          <c:order val="1"/>
          <c:tx>
            <c:strRef>
              <c:f>Sheet1!$D$1</c:f>
              <c:strCache>
                <c:ptCount val="1"/>
                <c:pt idx="0">
                  <c:v>出口金额:当月同比</c:v>
                </c:pt>
              </c:strCache>
            </c:strRef>
          </c:tx>
          <c:spPr>
            <a:ln w="28575" cap="rnd">
              <a:solidFill>
                <a:schemeClr val="accent2"/>
              </a:solidFill>
              <a:round/>
            </a:ln>
            <a:effectLst/>
          </c:spPr>
          <c:marker>
            <c:symbol val="none"/>
          </c:marker>
          <c:dLbls>
            <c:delete val="1"/>
          </c:dLbls>
          <c:cat>
            <c:numRef>
              <c:f>Sheet1!$A$2:$A$39</c:f>
              <c:numCache>
                <c:formatCode>yyyy\-mm;@</c:formatCode>
                <c:ptCount val="38"/>
                <c:pt idx="0" c:formatCode="yyyy\-mm;@">
                  <c:v>42035</c:v>
                </c:pt>
                <c:pt idx="1" c:formatCode="yyyy\-mm;@">
                  <c:v>42063</c:v>
                </c:pt>
                <c:pt idx="2" c:formatCode="yyyy\-mm;@">
                  <c:v>42094</c:v>
                </c:pt>
                <c:pt idx="3" c:formatCode="yyyy\-mm;@">
                  <c:v>42124</c:v>
                </c:pt>
                <c:pt idx="4" c:formatCode="yyyy\-mm;@">
                  <c:v>42155</c:v>
                </c:pt>
                <c:pt idx="5" c:formatCode="yyyy\-mm;@">
                  <c:v>42185</c:v>
                </c:pt>
                <c:pt idx="6" c:formatCode="yyyy\-mm;@">
                  <c:v>42216</c:v>
                </c:pt>
                <c:pt idx="7" c:formatCode="yyyy\-mm;@">
                  <c:v>42247</c:v>
                </c:pt>
                <c:pt idx="8" c:formatCode="yyyy\-mm;@">
                  <c:v>42277</c:v>
                </c:pt>
                <c:pt idx="9" c:formatCode="yyyy\-mm;@">
                  <c:v>42308</c:v>
                </c:pt>
                <c:pt idx="10" c:formatCode="yyyy\-mm;@">
                  <c:v>42338</c:v>
                </c:pt>
                <c:pt idx="11" c:formatCode="yyyy\-mm;@">
                  <c:v>42369</c:v>
                </c:pt>
                <c:pt idx="12" c:formatCode="yyyy\-mm;@">
                  <c:v>42400</c:v>
                </c:pt>
                <c:pt idx="13" c:formatCode="yyyy\-mm;@">
                  <c:v>42429</c:v>
                </c:pt>
                <c:pt idx="14" c:formatCode="yyyy\-mm;@">
                  <c:v>42460</c:v>
                </c:pt>
                <c:pt idx="15" c:formatCode="yyyy\-mm;@">
                  <c:v>42490</c:v>
                </c:pt>
                <c:pt idx="16" c:formatCode="yyyy\-mm;@">
                  <c:v>42521</c:v>
                </c:pt>
                <c:pt idx="17" c:formatCode="yyyy\-mm;@">
                  <c:v>42551</c:v>
                </c:pt>
                <c:pt idx="18" c:formatCode="yyyy\-mm;@">
                  <c:v>42582</c:v>
                </c:pt>
                <c:pt idx="19" c:formatCode="yyyy\-mm;@">
                  <c:v>42613</c:v>
                </c:pt>
                <c:pt idx="20" c:formatCode="yyyy\-mm;@">
                  <c:v>42643</c:v>
                </c:pt>
                <c:pt idx="21" c:formatCode="yyyy\-mm;@">
                  <c:v>42674</c:v>
                </c:pt>
                <c:pt idx="22" c:formatCode="yyyy\-mm;@">
                  <c:v>42704</c:v>
                </c:pt>
                <c:pt idx="23" c:formatCode="yyyy\-mm;@">
                  <c:v>42735</c:v>
                </c:pt>
                <c:pt idx="24" c:formatCode="yyyy\-mm;@">
                  <c:v>42766</c:v>
                </c:pt>
                <c:pt idx="25" c:formatCode="yyyy\-mm;@">
                  <c:v>42794</c:v>
                </c:pt>
                <c:pt idx="26" c:formatCode="yyyy\-mm;@">
                  <c:v>42825</c:v>
                </c:pt>
                <c:pt idx="27" c:formatCode="yyyy\-mm;@">
                  <c:v>42855</c:v>
                </c:pt>
                <c:pt idx="28" c:formatCode="yyyy\-mm;@">
                  <c:v>42886</c:v>
                </c:pt>
                <c:pt idx="29" c:formatCode="yyyy\-mm;@">
                  <c:v>42916</c:v>
                </c:pt>
                <c:pt idx="30" c:formatCode="yyyy\-mm;@">
                  <c:v>42947</c:v>
                </c:pt>
                <c:pt idx="31" c:formatCode="yyyy\-mm;@">
                  <c:v>42978</c:v>
                </c:pt>
                <c:pt idx="32" c:formatCode="yyyy\-mm;@">
                  <c:v>43008</c:v>
                </c:pt>
                <c:pt idx="33" c:formatCode="yyyy\-mm;@">
                  <c:v>43039</c:v>
                </c:pt>
                <c:pt idx="34" c:formatCode="yyyy\-mm;@">
                  <c:v>43069</c:v>
                </c:pt>
                <c:pt idx="35" c:formatCode="yyyy\-mm;@">
                  <c:v>43100</c:v>
                </c:pt>
                <c:pt idx="36" c:formatCode="yyyy\-mm;@">
                  <c:v>43131</c:v>
                </c:pt>
                <c:pt idx="37" c:formatCode="yyyy\-mm;@">
                  <c:v>43159</c:v>
                </c:pt>
              </c:numCache>
            </c:numRef>
          </c:cat>
          <c:val>
            <c:numRef>
              <c:f>Sheet1!$D$2:$D$39</c:f>
              <c:numCache>
                <c:formatCode>###,###,###,###,##0.00_ </c:formatCode>
                <c:ptCount val="38"/>
                <c:pt idx="0">
                  <c:v>-3.46</c:v>
                </c:pt>
                <c:pt idx="1">
                  <c:v>48.13</c:v>
                </c:pt>
                <c:pt idx="2">
                  <c:v>-15.16</c:v>
                </c:pt>
                <c:pt idx="3">
                  <c:v>-6.66</c:v>
                </c:pt>
                <c:pt idx="4">
                  <c:v>-3.47</c:v>
                </c:pt>
                <c:pt idx="5">
                  <c:v>1.49</c:v>
                </c:pt>
                <c:pt idx="6">
                  <c:v>-9.2</c:v>
                </c:pt>
                <c:pt idx="7">
                  <c:v>-5.84</c:v>
                </c:pt>
                <c:pt idx="8">
                  <c:v>-4.05</c:v>
                </c:pt>
                <c:pt idx="9">
                  <c:v>-7.05</c:v>
                </c:pt>
                <c:pt idx="10">
                  <c:v>-7.08</c:v>
                </c:pt>
                <c:pt idx="11">
                  <c:v>-1.89</c:v>
                </c:pt>
                <c:pt idx="12">
                  <c:v>-15.25</c:v>
                </c:pt>
                <c:pt idx="13">
                  <c:v>-27.96</c:v>
                </c:pt>
                <c:pt idx="14">
                  <c:v>7.53</c:v>
                </c:pt>
                <c:pt idx="15">
                  <c:v>-5.24</c:v>
                </c:pt>
                <c:pt idx="16">
                  <c:v>-6.93</c:v>
                </c:pt>
                <c:pt idx="17">
                  <c:v>-6.83</c:v>
                </c:pt>
                <c:pt idx="18">
                  <c:v>-6.47</c:v>
                </c:pt>
                <c:pt idx="19">
                  <c:v>-3.74</c:v>
                </c:pt>
                <c:pt idx="20">
                  <c:v>-10.48</c:v>
                </c:pt>
                <c:pt idx="21">
                  <c:v>-7.99</c:v>
                </c:pt>
                <c:pt idx="22">
                  <c:v>-1.54</c:v>
                </c:pt>
                <c:pt idx="23">
                  <c:v>-6.29</c:v>
                </c:pt>
                <c:pt idx="24">
                  <c:v>6.54</c:v>
                </c:pt>
                <c:pt idx="25">
                  <c:v>-2.42</c:v>
                </c:pt>
                <c:pt idx="26">
                  <c:v>15.42</c:v>
                </c:pt>
                <c:pt idx="27">
                  <c:v>6.54</c:v>
                </c:pt>
                <c:pt idx="28">
                  <c:v>7.57</c:v>
                </c:pt>
                <c:pt idx="29">
                  <c:v>10.33</c:v>
                </c:pt>
                <c:pt idx="30">
                  <c:v>6.37</c:v>
                </c:pt>
                <c:pt idx="31">
                  <c:v>4.91</c:v>
                </c:pt>
                <c:pt idx="32">
                  <c:v>7.9</c:v>
                </c:pt>
                <c:pt idx="33">
                  <c:v>6.23</c:v>
                </c:pt>
                <c:pt idx="34">
                  <c:v>11.52</c:v>
                </c:pt>
                <c:pt idx="35">
                  <c:v>10.84</c:v>
                </c:pt>
                <c:pt idx="36">
                  <c:v>11.1</c:v>
                </c:pt>
                <c:pt idx="37">
                  <c:v>44.5</c:v>
                </c:pt>
              </c:numCache>
            </c:numRef>
          </c:val>
          <c:smooth val="0"/>
        </c:ser>
        <c:dLbls>
          <c:showLegendKey val="0"/>
          <c:showVal val="0"/>
          <c:showCatName val="0"/>
          <c:showSerName val="0"/>
          <c:showPercent val="0"/>
          <c:showBubbleSize val="0"/>
        </c:dLbls>
        <c:marker val="0"/>
        <c:smooth val="0"/>
        <c:axId val="908505808"/>
        <c:axId val="908506136"/>
      </c:lineChart>
      <c:dateAx>
        <c:axId val="972516648"/>
        <c:scaling>
          <c:orientation val="minMax"/>
        </c:scaling>
        <c:delete val="0"/>
        <c:axPos val="b"/>
        <c:numFmt formatCode="yyyy\-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72518288"/>
        <c:crosses val="autoZero"/>
        <c:auto val="1"/>
        <c:lblOffset val="100"/>
        <c:baseTimeUnit val="months"/>
      </c:dateAx>
      <c:valAx>
        <c:axId val="972518288"/>
        <c:scaling>
          <c:orientation val="minMax"/>
        </c:scaling>
        <c:delete val="0"/>
        <c:axPos val="l"/>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72516648"/>
        <c:crosses val="autoZero"/>
        <c:crossBetween val="midCat"/>
      </c:valAx>
      <c:dateAx>
        <c:axId val="908505808"/>
        <c:scaling>
          <c:orientation val="minMax"/>
        </c:scaling>
        <c:delete val="1"/>
        <c:axPos val="b"/>
        <c:numFmt formatCode="yyyy\-mm;@"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楷体_GB2312" panose="02010609030101010101"/>
                <a:cs typeface="+mn-cs"/>
              </a:defRPr>
            </a:pPr>
          </a:p>
        </c:txPr>
        <c:crossAx val="908506136"/>
        <c:crosses val="autoZero"/>
        <c:auto val="1"/>
        <c:lblOffset val="100"/>
        <c:baseTimeUnit val="months"/>
        <c:majorUnit val="1"/>
        <c:majorTimeUnit val="days"/>
        <c:minorUnit val="1"/>
        <c:minorTimeUnit val="days"/>
      </c:dateAx>
      <c:valAx>
        <c:axId val="908506136"/>
        <c:scaling>
          <c:orientation val="minMax"/>
        </c:scaling>
        <c:delete val="0"/>
        <c:axPos val="r"/>
        <c:numFmt formatCode="#,##0_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08505808"/>
        <c:crosses val="max"/>
        <c:crossBetween val="between"/>
      </c:valAx>
      <c:spPr>
        <a:noFill/>
        <a:ln>
          <a:noFill/>
        </a:ln>
        <a:effectLst/>
      </c:spPr>
    </c:plotArea>
    <c:legend>
      <c:legendPos val="b"/>
      <c:layout>
        <c:manualLayout>
          <c:xMode val="edge"/>
          <c:yMode val="edge"/>
          <c:x val="0.152531614838136"/>
          <c:y val="0.0643240638119333"/>
          <c:w val="0.729138662071302"/>
          <c:h val="0.0840174249302579"/>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楷体_GB2312" panose="02010609030101010101"/>
              <a:cs typeface="+mn-cs"/>
            </a:defRPr>
          </a:pPr>
        </a:p>
      </c:txPr>
    </c:legend>
    <c:plotVisOnly val="1"/>
    <c:dispBlanksAs val="gap"/>
    <c:showDLblsOverMax val="0"/>
  </c:chart>
  <c:spPr>
    <a:noFill/>
    <a:ln w="9525" cap="flat" cmpd="sng" algn="ctr">
      <a:noFill/>
      <a:round/>
    </a:ln>
    <a:effectLst/>
  </c:spPr>
  <c:txPr>
    <a:bodyPr/>
    <a:lstStyle/>
    <a:p>
      <a:pPr>
        <a:defRPr lang="zh-CN">
          <a:ea typeface="楷体_GB2312" panose="02010609030101010101"/>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141004557736"/>
          <c:y val="0.11319380268561"/>
          <c:w val="0.753888159998118"/>
          <c:h val="0.558277014810231"/>
        </c:manualLayout>
      </c:layout>
      <c:barChart>
        <c:barDir val="col"/>
        <c:grouping val="clustered"/>
        <c:varyColors val="0"/>
        <c:ser>
          <c:idx val="0"/>
          <c:order val="0"/>
          <c:tx>
            <c:strRef>
              <c:f>Sheet1!$E$1</c:f>
              <c:strCache>
                <c:ptCount val="1"/>
                <c:pt idx="0">
                  <c:v>房地产开发投资完成额:累计值</c:v>
                </c:pt>
              </c:strCache>
            </c:strRef>
          </c:tx>
          <c:spPr>
            <a:solidFill>
              <a:schemeClr val="accent1"/>
            </a:solidFill>
            <a:ln>
              <a:noFill/>
            </a:ln>
            <a:effectLst/>
          </c:spPr>
          <c:invertIfNegative val="0"/>
          <c:dLbls>
            <c:delete val="1"/>
          </c:dLbls>
          <c:cat>
            <c:numRef>
              <c:f>Sheet1!$A$2:$A$39</c:f>
              <c:numCache>
                <c:formatCode>yyyy\-mm;@</c:formatCode>
                <c:ptCount val="38"/>
                <c:pt idx="0" c:formatCode="yyyy\-mm;@">
                  <c:v>42035</c:v>
                </c:pt>
                <c:pt idx="1" c:formatCode="yyyy\-mm;@">
                  <c:v>42063</c:v>
                </c:pt>
                <c:pt idx="2" c:formatCode="yyyy\-mm;@">
                  <c:v>42094</c:v>
                </c:pt>
                <c:pt idx="3" c:formatCode="yyyy\-mm;@">
                  <c:v>42124</c:v>
                </c:pt>
                <c:pt idx="4" c:formatCode="yyyy\-mm;@">
                  <c:v>42155</c:v>
                </c:pt>
                <c:pt idx="5" c:formatCode="yyyy\-mm;@">
                  <c:v>42185</c:v>
                </c:pt>
                <c:pt idx="6" c:formatCode="yyyy\-mm;@">
                  <c:v>42216</c:v>
                </c:pt>
                <c:pt idx="7" c:formatCode="yyyy\-mm;@">
                  <c:v>42247</c:v>
                </c:pt>
                <c:pt idx="8" c:formatCode="yyyy\-mm;@">
                  <c:v>42277</c:v>
                </c:pt>
                <c:pt idx="9" c:formatCode="yyyy\-mm;@">
                  <c:v>42308</c:v>
                </c:pt>
                <c:pt idx="10" c:formatCode="yyyy\-mm;@">
                  <c:v>42338</c:v>
                </c:pt>
                <c:pt idx="11" c:formatCode="yyyy\-mm;@">
                  <c:v>42369</c:v>
                </c:pt>
                <c:pt idx="12" c:formatCode="yyyy\-mm;@">
                  <c:v>42400</c:v>
                </c:pt>
                <c:pt idx="13" c:formatCode="yyyy\-mm;@">
                  <c:v>42429</c:v>
                </c:pt>
                <c:pt idx="14" c:formatCode="yyyy\-mm;@">
                  <c:v>42460</c:v>
                </c:pt>
                <c:pt idx="15" c:formatCode="yyyy\-mm;@">
                  <c:v>42490</c:v>
                </c:pt>
                <c:pt idx="16" c:formatCode="yyyy\-mm;@">
                  <c:v>42521</c:v>
                </c:pt>
                <c:pt idx="17" c:formatCode="yyyy\-mm;@">
                  <c:v>42551</c:v>
                </c:pt>
                <c:pt idx="18" c:formatCode="yyyy\-mm;@">
                  <c:v>42582</c:v>
                </c:pt>
                <c:pt idx="19" c:formatCode="yyyy\-mm;@">
                  <c:v>42613</c:v>
                </c:pt>
                <c:pt idx="20" c:formatCode="yyyy\-mm;@">
                  <c:v>42643</c:v>
                </c:pt>
                <c:pt idx="21" c:formatCode="yyyy\-mm;@">
                  <c:v>42674</c:v>
                </c:pt>
                <c:pt idx="22" c:formatCode="yyyy\-mm;@">
                  <c:v>42704</c:v>
                </c:pt>
                <c:pt idx="23" c:formatCode="yyyy\-mm;@">
                  <c:v>42735</c:v>
                </c:pt>
                <c:pt idx="24" c:formatCode="yyyy\-mm;@">
                  <c:v>42766</c:v>
                </c:pt>
                <c:pt idx="25" c:formatCode="yyyy\-mm;@">
                  <c:v>42794</c:v>
                </c:pt>
                <c:pt idx="26" c:formatCode="yyyy\-mm;@">
                  <c:v>42825</c:v>
                </c:pt>
                <c:pt idx="27" c:formatCode="yyyy\-mm;@">
                  <c:v>42855</c:v>
                </c:pt>
                <c:pt idx="28" c:formatCode="yyyy\-mm;@">
                  <c:v>42886</c:v>
                </c:pt>
                <c:pt idx="29" c:formatCode="yyyy\-mm;@">
                  <c:v>42916</c:v>
                </c:pt>
                <c:pt idx="30" c:formatCode="yyyy\-mm;@">
                  <c:v>42947</c:v>
                </c:pt>
                <c:pt idx="31" c:formatCode="yyyy\-mm;@">
                  <c:v>42978</c:v>
                </c:pt>
                <c:pt idx="32" c:formatCode="yyyy\-mm;@">
                  <c:v>43008</c:v>
                </c:pt>
                <c:pt idx="33" c:formatCode="yyyy\-mm;@">
                  <c:v>43039</c:v>
                </c:pt>
                <c:pt idx="34" c:formatCode="yyyy\-mm;@">
                  <c:v>43069</c:v>
                </c:pt>
                <c:pt idx="35" c:formatCode="yyyy\-mm;@">
                  <c:v>43100</c:v>
                </c:pt>
                <c:pt idx="36" c:formatCode="yyyy\-mm;@">
                  <c:v>43131</c:v>
                </c:pt>
                <c:pt idx="37" c:formatCode="yyyy\-mm;@">
                  <c:v>43159</c:v>
                </c:pt>
              </c:numCache>
            </c:numRef>
          </c:cat>
          <c:val>
            <c:numRef>
              <c:f>Sheet1!$E$2:$E$39</c:f>
              <c:numCache>
                <c:formatCode>General</c:formatCode>
                <c:ptCount val="38"/>
                <c:pt idx="1" c:formatCode="###,###,###,###,##0.00_ ">
                  <c:v>8786.3579</c:v>
                </c:pt>
                <c:pt idx="2" c:formatCode="###,###,###,###,##0.00_ ">
                  <c:v>16650.6352</c:v>
                </c:pt>
                <c:pt idx="3" c:formatCode="###,###,###,###,##0.00_ ">
                  <c:v>23669.0414</c:v>
                </c:pt>
                <c:pt idx="4" c:formatCode="###,###,###,###,##0.00_ ">
                  <c:v>32291.8358</c:v>
                </c:pt>
                <c:pt idx="5" c:formatCode="###,###,###,###,##0.00_ ">
                  <c:v>43954.9507</c:v>
                </c:pt>
                <c:pt idx="6" c:formatCode="###,###,###,###,##0.00_ ">
                  <c:v>52562.2224</c:v>
                </c:pt>
                <c:pt idx="7" c:formatCode="###,###,###,###,##0.00_ ">
                  <c:v>61062.5425</c:v>
                </c:pt>
                <c:pt idx="8" c:formatCode="###,###,###,###,##0.00_ ">
                  <c:v>70535.0705</c:v>
                </c:pt>
                <c:pt idx="9" c:formatCode="###,###,###,###,##0.00_ ">
                  <c:v>78800.7363</c:v>
                </c:pt>
                <c:pt idx="10" c:formatCode="###,###,###,###,##0.00_ ">
                  <c:v>87702.3804</c:v>
                </c:pt>
                <c:pt idx="11" c:formatCode="###,###,###,###,##0.00_ ">
                  <c:v>95978.8458</c:v>
                </c:pt>
                <c:pt idx="13" c:formatCode="###,###,###,###,##0.00_ ">
                  <c:v>9051.7908</c:v>
                </c:pt>
                <c:pt idx="14" c:formatCode="###,###,###,###,##0.00_ ">
                  <c:v>17676.6202</c:v>
                </c:pt>
                <c:pt idx="15" c:formatCode="###,###,###,###,##0.00_ ">
                  <c:v>25375.6354</c:v>
                </c:pt>
                <c:pt idx="16" c:formatCode="###,###,###,###,##0.00_ ">
                  <c:v>34564.1056</c:v>
                </c:pt>
                <c:pt idx="17" c:formatCode="###,###,###,###,##0.00_ ">
                  <c:v>46630.5204</c:v>
                </c:pt>
                <c:pt idx="18" c:formatCode="###,###,###,###,##0.00_ ">
                  <c:v>55360.5005</c:v>
                </c:pt>
                <c:pt idx="19" c:formatCode="###,###,###,###,##0.00_ ">
                  <c:v>64386.7376</c:v>
                </c:pt>
                <c:pt idx="20" c:formatCode="###,###,###,###,##0.00_ ">
                  <c:v>74597.5896</c:v>
                </c:pt>
                <c:pt idx="21" c:formatCode="###,###,###,###,##0.00_ ">
                  <c:v>83974.6129</c:v>
                </c:pt>
                <c:pt idx="22" c:formatCode="###,###,###,###,##0.00_ ">
                  <c:v>93387.0808</c:v>
                </c:pt>
                <c:pt idx="23" c:formatCode="###,###,###,###,##0.00_ ">
                  <c:v>102580.6128</c:v>
                </c:pt>
                <c:pt idx="25" c:formatCode="###,###,###,###,##0.00_ ">
                  <c:v>9854.3388</c:v>
                </c:pt>
                <c:pt idx="26" c:formatCode="###,###,###,###,##0.00_ ">
                  <c:v>19291.9181</c:v>
                </c:pt>
                <c:pt idx="27" c:formatCode="###,###,###,###,##0.00_ ">
                  <c:v>27731.5764</c:v>
                </c:pt>
                <c:pt idx="28" c:formatCode="###,###,###,###,##0.00_ ">
                  <c:v>37594.6757</c:v>
                </c:pt>
                <c:pt idx="29" c:formatCode="###,###,###,###,##0.00_ ">
                  <c:v>50610.2227</c:v>
                </c:pt>
                <c:pt idx="30" c:formatCode="###,###,###,###,##0.00_ ">
                  <c:v>59761.0771</c:v>
                </c:pt>
                <c:pt idx="31" c:formatCode="###,###,###,###,##0.00_ ">
                  <c:v>69493.8821</c:v>
                </c:pt>
                <c:pt idx="32" c:formatCode="###,###,###,###,##0.00_ ">
                  <c:v>80644.4463</c:v>
                </c:pt>
                <c:pt idx="33" c:formatCode="###,###,###,###,##0.00_ ">
                  <c:v>90544.36</c:v>
                </c:pt>
                <c:pt idx="34" c:formatCode="###,###,###,###,##0.00_ ">
                  <c:v>100386.55</c:v>
                </c:pt>
                <c:pt idx="35" c:formatCode="###,###,###,###,##0.00_ ">
                  <c:v>109798.5288</c:v>
                </c:pt>
                <c:pt idx="37" c:formatCode="###,###,###,###,##0.00_ ">
                  <c:v>10831</c:v>
                </c:pt>
              </c:numCache>
            </c:numRef>
          </c:val>
        </c:ser>
        <c:dLbls>
          <c:showLegendKey val="0"/>
          <c:showVal val="0"/>
          <c:showCatName val="0"/>
          <c:showSerName val="0"/>
          <c:showPercent val="0"/>
          <c:showBubbleSize val="0"/>
        </c:dLbls>
        <c:gapWidth val="219"/>
        <c:axId val="972516648"/>
        <c:axId val="972518288"/>
      </c:barChart>
      <c:lineChart>
        <c:grouping val="standard"/>
        <c:varyColors val="0"/>
        <c:ser>
          <c:idx val="1"/>
          <c:order val="1"/>
          <c:tx>
            <c:strRef>
              <c:f>Sheet1!$G$1</c:f>
              <c:strCache>
                <c:ptCount val="1"/>
                <c:pt idx="0">
                  <c:v>房地产开发投资完成额:累计同比</c:v>
                </c:pt>
              </c:strCache>
            </c:strRef>
          </c:tx>
          <c:spPr>
            <a:ln w="28575" cap="rnd">
              <a:solidFill>
                <a:schemeClr val="accent2"/>
              </a:solidFill>
              <a:round/>
            </a:ln>
            <a:effectLst/>
          </c:spPr>
          <c:marker>
            <c:symbol val="none"/>
          </c:marker>
          <c:dLbls>
            <c:delete val="1"/>
          </c:dLbls>
          <c:cat>
            <c:numRef>
              <c:f>Sheet1!$A$2:$A$39</c:f>
              <c:numCache>
                <c:formatCode>yyyy\-mm;@</c:formatCode>
                <c:ptCount val="38"/>
                <c:pt idx="0" c:formatCode="yyyy\-mm;@">
                  <c:v>42035</c:v>
                </c:pt>
                <c:pt idx="1" c:formatCode="yyyy\-mm;@">
                  <c:v>42063</c:v>
                </c:pt>
                <c:pt idx="2" c:formatCode="yyyy\-mm;@">
                  <c:v>42094</c:v>
                </c:pt>
                <c:pt idx="3" c:formatCode="yyyy\-mm;@">
                  <c:v>42124</c:v>
                </c:pt>
                <c:pt idx="4" c:formatCode="yyyy\-mm;@">
                  <c:v>42155</c:v>
                </c:pt>
                <c:pt idx="5" c:formatCode="yyyy\-mm;@">
                  <c:v>42185</c:v>
                </c:pt>
                <c:pt idx="6" c:formatCode="yyyy\-mm;@">
                  <c:v>42216</c:v>
                </c:pt>
                <c:pt idx="7" c:formatCode="yyyy\-mm;@">
                  <c:v>42247</c:v>
                </c:pt>
                <c:pt idx="8" c:formatCode="yyyy\-mm;@">
                  <c:v>42277</c:v>
                </c:pt>
                <c:pt idx="9" c:formatCode="yyyy\-mm;@">
                  <c:v>42308</c:v>
                </c:pt>
                <c:pt idx="10" c:formatCode="yyyy\-mm;@">
                  <c:v>42338</c:v>
                </c:pt>
                <c:pt idx="11" c:formatCode="yyyy\-mm;@">
                  <c:v>42369</c:v>
                </c:pt>
                <c:pt idx="12" c:formatCode="yyyy\-mm;@">
                  <c:v>42400</c:v>
                </c:pt>
                <c:pt idx="13" c:formatCode="yyyy\-mm;@">
                  <c:v>42429</c:v>
                </c:pt>
                <c:pt idx="14" c:formatCode="yyyy\-mm;@">
                  <c:v>42460</c:v>
                </c:pt>
                <c:pt idx="15" c:formatCode="yyyy\-mm;@">
                  <c:v>42490</c:v>
                </c:pt>
                <c:pt idx="16" c:formatCode="yyyy\-mm;@">
                  <c:v>42521</c:v>
                </c:pt>
                <c:pt idx="17" c:formatCode="yyyy\-mm;@">
                  <c:v>42551</c:v>
                </c:pt>
                <c:pt idx="18" c:formatCode="yyyy\-mm;@">
                  <c:v>42582</c:v>
                </c:pt>
                <c:pt idx="19" c:formatCode="yyyy\-mm;@">
                  <c:v>42613</c:v>
                </c:pt>
                <c:pt idx="20" c:formatCode="yyyy\-mm;@">
                  <c:v>42643</c:v>
                </c:pt>
                <c:pt idx="21" c:formatCode="yyyy\-mm;@">
                  <c:v>42674</c:v>
                </c:pt>
                <c:pt idx="22" c:formatCode="yyyy\-mm;@">
                  <c:v>42704</c:v>
                </c:pt>
                <c:pt idx="23" c:formatCode="yyyy\-mm;@">
                  <c:v>42735</c:v>
                </c:pt>
                <c:pt idx="24" c:formatCode="yyyy\-mm;@">
                  <c:v>42766</c:v>
                </c:pt>
                <c:pt idx="25" c:formatCode="yyyy\-mm;@">
                  <c:v>42794</c:v>
                </c:pt>
                <c:pt idx="26" c:formatCode="yyyy\-mm;@">
                  <c:v>42825</c:v>
                </c:pt>
                <c:pt idx="27" c:formatCode="yyyy\-mm;@">
                  <c:v>42855</c:v>
                </c:pt>
                <c:pt idx="28" c:formatCode="yyyy\-mm;@">
                  <c:v>42886</c:v>
                </c:pt>
                <c:pt idx="29" c:formatCode="yyyy\-mm;@">
                  <c:v>42916</c:v>
                </c:pt>
                <c:pt idx="30" c:formatCode="yyyy\-mm;@">
                  <c:v>42947</c:v>
                </c:pt>
                <c:pt idx="31" c:formatCode="yyyy\-mm;@">
                  <c:v>42978</c:v>
                </c:pt>
                <c:pt idx="32" c:formatCode="yyyy\-mm;@">
                  <c:v>43008</c:v>
                </c:pt>
                <c:pt idx="33" c:formatCode="yyyy\-mm;@">
                  <c:v>43039</c:v>
                </c:pt>
                <c:pt idx="34" c:formatCode="yyyy\-mm;@">
                  <c:v>43069</c:v>
                </c:pt>
                <c:pt idx="35" c:formatCode="yyyy\-mm;@">
                  <c:v>43100</c:v>
                </c:pt>
                <c:pt idx="36" c:formatCode="yyyy\-mm;@">
                  <c:v>43131</c:v>
                </c:pt>
                <c:pt idx="37" c:formatCode="yyyy\-mm;@">
                  <c:v>43159</c:v>
                </c:pt>
              </c:numCache>
            </c:numRef>
          </c:cat>
          <c:val>
            <c:numRef>
              <c:f>Sheet1!$G$2:$G$39</c:f>
              <c:numCache>
                <c:formatCode>General</c:formatCode>
                <c:ptCount val="38"/>
                <c:pt idx="1" c:formatCode="###,###,###,###,##0.00_ ">
                  <c:v>10.4</c:v>
                </c:pt>
                <c:pt idx="2" c:formatCode="###,###,###,###,##0.00_ ">
                  <c:v>8.5</c:v>
                </c:pt>
                <c:pt idx="3" c:formatCode="###,###,###,###,##0.00_ ">
                  <c:v>6</c:v>
                </c:pt>
                <c:pt idx="4" c:formatCode="###,###,###,###,##0.00_ ">
                  <c:v>5.1</c:v>
                </c:pt>
                <c:pt idx="5" c:formatCode="###,###,###,###,##0.00_ ">
                  <c:v>4.6</c:v>
                </c:pt>
                <c:pt idx="6" c:formatCode="###,###,###,###,##0.00_ ">
                  <c:v>4.3</c:v>
                </c:pt>
                <c:pt idx="7" c:formatCode="###,###,###,###,##0.00_ ">
                  <c:v>3.5</c:v>
                </c:pt>
                <c:pt idx="8" c:formatCode="###,###,###,###,##0.00_ ">
                  <c:v>2.6</c:v>
                </c:pt>
                <c:pt idx="9" c:formatCode="###,###,###,###,##0.00_ ">
                  <c:v>2</c:v>
                </c:pt>
                <c:pt idx="10" c:formatCode="###,###,###,###,##0.00_ ">
                  <c:v>1.3</c:v>
                </c:pt>
                <c:pt idx="11" c:formatCode="###,###,###,###,##0.00_ ">
                  <c:v>1</c:v>
                </c:pt>
                <c:pt idx="13" c:formatCode="###,###,###,###,##0.00_ ">
                  <c:v>3</c:v>
                </c:pt>
                <c:pt idx="14" c:formatCode="###,###,###,###,##0.00_ ">
                  <c:v>6.2</c:v>
                </c:pt>
                <c:pt idx="15" c:formatCode="###,###,###,###,##0.00_ ">
                  <c:v>7.2</c:v>
                </c:pt>
                <c:pt idx="16" c:formatCode="###,###,###,###,##0.00_ ">
                  <c:v>7</c:v>
                </c:pt>
                <c:pt idx="17" c:formatCode="###,###,###,###,##0.00_ ">
                  <c:v>6.1</c:v>
                </c:pt>
                <c:pt idx="18" c:formatCode="###,###,###,###,##0.00_ ">
                  <c:v>5.3</c:v>
                </c:pt>
                <c:pt idx="19" c:formatCode="###,###,###,###,##0.00_ ">
                  <c:v>5.4</c:v>
                </c:pt>
                <c:pt idx="20" c:formatCode="###,###,###,###,##0.00_ ">
                  <c:v>5.8</c:v>
                </c:pt>
                <c:pt idx="21" c:formatCode="###,###,###,###,##0.00_ ">
                  <c:v>6.6</c:v>
                </c:pt>
                <c:pt idx="22" c:formatCode="###,###,###,###,##0.00_ ">
                  <c:v>6.5</c:v>
                </c:pt>
                <c:pt idx="23" c:formatCode="###,###,###,###,##0.00_ ">
                  <c:v>6.9</c:v>
                </c:pt>
                <c:pt idx="25" c:formatCode="###,###,###,###,##0.00_ ">
                  <c:v>8.9</c:v>
                </c:pt>
                <c:pt idx="26" c:formatCode="###,###,###,###,##0.00_ ">
                  <c:v>9.1</c:v>
                </c:pt>
                <c:pt idx="27" c:formatCode="###,###,###,###,##0.00_ ">
                  <c:v>9.3</c:v>
                </c:pt>
                <c:pt idx="28" c:formatCode="###,###,###,###,##0.00_ ">
                  <c:v>8.8</c:v>
                </c:pt>
                <c:pt idx="29" c:formatCode="###,###,###,###,##0.00_ ">
                  <c:v>8.5</c:v>
                </c:pt>
                <c:pt idx="30" c:formatCode="###,###,###,###,##0.00_ ">
                  <c:v>7.9</c:v>
                </c:pt>
                <c:pt idx="31" c:formatCode="###,###,###,###,##0.00_ ">
                  <c:v>7.9</c:v>
                </c:pt>
                <c:pt idx="32" c:formatCode="###,###,###,###,##0.00_ ">
                  <c:v>8.1</c:v>
                </c:pt>
                <c:pt idx="33" c:formatCode="###,###,###,###,##0.00_ ">
                  <c:v>7.8</c:v>
                </c:pt>
                <c:pt idx="34" c:formatCode="###,###,###,###,##0.00_ ">
                  <c:v>7.5</c:v>
                </c:pt>
                <c:pt idx="35" c:formatCode="###,###,###,###,##0.00_ ">
                  <c:v>7</c:v>
                </c:pt>
                <c:pt idx="37" c:formatCode="###,###,###,###,##0.00_ ">
                  <c:v>9.9</c:v>
                </c:pt>
              </c:numCache>
            </c:numRef>
          </c:val>
          <c:smooth val="0"/>
        </c:ser>
        <c:dLbls>
          <c:showLegendKey val="0"/>
          <c:showVal val="0"/>
          <c:showCatName val="0"/>
          <c:showSerName val="0"/>
          <c:showPercent val="0"/>
          <c:showBubbleSize val="0"/>
        </c:dLbls>
        <c:marker val="0"/>
        <c:smooth val="0"/>
        <c:axId val="913207488"/>
        <c:axId val="913202240"/>
      </c:lineChart>
      <c:dateAx>
        <c:axId val="972516648"/>
        <c:scaling>
          <c:orientation val="minMax"/>
        </c:scaling>
        <c:delete val="0"/>
        <c:axPos val="b"/>
        <c:numFmt formatCode="yyyy\-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72518288"/>
        <c:crosses val="autoZero"/>
        <c:auto val="1"/>
        <c:lblOffset val="100"/>
        <c:baseTimeUnit val="months"/>
      </c:dateAx>
      <c:valAx>
        <c:axId val="972518288"/>
        <c:scaling>
          <c:orientation val="minMax"/>
        </c:scaling>
        <c:delete val="0"/>
        <c:axPos val="l"/>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72516648"/>
        <c:crosses val="autoZero"/>
        <c:crossBetween val="midCat"/>
      </c:valAx>
      <c:dateAx>
        <c:axId val="913207488"/>
        <c:scaling>
          <c:orientation val="minMax"/>
        </c:scaling>
        <c:delete val="1"/>
        <c:axPos val="b"/>
        <c:numFmt formatCode="yyyy\-mm;@"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楷体_GB2312" panose="02010609030101010101"/>
                <a:cs typeface="+mn-cs"/>
              </a:defRPr>
            </a:pPr>
          </a:p>
        </c:txPr>
        <c:crossAx val="913202240"/>
        <c:crosses val="autoZero"/>
        <c:auto val="1"/>
        <c:lblOffset val="100"/>
        <c:baseTimeUnit val="months"/>
      </c:dateAx>
      <c:valAx>
        <c:axId val="913202240"/>
        <c:scaling>
          <c:orientation val="minMax"/>
        </c:scaling>
        <c:delete val="0"/>
        <c:axPos val="r"/>
        <c:numFmt formatCode="#,##0_);[Red]\(#,##0\)" sourceLinked="0"/>
        <c:majorTickMark val="out"/>
        <c:minorTickMark val="none"/>
        <c:tickLblPos val="nextTo"/>
        <c:spPr>
          <a:noFill/>
          <a:ln>
            <a:solidFill>
              <a:srgbClr val="003366"/>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13207488"/>
        <c:crosses val="max"/>
        <c:crossBetween val="between"/>
      </c:valAx>
      <c:spPr>
        <a:noFill/>
        <a:ln>
          <a:noFill/>
        </a:ln>
        <a:effectLst/>
      </c:spPr>
    </c:plotArea>
    <c:legend>
      <c:legendPos val="b"/>
      <c:layout>
        <c:manualLayout>
          <c:xMode val="edge"/>
          <c:yMode val="edge"/>
          <c:x val="0.147786956694794"/>
          <c:y val="0.00937207122774133"/>
          <c:w val="0.76525698478739"/>
          <c:h val="0.132139613616547"/>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楷体_GB2312" panose="02010609030101010101"/>
              <a:cs typeface="+mn-cs"/>
            </a:defRPr>
          </a:pPr>
        </a:p>
      </c:txPr>
    </c:legend>
    <c:plotVisOnly val="1"/>
    <c:dispBlanksAs val="gap"/>
    <c:showDLblsOverMax val="0"/>
  </c:chart>
  <c:spPr>
    <a:noFill/>
    <a:ln w="9525" cap="flat" cmpd="sng" algn="ctr">
      <a:noFill/>
      <a:round/>
    </a:ln>
    <a:effectLst/>
  </c:spPr>
  <c:txPr>
    <a:bodyPr/>
    <a:lstStyle/>
    <a:p>
      <a:pPr>
        <a:defRPr lang="zh-CN">
          <a:ea typeface="楷体_GB2312" panose="02010609030101010101"/>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市净率</a:t>
            </a:r>
            <a:r>
              <a:rPr lang="en-US"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整体法</a:t>
            </a:r>
            <a:r>
              <a:rPr lang="en-US"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最新</a:t>
            </a:r>
            <a:r>
              <a:rPr lang="en-US"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sz="1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34683059363282"/>
          <c:y val="0.0405310339068384"/>
        </c:manualLayout>
      </c:layout>
      <c:overlay val="0"/>
      <c:spPr>
        <a:noFill/>
        <a:ln>
          <a:noFill/>
        </a:ln>
        <a:effectLst/>
      </c:spPr>
    </c:title>
    <c:autoTitleDeleted val="0"/>
    <c:plotArea>
      <c:layout>
        <c:manualLayout>
          <c:layoutTarget val="inner"/>
          <c:xMode val="edge"/>
          <c:yMode val="edge"/>
          <c:x val="0.0676571661553994"/>
          <c:y val="0.153615488020365"/>
          <c:w val="0.848604805856304"/>
          <c:h val="0.622442995566002"/>
        </c:manualLayout>
      </c:layout>
      <c:lineChart>
        <c:grouping val="standard"/>
        <c:varyColors val="0"/>
        <c:ser>
          <c:idx val="0"/>
          <c:order val="0"/>
          <c:tx>
            <c:strRef>
              <c:f>股债!$W$1</c:f>
              <c:strCache>
                <c:ptCount val="1"/>
                <c:pt idx="0">
                  <c:v>创业板</c:v>
                </c:pt>
              </c:strCache>
            </c:strRef>
          </c:tx>
          <c:spPr>
            <a:ln w="28575" cap="rnd">
              <a:solidFill>
                <a:schemeClr val="accent1"/>
              </a:solidFill>
              <a:round/>
            </a:ln>
            <a:effectLst/>
          </c:spPr>
          <c:marker>
            <c:symbol val="none"/>
          </c:marker>
          <c:dLbls>
            <c:delete val="1"/>
          </c:dLbls>
          <c:cat>
            <c:strRef>
              <c:f>股债!$U$490:$U$920</c:f>
              <c:strCache>
                <c:ptCount val="427"/>
                <c:pt idx="0">
                  <c:v>2009-10-30</c:v>
                </c:pt>
                <c:pt idx="1">
                  <c:v>2009-11-06</c:v>
                </c:pt>
                <c:pt idx="2">
                  <c:v>2009-11-13</c:v>
                </c:pt>
                <c:pt idx="3">
                  <c:v>2009-11-20</c:v>
                </c:pt>
                <c:pt idx="4">
                  <c:v>2009-11-27</c:v>
                </c:pt>
                <c:pt idx="5">
                  <c:v>2009-12-04</c:v>
                </c:pt>
                <c:pt idx="6">
                  <c:v>2009-12-11</c:v>
                </c:pt>
                <c:pt idx="7">
                  <c:v>2009-12-18</c:v>
                </c:pt>
                <c:pt idx="8">
                  <c:v>2009-12-25</c:v>
                </c:pt>
                <c:pt idx="9">
                  <c:v>2009-12-31</c:v>
                </c:pt>
                <c:pt idx="10">
                  <c:v>2010-01-08</c:v>
                </c:pt>
                <c:pt idx="11">
                  <c:v>2010-01-15</c:v>
                </c:pt>
                <c:pt idx="12">
                  <c:v>2010-01-22</c:v>
                </c:pt>
                <c:pt idx="13">
                  <c:v>2010-01-29</c:v>
                </c:pt>
                <c:pt idx="14">
                  <c:v>2010-02-05</c:v>
                </c:pt>
                <c:pt idx="15">
                  <c:v>2010-02-12</c:v>
                </c:pt>
                <c:pt idx="16">
                  <c:v>2010-02-26</c:v>
                </c:pt>
                <c:pt idx="17">
                  <c:v>2010-03-05</c:v>
                </c:pt>
                <c:pt idx="18">
                  <c:v>2010-03-12</c:v>
                </c:pt>
                <c:pt idx="19">
                  <c:v>2010-03-19</c:v>
                </c:pt>
                <c:pt idx="20">
                  <c:v>2010-03-26</c:v>
                </c:pt>
                <c:pt idx="21">
                  <c:v>2010-04-02</c:v>
                </c:pt>
                <c:pt idx="22">
                  <c:v>2010-04-09</c:v>
                </c:pt>
                <c:pt idx="23">
                  <c:v>2010-04-16</c:v>
                </c:pt>
                <c:pt idx="24">
                  <c:v>2010-04-23</c:v>
                </c:pt>
                <c:pt idx="25">
                  <c:v>2010-04-30</c:v>
                </c:pt>
                <c:pt idx="26">
                  <c:v>2010-05-07</c:v>
                </c:pt>
                <c:pt idx="27">
                  <c:v>2010-05-14</c:v>
                </c:pt>
                <c:pt idx="28">
                  <c:v>2010-05-21</c:v>
                </c:pt>
                <c:pt idx="29">
                  <c:v>2010-05-28</c:v>
                </c:pt>
                <c:pt idx="30">
                  <c:v>2010-06-04</c:v>
                </c:pt>
                <c:pt idx="31">
                  <c:v>2010-06-11</c:v>
                </c:pt>
                <c:pt idx="32">
                  <c:v>2010-06-18</c:v>
                </c:pt>
                <c:pt idx="33">
                  <c:v>2010-06-25</c:v>
                </c:pt>
                <c:pt idx="34">
                  <c:v>2010-07-02</c:v>
                </c:pt>
                <c:pt idx="35">
                  <c:v>2010-07-09</c:v>
                </c:pt>
                <c:pt idx="36">
                  <c:v>2010-07-16</c:v>
                </c:pt>
                <c:pt idx="37">
                  <c:v>2010-07-23</c:v>
                </c:pt>
                <c:pt idx="38">
                  <c:v>2010-07-30</c:v>
                </c:pt>
                <c:pt idx="39">
                  <c:v>2010-08-06</c:v>
                </c:pt>
                <c:pt idx="40">
                  <c:v>2010-08-13</c:v>
                </c:pt>
                <c:pt idx="41">
                  <c:v>2010-08-20</c:v>
                </c:pt>
                <c:pt idx="42">
                  <c:v>2010-08-27</c:v>
                </c:pt>
                <c:pt idx="43">
                  <c:v>2010-09-03</c:v>
                </c:pt>
                <c:pt idx="44">
                  <c:v>2010-09-10</c:v>
                </c:pt>
                <c:pt idx="45">
                  <c:v>2010-09-17</c:v>
                </c:pt>
                <c:pt idx="46">
                  <c:v>2010-09-21</c:v>
                </c:pt>
                <c:pt idx="47">
                  <c:v>2010-09-30</c:v>
                </c:pt>
                <c:pt idx="48">
                  <c:v>2010-10-08</c:v>
                </c:pt>
                <c:pt idx="49">
                  <c:v>2010-10-15</c:v>
                </c:pt>
                <c:pt idx="50">
                  <c:v>2010-10-22</c:v>
                </c:pt>
                <c:pt idx="51">
                  <c:v>2010-10-29</c:v>
                </c:pt>
                <c:pt idx="52">
                  <c:v>2010-11-05</c:v>
                </c:pt>
                <c:pt idx="53">
                  <c:v>2010-11-12</c:v>
                </c:pt>
                <c:pt idx="54">
                  <c:v>2010-11-19</c:v>
                </c:pt>
                <c:pt idx="55">
                  <c:v>2010-11-26</c:v>
                </c:pt>
                <c:pt idx="56">
                  <c:v>2010-12-03</c:v>
                </c:pt>
                <c:pt idx="57">
                  <c:v>2010-12-10</c:v>
                </c:pt>
                <c:pt idx="58">
                  <c:v>2010-12-17</c:v>
                </c:pt>
                <c:pt idx="59">
                  <c:v>2010-12-24</c:v>
                </c:pt>
                <c:pt idx="60">
                  <c:v>2010-12-31</c:v>
                </c:pt>
                <c:pt idx="61">
                  <c:v>2011-01-07</c:v>
                </c:pt>
                <c:pt idx="62">
                  <c:v>2011-01-14</c:v>
                </c:pt>
                <c:pt idx="63">
                  <c:v>2011-01-21</c:v>
                </c:pt>
                <c:pt idx="64">
                  <c:v>2011-01-28</c:v>
                </c:pt>
                <c:pt idx="65">
                  <c:v>2011-02-01</c:v>
                </c:pt>
                <c:pt idx="66">
                  <c:v>2011-02-11</c:v>
                </c:pt>
                <c:pt idx="67">
                  <c:v>2011-02-18</c:v>
                </c:pt>
                <c:pt idx="68">
                  <c:v>2011-02-25</c:v>
                </c:pt>
                <c:pt idx="69">
                  <c:v>2011-03-04</c:v>
                </c:pt>
                <c:pt idx="70">
                  <c:v>2011-03-11</c:v>
                </c:pt>
                <c:pt idx="71">
                  <c:v>2011-03-18</c:v>
                </c:pt>
                <c:pt idx="72">
                  <c:v>2011-03-25</c:v>
                </c:pt>
                <c:pt idx="73">
                  <c:v>2011-04-01</c:v>
                </c:pt>
                <c:pt idx="74">
                  <c:v>2011-04-08</c:v>
                </c:pt>
                <c:pt idx="75">
                  <c:v>2011-04-15</c:v>
                </c:pt>
                <c:pt idx="76">
                  <c:v>2011-04-22</c:v>
                </c:pt>
                <c:pt idx="77">
                  <c:v>2011-04-29</c:v>
                </c:pt>
                <c:pt idx="78">
                  <c:v>2011-05-06</c:v>
                </c:pt>
                <c:pt idx="79">
                  <c:v>2011-05-13</c:v>
                </c:pt>
                <c:pt idx="80">
                  <c:v>2011-05-20</c:v>
                </c:pt>
                <c:pt idx="81">
                  <c:v>2011-05-27</c:v>
                </c:pt>
                <c:pt idx="82">
                  <c:v>2011-06-03</c:v>
                </c:pt>
                <c:pt idx="83">
                  <c:v>2011-06-10</c:v>
                </c:pt>
                <c:pt idx="84">
                  <c:v>2011-06-17</c:v>
                </c:pt>
                <c:pt idx="85">
                  <c:v>2011-06-24</c:v>
                </c:pt>
                <c:pt idx="86">
                  <c:v>2011-07-01</c:v>
                </c:pt>
                <c:pt idx="87">
                  <c:v>2011-07-08</c:v>
                </c:pt>
                <c:pt idx="88">
                  <c:v>2011-07-15</c:v>
                </c:pt>
                <c:pt idx="89">
                  <c:v>2011-07-22</c:v>
                </c:pt>
                <c:pt idx="90">
                  <c:v>2011-07-29</c:v>
                </c:pt>
                <c:pt idx="91">
                  <c:v>2011-08-05</c:v>
                </c:pt>
                <c:pt idx="92">
                  <c:v>2011-08-12</c:v>
                </c:pt>
                <c:pt idx="93">
                  <c:v>2011-08-19</c:v>
                </c:pt>
                <c:pt idx="94">
                  <c:v>2011-08-26</c:v>
                </c:pt>
                <c:pt idx="95">
                  <c:v>2011-09-02</c:v>
                </c:pt>
                <c:pt idx="96">
                  <c:v>2011-09-09</c:v>
                </c:pt>
                <c:pt idx="97">
                  <c:v>2011-09-16</c:v>
                </c:pt>
                <c:pt idx="98">
                  <c:v>2011-09-23</c:v>
                </c:pt>
                <c:pt idx="99">
                  <c:v>2011-09-30</c:v>
                </c:pt>
                <c:pt idx="100">
                  <c:v>2011-10-14</c:v>
                </c:pt>
                <c:pt idx="101">
                  <c:v>2011-10-21</c:v>
                </c:pt>
                <c:pt idx="102">
                  <c:v>2011-10-28</c:v>
                </c:pt>
                <c:pt idx="103">
                  <c:v>2011-11-04</c:v>
                </c:pt>
                <c:pt idx="104">
                  <c:v>2011-11-11</c:v>
                </c:pt>
                <c:pt idx="105">
                  <c:v>2011-11-18</c:v>
                </c:pt>
                <c:pt idx="106">
                  <c:v>2011-11-25</c:v>
                </c:pt>
                <c:pt idx="107">
                  <c:v>2011-12-02</c:v>
                </c:pt>
                <c:pt idx="108">
                  <c:v>2011-12-09</c:v>
                </c:pt>
                <c:pt idx="109">
                  <c:v>2011-12-16</c:v>
                </c:pt>
                <c:pt idx="110">
                  <c:v>2011-12-23</c:v>
                </c:pt>
                <c:pt idx="111">
                  <c:v>2011-12-30</c:v>
                </c:pt>
                <c:pt idx="112">
                  <c:v>2012-01-06</c:v>
                </c:pt>
                <c:pt idx="113">
                  <c:v>2012-01-13</c:v>
                </c:pt>
                <c:pt idx="114">
                  <c:v>2012-01-20</c:v>
                </c:pt>
                <c:pt idx="115">
                  <c:v>2012-02-03</c:v>
                </c:pt>
                <c:pt idx="116">
                  <c:v>2012-02-10</c:v>
                </c:pt>
                <c:pt idx="117">
                  <c:v>2012-02-17</c:v>
                </c:pt>
                <c:pt idx="118">
                  <c:v>2012-02-24</c:v>
                </c:pt>
                <c:pt idx="119">
                  <c:v>2012-03-02</c:v>
                </c:pt>
                <c:pt idx="120">
                  <c:v>2012-03-09</c:v>
                </c:pt>
                <c:pt idx="121">
                  <c:v>2012-03-16</c:v>
                </c:pt>
                <c:pt idx="122">
                  <c:v>2012-03-23</c:v>
                </c:pt>
                <c:pt idx="123">
                  <c:v>2012-03-30</c:v>
                </c:pt>
                <c:pt idx="124">
                  <c:v>2012-04-06</c:v>
                </c:pt>
                <c:pt idx="125">
                  <c:v>2012-04-13</c:v>
                </c:pt>
                <c:pt idx="126">
                  <c:v>2012-04-20</c:v>
                </c:pt>
                <c:pt idx="127">
                  <c:v>2012-04-27</c:v>
                </c:pt>
                <c:pt idx="128">
                  <c:v>2012-05-04</c:v>
                </c:pt>
                <c:pt idx="129">
                  <c:v>2012-05-11</c:v>
                </c:pt>
                <c:pt idx="130">
                  <c:v>2012-05-18</c:v>
                </c:pt>
                <c:pt idx="131">
                  <c:v>2012-05-25</c:v>
                </c:pt>
                <c:pt idx="132">
                  <c:v>2012-06-01</c:v>
                </c:pt>
                <c:pt idx="133">
                  <c:v>2012-06-08</c:v>
                </c:pt>
                <c:pt idx="134">
                  <c:v>2012-06-15</c:v>
                </c:pt>
                <c:pt idx="135">
                  <c:v>2012-06-21</c:v>
                </c:pt>
                <c:pt idx="136">
                  <c:v>2012-06-29</c:v>
                </c:pt>
                <c:pt idx="137">
                  <c:v>2012-07-06</c:v>
                </c:pt>
                <c:pt idx="138">
                  <c:v>2012-07-13</c:v>
                </c:pt>
                <c:pt idx="139">
                  <c:v>2012-07-20</c:v>
                </c:pt>
                <c:pt idx="140">
                  <c:v>2012-07-27</c:v>
                </c:pt>
                <c:pt idx="141">
                  <c:v>2012-08-03</c:v>
                </c:pt>
                <c:pt idx="142">
                  <c:v>2012-08-10</c:v>
                </c:pt>
                <c:pt idx="143">
                  <c:v>2012-08-17</c:v>
                </c:pt>
                <c:pt idx="144">
                  <c:v>2012-08-24</c:v>
                </c:pt>
                <c:pt idx="145">
                  <c:v>2012-08-31</c:v>
                </c:pt>
                <c:pt idx="146">
                  <c:v>2012-09-07</c:v>
                </c:pt>
                <c:pt idx="147">
                  <c:v>2012-09-14</c:v>
                </c:pt>
                <c:pt idx="148">
                  <c:v>2012-09-21</c:v>
                </c:pt>
                <c:pt idx="149">
                  <c:v>2012-09-28</c:v>
                </c:pt>
                <c:pt idx="150">
                  <c:v>2012-10-12</c:v>
                </c:pt>
                <c:pt idx="151">
                  <c:v>2012-10-19</c:v>
                </c:pt>
                <c:pt idx="152">
                  <c:v>2012-10-26</c:v>
                </c:pt>
                <c:pt idx="153">
                  <c:v>2012-11-02</c:v>
                </c:pt>
                <c:pt idx="154">
                  <c:v>2012-11-09</c:v>
                </c:pt>
                <c:pt idx="155">
                  <c:v>2012-11-16</c:v>
                </c:pt>
                <c:pt idx="156">
                  <c:v>2012-11-23</c:v>
                </c:pt>
                <c:pt idx="157">
                  <c:v>2012-11-30</c:v>
                </c:pt>
                <c:pt idx="158">
                  <c:v>2012-12-07</c:v>
                </c:pt>
                <c:pt idx="159">
                  <c:v>2012-12-14</c:v>
                </c:pt>
                <c:pt idx="160">
                  <c:v>2012-12-21</c:v>
                </c:pt>
                <c:pt idx="161">
                  <c:v>2012-12-28</c:v>
                </c:pt>
                <c:pt idx="162">
                  <c:v>2013-01-04</c:v>
                </c:pt>
                <c:pt idx="163">
                  <c:v>2013-01-11</c:v>
                </c:pt>
                <c:pt idx="164">
                  <c:v>2013-01-18</c:v>
                </c:pt>
                <c:pt idx="165">
                  <c:v>2013-01-25</c:v>
                </c:pt>
                <c:pt idx="166">
                  <c:v>2013-02-01</c:v>
                </c:pt>
                <c:pt idx="167">
                  <c:v>2013-02-08</c:v>
                </c:pt>
                <c:pt idx="168">
                  <c:v>2013-02-22</c:v>
                </c:pt>
                <c:pt idx="169">
                  <c:v>2013-03-01</c:v>
                </c:pt>
                <c:pt idx="170">
                  <c:v>2013-03-08</c:v>
                </c:pt>
                <c:pt idx="171">
                  <c:v>2013-03-15</c:v>
                </c:pt>
                <c:pt idx="172">
                  <c:v>2013-03-22</c:v>
                </c:pt>
                <c:pt idx="173">
                  <c:v>2013-03-29</c:v>
                </c:pt>
                <c:pt idx="174">
                  <c:v>2013-04-03</c:v>
                </c:pt>
                <c:pt idx="175">
                  <c:v>2013-04-12</c:v>
                </c:pt>
                <c:pt idx="176">
                  <c:v>2013-04-19</c:v>
                </c:pt>
                <c:pt idx="177">
                  <c:v>2013-04-26</c:v>
                </c:pt>
                <c:pt idx="178">
                  <c:v>2013-05-03</c:v>
                </c:pt>
                <c:pt idx="179">
                  <c:v>2013-05-10</c:v>
                </c:pt>
                <c:pt idx="180">
                  <c:v>2013-05-17</c:v>
                </c:pt>
                <c:pt idx="181">
                  <c:v>2013-05-24</c:v>
                </c:pt>
                <c:pt idx="182">
                  <c:v>2013-05-31</c:v>
                </c:pt>
                <c:pt idx="183">
                  <c:v>2013-06-07</c:v>
                </c:pt>
                <c:pt idx="184">
                  <c:v>2013-06-14</c:v>
                </c:pt>
                <c:pt idx="185">
                  <c:v>2013-06-21</c:v>
                </c:pt>
                <c:pt idx="186">
                  <c:v>2013-06-28</c:v>
                </c:pt>
                <c:pt idx="187">
                  <c:v>2013-07-05</c:v>
                </c:pt>
                <c:pt idx="188">
                  <c:v>2013-07-12</c:v>
                </c:pt>
                <c:pt idx="189">
                  <c:v>2013-07-19</c:v>
                </c:pt>
                <c:pt idx="190">
                  <c:v>2013-07-26</c:v>
                </c:pt>
                <c:pt idx="191">
                  <c:v>2013-08-02</c:v>
                </c:pt>
                <c:pt idx="192">
                  <c:v>2013-08-09</c:v>
                </c:pt>
                <c:pt idx="193">
                  <c:v>2013-08-16</c:v>
                </c:pt>
                <c:pt idx="194">
                  <c:v>2013-08-23</c:v>
                </c:pt>
                <c:pt idx="195">
                  <c:v>2013-08-30</c:v>
                </c:pt>
                <c:pt idx="196">
                  <c:v>2013-09-06</c:v>
                </c:pt>
                <c:pt idx="197">
                  <c:v>2013-09-13</c:v>
                </c:pt>
                <c:pt idx="198">
                  <c:v>2013-09-18</c:v>
                </c:pt>
                <c:pt idx="199">
                  <c:v>2013-09-27</c:v>
                </c:pt>
                <c:pt idx="200">
                  <c:v>2013-09-30</c:v>
                </c:pt>
                <c:pt idx="201">
                  <c:v>2013-10-11</c:v>
                </c:pt>
                <c:pt idx="202">
                  <c:v>2013-10-18</c:v>
                </c:pt>
                <c:pt idx="203">
                  <c:v>2013-10-25</c:v>
                </c:pt>
                <c:pt idx="204">
                  <c:v>2013-11-01</c:v>
                </c:pt>
                <c:pt idx="205">
                  <c:v>2013-11-08</c:v>
                </c:pt>
                <c:pt idx="206">
                  <c:v>2013-11-15</c:v>
                </c:pt>
                <c:pt idx="207">
                  <c:v>2013-11-22</c:v>
                </c:pt>
                <c:pt idx="208">
                  <c:v>2013-11-29</c:v>
                </c:pt>
                <c:pt idx="209">
                  <c:v>2013-12-06</c:v>
                </c:pt>
                <c:pt idx="210">
                  <c:v>2013-12-13</c:v>
                </c:pt>
                <c:pt idx="211">
                  <c:v>2013-12-20</c:v>
                </c:pt>
                <c:pt idx="212">
                  <c:v>2013-12-27</c:v>
                </c:pt>
                <c:pt idx="213">
                  <c:v>2014-01-03</c:v>
                </c:pt>
                <c:pt idx="214">
                  <c:v>2014-01-10</c:v>
                </c:pt>
                <c:pt idx="215">
                  <c:v>2014-01-17</c:v>
                </c:pt>
                <c:pt idx="216">
                  <c:v>2014-01-24</c:v>
                </c:pt>
                <c:pt idx="217">
                  <c:v>2014-01-30</c:v>
                </c:pt>
                <c:pt idx="218">
                  <c:v>2014-02-07</c:v>
                </c:pt>
                <c:pt idx="219">
                  <c:v>2014-02-14</c:v>
                </c:pt>
                <c:pt idx="220">
                  <c:v>2014-02-21</c:v>
                </c:pt>
                <c:pt idx="221">
                  <c:v>2014-02-28</c:v>
                </c:pt>
                <c:pt idx="222">
                  <c:v>2014-03-07</c:v>
                </c:pt>
                <c:pt idx="223">
                  <c:v>2014-03-14</c:v>
                </c:pt>
                <c:pt idx="224">
                  <c:v>2014-03-21</c:v>
                </c:pt>
                <c:pt idx="225">
                  <c:v>2014-03-28</c:v>
                </c:pt>
                <c:pt idx="226">
                  <c:v>2014-04-04</c:v>
                </c:pt>
                <c:pt idx="227">
                  <c:v>2014-04-11</c:v>
                </c:pt>
                <c:pt idx="228">
                  <c:v>2014-04-18</c:v>
                </c:pt>
                <c:pt idx="229">
                  <c:v>2014-04-25</c:v>
                </c:pt>
                <c:pt idx="230">
                  <c:v>2014-04-30</c:v>
                </c:pt>
                <c:pt idx="231">
                  <c:v>2014-05-09</c:v>
                </c:pt>
                <c:pt idx="232">
                  <c:v>2014-05-16</c:v>
                </c:pt>
                <c:pt idx="233">
                  <c:v>2014-05-23</c:v>
                </c:pt>
                <c:pt idx="234">
                  <c:v>2014-05-30</c:v>
                </c:pt>
                <c:pt idx="235">
                  <c:v>2014-06-06</c:v>
                </c:pt>
                <c:pt idx="236">
                  <c:v>2014-06-13</c:v>
                </c:pt>
                <c:pt idx="237">
                  <c:v>2014-06-20</c:v>
                </c:pt>
                <c:pt idx="238">
                  <c:v>2014-06-27</c:v>
                </c:pt>
                <c:pt idx="239">
                  <c:v>2014-07-04</c:v>
                </c:pt>
                <c:pt idx="240">
                  <c:v>2014-07-11</c:v>
                </c:pt>
                <c:pt idx="241">
                  <c:v>2014-07-18</c:v>
                </c:pt>
                <c:pt idx="242">
                  <c:v>2014-07-25</c:v>
                </c:pt>
                <c:pt idx="243">
                  <c:v>2014-08-01</c:v>
                </c:pt>
                <c:pt idx="244">
                  <c:v>2014-08-08</c:v>
                </c:pt>
                <c:pt idx="245">
                  <c:v>2014-08-15</c:v>
                </c:pt>
                <c:pt idx="246">
                  <c:v>2014-08-22</c:v>
                </c:pt>
                <c:pt idx="247">
                  <c:v>2014-08-29</c:v>
                </c:pt>
                <c:pt idx="248">
                  <c:v>2014-09-05</c:v>
                </c:pt>
                <c:pt idx="249">
                  <c:v>2014-09-12</c:v>
                </c:pt>
                <c:pt idx="250">
                  <c:v>2014-09-19</c:v>
                </c:pt>
                <c:pt idx="251">
                  <c:v>2014-09-26</c:v>
                </c:pt>
                <c:pt idx="252">
                  <c:v>2014-09-30</c:v>
                </c:pt>
                <c:pt idx="253">
                  <c:v>2014-10-10</c:v>
                </c:pt>
                <c:pt idx="254">
                  <c:v>2014-10-17</c:v>
                </c:pt>
                <c:pt idx="255">
                  <c:v>2014-10-24</c:v>
                </c:pt>
                <c:pt idx="256">
                  <c:v>2014-10-31</c:v>
                </c:pt>
                <c:pt idx="257">
                  <c:v>2014-11-07</c:v>
                </c:pt>
                <c:pt idx="258">
                  <c:v>2014-11-14</c:v>
                </c:pt>
                <c:pt idx="259">
                  <c:v>2014-11-21</c:v>
                </c:pt>
                <c:pt idx="260">
                  <c:v>2014-11-28</c:v>
                </c:pt>
                <c:pt idx="261">
                  <c:v>2014-12-05</c:v>
                </c:pt>
                <c:pt idx="262">
                  <c:v>2014-12-12</c:v>
                </c:pt>
                <c:pt idx="263">
                  <c:v>2014-12-19</c:v>
                </c:pt>
                <c:pt idx="264">
                  <c:v>2014-12-26</c:v>
                </c:pt>
                <c:pt idx="265">
                  <c:v>2014-12-31</c:v>
                </c:pt>
                <c:pt idx="266">
                  <c:v>2015-01-09</c:v>
                </c:pt>
                <c:pt idx="267">
                  <c:v>2015-01-16</c:v>
                </c:pt>
                <c:pt idx="268">
                  <c:v>2015-01-23</c:v>
                </c:pt>
                <c:pt idx="269">
                  <c:v>2015-01-30</c:v>
                </c:pt>
                <c:pt idx="270">
                  <c:v>2015-02-06</c:v>
                </c:pt>
                <c:pt idx="271">
                  <c:v>2015-02-13</c:v>
                </c:pt>
                <c:pt idx="272">
                  <c:v>2015-02-17</c:v>
                </c:pt>
                <c:pt idx="273">
                  <c:v>2015-02-27</c:v>
                </c:pt>
                <c:pt idx="274">
                  <c:v>2015-03-06</c:v>
                </c:pt>
                <c:pt idx="275">
                  <c:v>2015-03-13</c:v>
                </c:pt>
                <c:pt idx="276">
                  <c:v>2015-03-20</c:v>
                </c:pt>
                <c:pt idx="277">
                  <c:v>2015-03-27</c:v>
                </c:pt>
                <c:pt idx="278">
                  <c:v>2015-04-03</c:v>
                </c:pt>
                <c:pt idx="279">
                  <c:v>2015-04-10</c:v>
                </c:pt>
                <c:pt idx="280">
                  <c:v>2015-04-17</c:v>
                </c:pt>
                <c:pt idx="281">
                  <c:v>2015-04-24</c:v>
                </c:pt>
                <c:pt idx="282">
                  <c:v>2015-04-30</c:v>
                </c:pt>
                <c:pt idx="283">
                  <c:v>2015-05-08</c:v>
                </c:pt>
                <c:pt idx="284">
                  <c:v>2015-05-15</c:v>
                </c:pt>
                <c:pt idx="285">
                  <c:v>2015-05-22</c:v>
                </c:pt>
                <c:pt idx="286">
                  <c:v>2015-05-29</c:v>
                </c:pt>
                <c:pt idx="287">
                  <c:v>2015-06-05</c:v>
                </c:pt>
                <c:pt idx="288">
                  <c:v>2015-06-12</c:v>
                </c:pt>
                <c:pt idx="289">
                  <c:v>2015-06-19</c:v>
                </c:pt>
                <c:pt idx="290">
                  <c:v>2015-06-26</c:v>
                </c:pt>
                <c:pt idx="291">
                  <c:v>2015-07-03</c:v>
                </c:pt>
                <c:pt idx="292">
                  <c:v>2015-07-10</c:v>
                </c:pt>
                <c:pt idx="293">
                  <c:v>2015-07-17</c:v>
                </c:pt>
                <c:pt idx="294">
                  <c:v>2015-07-24</c:v>
                </c:pt>
                <c:pt idx="295">
                  <c:v>2015-07-31</c:v>
                </c:pt>
                <c:pt idx="296">
                  <c:v>2015-08-07</c:v>
                </c:pt>
                <c:pt idx="297">
                  <c:v>2015-08-14</c:v>
                </c:pt>
                <c:pt idx="298">
                  <c:v>2015-08-21</c:v>
                </c:pt>
                <c:pt idx="299">
                  <c:v>2015-08-28</c:v>
                </c:pt>
                <c:pt idx="300">
                  <c:v>2015-09-02</c:v>
                </c:pt>
                <c:pt idx="301">
                  <c:v>2015-09-11</c:v>
                </c:pt>
                <c:pt idx="302">
                  <c:v>2015-09-18</c:v>
                </c:pt>
                <c:pt idx="303">
                  <c:v>2015-09-25</c:v>
                </c:pt>
                <c:pt idx="304">
                  <c:v>2015-09-30</c:v>
                </c:pt>
                <c:pt idx="305">
                  <c:v>2015-10-09</c:v>
                </c:pt>
                <c:pt idx="306">
                  <c:v>2015-10-16</c:v>
                </c:pt>
                <c:pt idx="307">
                  <c:v>2015-10-23</c:v>
                </c:pt>
                <c:pt idx="308">
                  <c:v>2015-10-30</c:v>
                </c:pt>
                <c:pt idx="309">
                  <c:v>2015-11-06</c:v>
                </c:pt>
                <c:pt idx="310">
                  <c:v>2015-11-13</c:v>
                </c:pt>
                <c:pt idx="311">
                  <c:v>2015-11-20</c:v>
                </c:pt>
                <c:pt idx="312">
                  <c:v>2015-11-27</c:v>
                </c:pt>
                <c:pt idx="313">
                  <c:v>2015-12-04</c:v>
                </c:pt>
                <c:pt idx="314">
                  <c:v>2015-12-11</c:v>
                </c:pt>
                <c:pt idx="315">
                  <c:v>2015-12-18</c:v>
                </c:pt>
                <c:pt idx="316">
                  <c:v>2015-12-25</c:v>
                </c:pt>
                <c:pt idx="317">
                  <c:v>2015-12-31</c:v>
                </c:pt>
                <c:pt idx="318">
                  <c:v>2016-01-08</c:v>
                </c:pt>
                <c:pt idx="319">
                  <c:v>2016-01-15</c:v>
                </c:pt>
                <c:pt idx="320">
                  <c:v>2016-01-22</c:v>
                </c:pt>
                <c:pt idx="321">
                  <c:v>2016-01-29</c:v>
                </c:pt>
                <c:pt idx="322">
                  <c:v>2016-02-05</c:v>
                </c:pt>
                <c:pt idx="323">
                  <c:v>2016-02-19</c:v>
                </c:pt>
                <c:pt idx="324">
                  <c:v>2016-02-26</c:v>
                </c:pt>
                <c:pt idx="325">
                  <c:v>2016-03-04</c:v>
                </c:pt>
                <c:pt idx="326">
                  <c:v>2016-03-11</c:v>
                </c:pt>
                <c:pt idx="327">
                  <c:v>2016-03-18</c:v>
                </c:pt>
                <c:pt idx="328">
                  <c:v>2016-03-25</c:v>
                </c:pt>
                <c:pt idx="329">
                  <c:v>2016-04-01</c:v>
                </c:pt>
                <c:pt idx="330">
                  <c:v>2016-04-08</c:v>
                </c:pt>
                <c:pt idx="331">
                  <c:v>2016-04-15</c:v>
                </c:pt>
                <c:pt idx="332">
                  <c:v>2016-04-22</c:v>
                </c:pt>
                <c:pt idx="333">
                  <c:v>2016-04-29</c:v>
                </c:pt>
                <c:pt idx="334">
                  <c:v>2016-05-06</c:v>
                </c:pt>
                <c:pt idx="335">
                  <c:v>2016-05-13</c:v>
                </c:pt>
                <c:pt idx="336">
                  <c:v>2016-05-20</c:v>
                </c:pt>
                <c:pt idx="337">
                  <c:v>2016-05-27</c:v>
                </c:pt>
                <c:pt idx="338">
                  <c:v>2016-06-03</c:v>
                </c:pt>
                <c:pt idx="339">
                  <c:v>2016-06-08</c:v>
                </c:pt>
                <c:pt idx="340">
                  <c:v>2016-06-17</c:v>
                </c:pt>
                <c:pt idx="341">
                  <c:v>2016-06-24</c:v>
                </c:pt>
                <c:pt idx="342">
                  <c:v>2016-07-01</c:v>
                </c:pt>
                <c:pt idx="343">
                  <c:v>2016-07-08</c:v>
                </c:pt>
                <c:pt idx="344">
                  <c:v>2016-07-15</c:v>
                </c:pt>
                <c:pt idx="345">
                  <c:v>2016-07-22</c:v>
                </c:pt>
                <c:pt idx="346">
                  <c:v>2016-07-29</c:v>
                </c:pt>
                <c:pt idx="347">
                  <c:v>2016-08-05</c:v>
                </c:pt>
                <c:pt idx="348">
                  <c:v>2016-08-12</c:v>
                </c:pt>
                <c:pt idx="349">
                  <c:v>2016-08-19</c:v>
                </c:pt>
                <c:pt idx="350">
                  <c:v>2016-08-26</c:v>
                </c:pt>
                <c:pt idx="351">
                  <c:v>2016-09-02</c:v>
                </c:pt>
                <c:pt idx="352">
                  <c:v>2016-09-09</c:v>
                </c:pt>
                <c:pt idx="353">
                  <c:v>2016-09-14</c:v>
                </c:pt>
                <c:pt idx="354">
                  <c:v>2016-09-23</c:v>
                </c:pt>
                <c:pt idx="355">
                  <c:v>2016-09-30</c:v>
                </c:pt>
                <c:pt idx="356">
                  <c:v>2016-10-14</c:v>
                </c:pt>
                <c:pt idx="357">
                  <c:v>2016-10-21</c:v>
                </c:pt>
                <c:pt idx="358">
                  <c:v>2016-10-28</c:v>
                </c:pt>
                <c:pt idx="359">
                  <c:v>2016-11-04</c:v>
                </c:pt>
                <c:pt idx="360">
                  <c:v>2016-11-11</c:v>
                </c:pt>
                <c:pt idx="361">
                  <c:v>2016-11-18</c:v>
                </c:pt>
                <c:pt idx="362">
                  <c:v>2016-11-25</c:v>
                </c:pt>
                <c:pt idx="363">
                  <c:v>2016-12-02</c:v>
                </c:pt>
                <c:pt idx="364">
                  <c:v>2016-12-09</c:v>
                </c:pt>
                <c:pt idx="365">
                  <c:v>2016-12-16</c:v>
                </c:pt>
                <c:pt idx="366">
                  <c:v>2016-12-23</c:v>
                </c:pt>
                <c:pt idx="367">
                  <c:v>2016-12-30</c:v>
                </c:pt>
                <c:pt idx="368">
                  <c:v>2017-01-06</c:v>
                </c:pt>
                <c:pt idx="369">
                  <c:v>2017-01-13</c:v>
                </c:pt>
                <c:pt idx="370">
                  <c:v>2017-01-20</c:v>
                </c:pt>
                <c:pt idx="371">
                  <c:v>2017-01-26</c:v>
                </c:pt>
                <c:pt idx="372">
                  <c:v>2017-02-03</c:v>
                </c:pt>
                <c:pt idx="373">
                  <c:v>2017-02-10</c:v>
                </c:pt>
                <c:pt idx="374">
                  <c:v>2017-02-17</c:v>
                </c:pt>
                <c:pt idx="375">
                  <c:v>2017-02-24</c:v>
                </c:pt>
                <c:pt idx="376">
                  <c:v>2017-03-03</c:v>
                </c:pt>
                <c:pt idx="377">
                  <c:v>2017-03-10</c:v>
                </c:pt>
                <c:pt idx="378">
                  <c:v>2017-03-17</c:v>
                </c:pt>
                <c:pt idx="379">
                  <c:v>2017-03-24</c:v>
                </c:pt>
                <c:pt idx="380">
                  <c:v>2017-03-31</c:v>
                </c:pt>
                <c:pt idx="381">
                  <c:v>2017-04-07</c:v>
                </c:pt>
                <c:pt idx="382">
                  <c:v>2017-04-14</c:v>
                </c:pt>
                <c:pt idx="383">
                  <c:v>2017-04-21</c:v>
                </c:pt>
                <c:pt idx="384">
                  <c:v>2017-04-28</c:v>
                </c:pt>
                <c:pt idx="385">
                  <c:v>2017-05-05</c:v>
                </c:pt>
                <c:pt idx="386">
                  <c:v>2017-05-12</c:v>
                </c:pt>
                <c:pt idx="387">
                  <c:v>2017-05-19</c:v>
                </c:pt>
                <c:pt idx="388">
                  <c:v>2017-05-26</c:v>
                </c:pt>
                <c:pt idx="389">
                  <c:v>2017-06-02</c:v>
                </c:pt>
                <c:pt idx="390">
                  <c:v>2017-06-09</c:v>
                </c:pt>
                <c:pt idx="391">
                  <c:v>2017-06-16</c:v>
                </c:pt>
                <c:pt idx="392">
                  <c:v>2017-06-23</c:v>
                </c:pt>
                <c:pt idx="393">
                  <c:v>2017-06-30</c:v>
                </c:pt>
                <c:pt idx="394">
                  <c:v>2017-07-07</c:v>
                </c:pt>
                <c:pt idx="395">
                  <c:v>2017-07-14</c:v>
                </c:pt>
                <c:pt idx="396">
                  <c:v>2017-07-21</c:v>
                </c:pt>
                <c:pt idx="397">
                  <c:v>2017-07-28</c:v>
                </c:pt>
                <c:pt idx="398">
                  <c:v>2017-08-04</c:v>
                </c:pt>
                <c:pt idx="399">
                  <c:v>2017-08-11</c:v>
                </c:pt>
                <c:pt idx="400">
                  <c:v>2017-8-18</c:v>
                </c:pt>
                <c:pt idx="401">
                  <c:v>2017-8-25</c:v>
                </c:pt>
                <c:pt idx="402">
                  <c:v>2017-9-1</c:v>
                </c:pt>
                <c:pt idx="403">
                  <c:v>2017-9-8</c:v>
                </c:pt>
                <c:pt idx="404">
                  <c:v>2017-9-15</c:v>
                </c:pt>
                <c:pt idx="405">
                  <c:v>2017-9-22</c:v>
                </c:pt>
                <c:pt idx="406">
                  <c:v>2017-9-29</c:v>
                </c:pt>
                <c:pt idx="407">
                  <c:v>2017-10-13</c:v>
                </c:pt>
                <c:pt idx="408">
                  <c:v>2017-10-20</c:v>
                </c:pt>
                <c:pt idx="409">
                  <c:v>2017-10-27</c:v>
                </c:pt>
                <c:pt idx="410">
                  <c:v>2017-11-3</c:v>
                </c:pt>
                <c:pt idx="411">
                  <c:v>2017-11-10</c:v>
                </c:pt>
                <c:pt idx="412">
                  <c:v>2017-11-17</c:v>
                </c:pt>
                <c:pt idx="413">
                  <c:v>2017-11-24</c:v>
                </c:pt>
                <c:pt idx="414">
                  <c:v>2017-12-1</c:v>
                </c:pt>
                <c:pt idx="415">
                  <c:v>2017-12-8</c:v>
                </c:pt>
                <c:pt idx="416">
                  <c:v>2017-12-15</c:v>
                </c:pt>
                <c:pt idx="417">
                  <c:v>2017-12-19</c:v>
                </c:pt>
                <c:pt idx="418">
                  <c:v>2017-12-29</c:v>
                </c:pt>
                <c:pt idx="419">
                  <c:v>2018-1-5</c:v>
                </c:pt>
                <c:pt idx="420">
                  <c:v>2018-1-12</c:v>
                </c:pt>
                <c:pt idx="421">
                  <c:v>2018-1-19</c:v>
                </c:pt>
                <c:pt idx="422">
                  <c:v>2018-1-26</c:v>
                </c:pt>
                <c:pt idx="423">
                  <c:v>2018-2-2</c:v>
                </c:pt>
                <c:pt idx="424">
                  <c:v>2018-2-9</c:v>
                </c:pt>
                <c:pt idx="425">
                  <c:v>2018-2-14</c:v>
                </c:pt>
                <c:pt idx="426">
                  <c:v>2018-2-23</c:v>
                </c:pt>
              </c:strCache>
            </c:strRef>
          </c:cat>
          <c:val>
            <c:numRef>
              <c:f>股债!$W$490:$W$920</c:f>
              <c:numCache>
                <c:formatCode>General</c:formatCode>
                <c:ptCount val="431"/>
                <c:pt idx="0">
                  <c:v>5.37</c:v>
                </c:pt>
                <c:pt idx="1">
                  <c:v>4.76</c:v>
                </c:pt>
                <c:pt idx="2">
                  <c:v>4.88</c:v>
                </c:pt>
                <c:pt idx="3">
                  <c:v>5.35</c:v>
                </c:pt>
                <c:pt idx="4">
                  <c:v>5.52</c:v>
                </c:pt>
                <c:pt idx="5">
                  <c:v>5.68</c:v>
                </c:pt>
                <c:pt idx="6">
                  <c:v>5.59</c:v>
                </c:pt>
                <c:pt idx="7">
                  <c:v>5.11</c:v>
                </c:pt>
                <c:pt idx="8">
                  <c:v>4.91</c:v>
                </c:pt>
                <c:pt idx="9">
                  <c:v>5.02</c:v>
                </c:pt>
                <c:pt idx="10">
                  <c:v>4.67</c:v>
                </c:pt>
                <c:pt idx="11">
                  <c:v>4.98</c:v>
                </c:pt>
                <c:pt idx="12">
                  <c:v>4.4</c:v>
                </c:pt>
                <c:pt idx="13">
                  <c:v>4.41</c:v>
                </c:pt>
                <c:pt idx="14">
                  <c:v>4.52</c:v>
                </c:pt>
                <c:pt idx="15">
                  <c:v>4.94</c:v>
                </c:pt>
                <c:pt idx="16">
                  <c:v>5.15</c:v>
                </c:pt>
                <c:pt idx="17">
                  <c:v>5.2</c:v>
                </c:pt>
                <c:pt idx="18">
                  <c:v>5.42</c:v>
                </c:pt>
                <c:pt idx="19">
                  <c:v>5.56</c:v>
                </c:pt>
                <c:pt idx="20">
                  <c:v>5.88</c:v>
                </c:pt>
                <c:pt idx="21">
                  <c:v>6.17</c:v>
                </c:pt>
                <c:pt idx="22">
                  <c:v>6.6</c:v>
                </c:pt>
                <c:pt idx="23">
                  <c:v>6</c:v>
                </c:pt>
                <c:pt idx="24">
                  <c:v>6.28</c:v>
                </c:pt>
                <c:pt idx="25">
                  <c:v>5.37</c:v>
                </c:pt>
                <c:pt idx="26">
                  <c:v>5.33</c:v>
                </c:pt>
                <c:pt idx="27">
                  <c:v>4.94</c:v>
                </c:pt>
                <c:pt idx="28">
                  <c:v>4.9</c:v>
                </c:pt>
                <c:pt idx="29">
                  <c:v>5.19</c:v>
                </c:pt>
                <c:pt idx="30">
                  <c:v>5.14</c:v>
                </c:pt>
                <c:pt idx="31">
                  <c:v>5.61</c:v>
                </c:pt>
                <c:pt idx="32">
                  <c:v>4.99</c:v>
                </c:pt>
                <c:pt idx="33">
                  <c:v>4.99</c:v>
                </c:pt>
                <c:pt idx="34">
                  <c:v>4.29</c:v>
                </c:pt>
                <c:pt idx="35">
                  <c:v>4.52</c:v>
                </c:pt>
                <c:pt idx="36">
                  <c:v>4.32</c:v>
                </c:pt>
                <c:pt idx="37">
                  <c:v>4.64</c:v>
                </c:pt>
                <c:pt idx="38">
                  <c:v>4.53</c:v>
                </c:pt>
                <c:pt idx="39">
                  <c:v>4.75</c:v>
                </c:pt>
                <c:pt idx="40">
                  <c:v>4.74</c:v>
                </c:pt>
                <c:pt idx="41">
                  <c:v>4.69</c:v>
                </c:pt>
                <c:pt idx="42">
                  <c:v>4.74</c:v>
                </c:pt>
                <c:pt idx="43">
                  <c:v>4.94</c:v>
                </c:pt>
                <c:pt idx="44">
                  <c:v>4.89</c:v>
                </c:pt>
                <c:pt idx="45">
                  <c:v>4.59</c:v>
                </c:pt>
                <c:pt idx="46">
                  <c:v>4.39</c:v>
                </c:pt>
                <c:pt idx="47">
                  <c:v>4.49</c:v>
                </c:pt>
                <c:pt idx="48">
                  <c:v>4.58</c:v>
                </c:pt>
                <c:pt idx="49">
                  <c:v>4.34</c:v>
                </c:pt>
                <c:pt idx="50">
                  <c:v>4.62</c:v>
                </c:pt>
                <c:pt idx="51">
                  <c:v>4.78</c:v>
                </c:pt>
                <c:pt idx="52">
                  <c:v>4.78</c:v>
                </c:pt>
                <c:pt idx="53">
                  <c:v>4.87</c:v>
                </c:pt>
                <c:pt idx="54">
                  <c:v>5.18</c:v>
                </c:pt>
                <c:pt idx="55">
                  <c:v>5.36</c:v>
                </c:pt>
                <c:pt idx="56">
                  <c:v>5.14</c:v>
                </c:pt>
                <c:pt idx="57">
                  <c:v>5.14</c:v>
                </c:pt>
                <c:pt idx="58">
                  <c:v>5.39</c:v>
                </c:pt>
                <c:pt idx="59">
                  <c:v>5.01</c:v>
                </c:pt>
                <c:pt idx="60">
                  <c:v>4.95</c:v>
                </c:pt>
                <c:pt idx="61">
                  <c:v>4.72</c:v>
                </c:pt>
                <c:pt idx="62">
                  <c:v>4.41</c:v>
                </c:pt>
                <c:pt idx="63">
                  <c:v>4.21</c:v>
                </c:pt>
                <c:pt idx="64">
                  <c:v>4.15</c:v>
                </c:pt>
                <c:pt idx="65">
                  <c:v>4.18</c:v>
                </c:pt>
                <c:pt idx="66">
                  <c:v>4.34</c:v>
                </c:pt>
                <c:pt idx="67">
                  <c:v>4.44</c:v>
                </c:pt>
                <c:pt idx="68">
                  <c:v>4.36</c:v>
                </c:pt>
                <c:pt idx="69">
                  <c:v>4.3</c:v>
                </c:pt>
                <c:pt idx="70">
                  <c:v>4.39</c:v>
                </c:pt>
                <c:pt idx="71">
                  <c:v>4.33</c:v>
                </c:pt>
                <c:pt idx="72">
                  <c:v>4.29</c:v>
                </c:pt>
                <c:pt idx="73">
                  <c:v>4.05</c:v>
                </c:pt>
                <c:pt idx="74">
                  <c:v>4</c:v>
                </c:pt>
                <c:pt idx="75">
                  <c:v>3.96</c:v>
                </c:pt>
                <c:pt idx="76">
                  <c:v>3.91</c:v>
                </c:pt>
                <c:pt idx="77">
                  <c:v>3.63</c:v>
                </c:pt>
                <c:pt idx="78">
                  <c:v>3.64</c:v>
                </c:pt>
                <c:pt idx="79">
                  <c:v>3.62</c:v>
                </c:pt>
                <c:pt idx="80">
                  <c:v>3.5</c:v>
                </c:pt>
                <c:pt idx="81">
                  <c:v>3.28</c:v>
                </c:pt>
                <c:pt idx="82">
                  <c:v>3.38</c:v>
                </c:pt>
                <c:pt idx="83">
                  <c:v>3.3</c:v>
                </c:pt>
                <c:pt idx="84">
                  <c:v>3.22</c:v>
                </c:pt>
                <c:pt idx="85">
                  <c:v>3.34</c:v>
                </c:pt>
                <c:pt idx="86">
                  <c:v>3.42</c:v>
                </c:pt>
                <c:pt idx="87">
                  <c:v>3.61</c:v>
                </c:pt>
                <c:pt idx="88">
                  <c:v>3.82</c:v>
                </c:pt>
                <c:pt idx="89">
                  <c:v>3.71</c:v>
                </c:pt>
                <c:pt idx="90">
                  <c:v>3.68</c:v>
                </c:pt>
                <c:pt idx="91">
                  <c:v>3.72</c:v>
                </c:pt>
                <c:pt idx="92">
                  <c:v>3.72</c:v>
                </c:pt>
                <c:pt idx="93">
                  <c:v>3.69</c:v>
                </c:pt>
                <c:pt idx="94">
                  <c:v>3.89</c:v>
                </c:pt>
                <c:pt idx="95">
                  <c:v>3.71</c:v>
                </c:pt>
                <c:pt idx="96">
                  <c:v>3.57</c:v>
                </c:pt>
                <c:pt idx="97">
                  <c:v>3.54</c:v>
                </c:pt>
                <c:pt idx="98">
                  <c:v>3.41</c:v>
                </c:pt>
                <c:pt idx="99">
                  <c:v>3.2</c:v>
                </c:pt>
                <c:pt idx="100">
                  <c:v>3.37</c:v>
                </c:pt>
                <c:pt idx="101">
                  <c:v>3.08</c:v>
                </c:pt>
                <c:pt idx="102">
                  <c:v>3.31</c:v>
                </c:pt>
                <c:pt idx="103">
                  <c:v>3.5</c:v>
                </c:pt>
                <c:pt idx="104">
                  <c:v>3.54</c:v>
                </c:pt>
                <c:pt idx="105">
                  <c:v>3.5</c:v>
                </c:pt>
                <c:pt idx="106">
                  <c:v>3.45</c:v>
                </c:pt>
                <c:pt idx="107">
                  <c:v>3.3</c:v>
                </c:pt>
                <c:pt idx="108">
                  <c:v>3.21</c:v>
                </c:pt>
                <c:pt idx="109">
                  <c:v>3.12</c:v>
                </c:pt>
                <c:pt idx="110">
                  <c:v>3.03</c:v>
                </c:pt>
                <c:pt idx="111">
                  <c:v>2.89</c:v>
                </c:pt>
                <c:pt idx="112">
                  <c:v>2.64</c:v>
                </c:pt>
                <c:pt idx="113">
                  <c:v>2.63</c:v>
                </c:pt>
                <c:pt idx="114">
                  <c:v>2.55</c:v>
                </c:pt>
                <c:pt idx="115">
                  <c:v>2.68</c:v>
                </c:pt>
                <c:pt idx="116">
                  <c:v>2.75</c:v>
                </c:pt>
                <c:pt idx="117">
                  <c:v>2.83</c:v>
                </c:pt>
                <c:pt idx="118">
                  <c:v>3.02</c:v>
                </c:pt>
                <c:pt idx="119">
                  <c:v>2.96</c:v>
                </c:pt>
                <c:pt idx="120">
                  <c:v>3.05</c:v>
                </c:pt>
                <c:pt idx="121">
                  <c:v>3.01</c:v>
                </c:pt>
                <c:pt idx="122">
                  <c:v>2.89</c:v>
                </c:pt>
                <c:pt idx="123">
                  <c:v>2.66</c:v>
                </c:pt>
                <c:pt idx="124">
                  <c:v>2.75</c:v>
                </c:pt>
                <c:pt idx="125">
                  <c:v>2.82</c:v>
                </c:pt>
                <c:pt idx="126">
                  <c:v>2.87</c:v>
                </c:pt>
                <c:pt idx="127">
                  <c:v>2.67</c:v>
                </c:pt>
                <c:pt idx="128">
                  <c:v>2.79</c:v>
                </c:pt>
                <c:pt idx="129">
                  <c:v>2.83</c:v>
                </c:pt>
                <c:pt idx="130">
                  <c:v>2.79</c:v>
                </c:pt>
                <c:pt idx="131">
                  <c:v>2.75</c:v>
                </c:pt>
                <c:pt idx="132">
                  <c:v>2.86</c:v>
                </c:pt>
                <c:pt idx="133">
                  <c:v>2.77</c:v>
                </c:pt>
                <c:pt idx="134">
                  <c:v>2.9</c:v>
                </c:pt>
                <c:pt idx="135">
                  <c:v>2.92</c:v>
                </c:pt>
                <c:pt idx="136">
                  <c:v>2.87</c:v>
                </c:pt>
                <c:pt idx="137">
                  <c:v>2.93</c:v>
                </c:pt>
                <c:pt idx="138">
                  <c:v>2.82</c:v>
                </c:pt>
                <c:pt idx="139">
                  <c:v>2.74</c:v>
                </c:pt>
                <c:pt idx="140">
                  <c:v>2.72</c:v>
                </c:pt>
                <c:pt idx="141">
                  <c:v>2.71</c:v>
                </c:pt>
                <c:pt idx="142">
                  <c:v>2.83</c:v>
                </c:pt>
                <c:pt idx="143">
                  <c:v>2.74</c:v>
                </c:pt>
                <c:pt idx="144">
                  <c:v>2.79</c:v>
                </c:pt>
                <c:pt idx="145">
                  <c:v>2.71</c:v>
                </c:pt>
                <c:pt idx="146">
                  <c:v>2.91</c:v>
                </c:pt>
                <c:pt idx="147">
                  <c:v>2.86</c:v>
                </c:pt>
                <c:pt idx="148">
                  <c:v>2.64</c:v>
                </c:pt>
                <c:pt idx="149">
                  <c:v>2.64</c:v>
                </c:pt>
                <c:pt idx="150">
                  <c:v>2.7</c:v>
                </c:pt>
                <c:pt idx="151">
                  <c:v>2.72</c:v>
                </c:pt>
                <c:pt idx="152">
                  <c:v>2.56</c:v>
                </c:pt>
                <c:pt idx="153">
                  <c:v>2.62</c:v>
                </c:pt>
                <c:pt idx="154">
                  <c:v>2.51</c:v>
                </c:pt>
                <c:pt idx="155">
                  <c:v>2.45</c:v>
                </c:pt>
                <c:pt idx="156">
                  <c:v>2.46</c:v>
                </c:pt>
                <c:pt idx="157">
                  <c:v>2.26</c:v>
                </c:pt>
                <c:pt idx="158">
                  <c:v>2.37</c:v>
                </c:pt>
                <c:pt idx="159">
                  <c:v>2.45</c:v>
                </c:pt>
                <c:pt idx="160">
                  <c:v>2.53</c:v>
                </c:pt>
                <c:pt idx="161">
                  <c:v>2.68</c:v>
                </c:pt>
                <c:pt idx="162">
                  <c:v>2.69</c:v>
                </c:pt>
                <c:pt idx="163">
                  <c:v>2.78</c:v>
                </c:pt>
                <c:pt idx="164">
                  <c:v>2.94</c:v>
                </c:pt>
                <c:pt idx="165">
                  <c:v>2.82</c:v>
                </c:pt>
                <c:pt idx="166">
                  <c:v>2.88</c:v>
                </c:pt>
                <c:pt idx="167">
                  <c:v>3.01</c:v>
                </c:pt>
                <c:pt idx="168">
                  <c:v>3.03</c:v>
                </c:pt>
                <c:pt idx="169">
                  <c:v>3.13</c:v>
                </c:pt>
                <c:pt idx="170">
                  <c:v>3.07</c:v>
                </c:pt>
                <c:pt idx="171">
                  <c:v>3</c:v>
                </c:pt>
                <c:pt idx="172">
                  <c:v>3.1</c:v>
                </c:pt>
                <c:pt idx="173">
                  <c:v>3.01</c:v>
                </c:pt>
                <c:pt idx="174">
                  <c:v>2.93</c:v>
                </c:pt>
                <c:pt idx="175">
                  <c:v>2.95</c:v>
                </c:pt>
                <c:pt idx="176">
                  <c:v>3.08</c:v>
                </c:pt>
                <c:pt idx="177">
                  <c:v>3.02</c:v>
                </c:pt>
                <c:pt idx="178">
                  <c:v>3.17</c:v>
                </c:pt>
                <c:pt idx="179">
                  <c:v>3.34</c:v>
                </c:pt>
                <c:pt idx="180">
                  <c:v>3.46</c:v>
                </c:pt>
                <c:pt idx="181">
                  <c:v>3.65</c:v>
                </c:pt>
                <c:pt idx="182">
                  <c:v>3.65</c:v>
                </c:pt>
                <c:pt idx="183">
                  <c:v>3.49</c:v>
                </c:pt>
                <c:pt idx="184">
                  <c:v>3.59</c:v>
                </c:pt>
                <c:pt idx="185">
                  <c:v>3.46</c:v>
                </c:pt>
                <c:pt idx="186">
                  <c:v>3.37</c:v>
                </c:pt>
                <c:pt idx="187">
                  <c:v>3.52</c:v>
                </c:pt>
                <c:pt idx="188">
                  <c:v>3.62</c:v>
                </c:pt>
                <c:pt idx="189">
                  <c:v>3.72</c:v>
                </c:pt>
                <c:pt idx="190">
                  <c:v>3.85</c:v>
                </c:pt>
                <c:pt idx="191">
                  <c:v>3.94</c:v>
                </c:pt>
                <c:pt idx="192">
                  <c:v>3.91</c:v>
                </c:pt>
                <c:pt idx="193">
                  <c:v>3.78</c:v>
                </c:pt>
                <c:pt idx="194">
                  <c:v>4.02</c:v>
                </c:pt>
                <c:pt idx="195">
                  <c:v>3.86</c:v>
                </c:pt>
                <c:pt idx="196">
                  <c:v>4.14</c:v>
                </c:pt>
                <c:pt idx="197">
                  <c:v>4.04</c:v>
                </c:pt>
                <c:pt idx="198">
                  <c:v>4.12</c:v>
                </c:pt>
                <c:pt idx="199">
                  <c:v>4.24</c:v>
                </c:pt>
                <c:pt idx="200">
                  <c:v>4.35</c:v>
                </c:pt>
                <c:pt idx="201">
                  <c:v>4.42</c:v>
                </c:pt>
                <c:pt idx="202">
                  <c:v>4.35</c:v>
                </c:pt>
                <c:pt idx="203">
                  <c:v>4.09</c:v>
                </c:pt>
                <c:pt idx="204">
                  <c:v>3.91</c:v>
                </c:pt>
                <c:pt idx="205">
                  <c:v>3.89</c:v>
                </c:pt>
                <c:pt idx="206">
                  <c:v>4.14</c:v>
                </c:pt>
                <c:pt idx="207">
                  <c:v>4.22</c:v>
                </c:pt>
                <c:pt idx="208">
                  <c:v>4.5</c:v>
                </c:pt>
                <c:pt idx="209">
                  <c:v>3.97</c:v>
                </c:pt>
                <c:pt idx="210">
                  <c:v>4.19</c:v>
                </c:pt>
                <c:pt idx="211">
                  <c:v>4.09</c:v>
                </c:pt>
                <c:pt idx="212">
                  <c:v>4.3</c:v>
                </c:pt>
                <c:pt idx="213">
                  <c:v>4.46</c:v>
                </c:pt>
                <c:pt idx="214">
                  <c:v>4.39</c:v>
                </c:pt>
                <c:pt idx="215">
                  <c:v>4.57</c:v>
                </c:pt>
                <c:pt idx="216">
                  <c:v>4.87</c:v>
                </c:pt>
                <c:pt idx="217">
                  <c:v>4.88</c:v>
                </c:pt>
                <c:pt idx="218">
                  <c:v>5.01</c:v>
                </c:pt>
                <c:pt idx="219">
                  <c:v>5.09</c:v>
                </c:pt>
                <c:pt idx="220">
                  <c:v>5.13</c:v>
                </c:pt>
                <c:pt idx="221">
                  <c:v>4.75</c:v>
                </c:pt>
                <c:pt idx="222">
                  <c:v>4.86</c:v>
                </c:pt>
                <c:pt idx="223">
                  <c:v>4.76</c:v>
                </c:pt>
                <c:pt idx="224">
                  <c:v>4.75</c:v>
                </c:pt>
                <c:pt idx="225">
                  <c:v>4.4</c:v>
                </c:pt>
                <c:pt idx="226">
                  <c:v>4.49</c:v>
                </c:pt>
                <c:pt idx="227">
                  <c:v>4.55</c:v>
                </c:pt>
                <c:pt idx="228">
                  <c:v>4.6</c:v>
                </c:pt>
                <c:pt idx="229">
                  <c:v>4.26</c:v>
                </c:pt>
                <c:pt idx="230">
                  <c:v>4.22</c:v>
                </c:pt>
                <c:pt idx="231">
                  <c:v>4.16</c:v>
                </c:pt>
                <c:pt idx="232">
                  <c:v>4.11</c:v>
                </c:pt>
                <c:pt idx="233">
                  <c:v>4.34</c:v>
                </c:pt>
                <c:pt idx="234">
                  <c:v>4.43</c:v>
                </c:pt>
                <c:pt idx="235">
                  <c:v>4.52</c:v>
                </c:pt>
                <c:pt idx="236">
                  <c:v>4.64</c:v>
                </c:pt>
                <c:pt idx="237">
                  <c:v>4.49</c:v>
                </c:pt>
                <c:pt idx="238">
                  <c:v>4.74</c:v>
                </c:pt>
                <c:pt idx="239">
                  <c:v>4.85</c:v>
                </c:pt>
                <c:pt idx="240">
                  <c:v>4.77</c:v>
                </c:pt>
                <c:pt idx="241">
                  <c:v>4.58</c:v>
                </c:pt>
                <c:pt idx="242">
                  <c:v>4.48</c:v>
                </c:pt>
                <c:pt idx="243">
                  <c:v>4.6</c:v>
                </c:pt>
                <c:pt idx="244">
                  <c:v>4.76</c:v>
                </c:pt>
                <c:pt idx="245">
                  <c:v>4.83</c:v>
                </c:pt>
                <c:pt idx="246">
                  <c:v>5.03</c:v>
                </c:pt>
                <c:pt idx="247">
                  <c:v>4.89</c:v>
                </c:pt>
                <c:pt idx="248">
                  <c:v>5.14</c:v>
                </c:pt>
                <c:pt idx="249">
                  <c:v>5.22</c:v>
                </c:pt>
                <c:pt idx="250">
                  <c:v>5.2</c:v>
                </c:pt>
                <c:pt idx="251">
                  <c:v>5.31</c:v>
                </c:pt>
                <c:pt idx="252">
                  <c:v>5.42</c:v>
                </c:pt>
                <c:pt idx="253">
                  <c:v>5.45</c:v>
                </c:pt>
                <c:pt idx="254">
                  <c:v>5.32</c:v>
                </c:pt>
                <c:pt idx="255">
                  <c:v>5.16</c:v>
                </c:pt>
                <c:pt idx="256">
                  <c:v>5.29</c:v>
                </c:pt>
                <c:pt idx="257">
                  <c:v>5.34</c:v>
                </c:pt>
                <c:pt idx="258">
                  <c:v>5.08</c:v>
                </c:pt>
                <c:pt idx="259">
                  <c:v>5.31</c:v>
                </c:pt>
                <c:pt idx="260">
                  <c:v>5.58</c:v>
                </c:pt>
                <c:pt idx="261">
                  <c:v>5.54</c:v>
                </c:pt>
                <c:pt idx="262">
                  <c:v>5.54</c:v>
                </c:pt>
                <c:pt idx="263">
                  <c:v>5.4</c:v>
                </c:pt>
                <c:pt idx="264">
                  <c:v>5.17</c:v>
                </c:pt>
                <c:pt idx="265">
                  <c:v>4.94</c:v>
                </c:pt>
                <c:pt idx="266">
                  <c:v>5.08</c:v>
                </c:pt>
                <c:pt idx="267">
                  <c:v>5.28</c:v>
                </c:pt>
                <c:pt idx="268">
                  <c:v>5.48</c:v>
                </c:pt>
                <c:pt idx="269">
                  <c:v>5.49</c:v>
                </c:pt>
                <c:pt idx="270">
                  <c:v>5.63</c:v>
                </c:pt>
                <c:pt idx="271">
                  <c:v>5.91</c:v>
                </c:pt>
                <c:pt idx="272">
                  <c:v>6.08</c:v>
                </c:pt>
                <c:pt idx="273">
                  <c:v>6.1</c:v>
                </c:pt>
                <c:pt idx="274">
                  <c:v>6.15</c:v>
                </c:pt>
                <c:pt idx="275">
                  <c:v>6.5</c:v>
                </c:pt>
                <c:pt idx="276">
                  <c:v>6.99</c:v>
                </c:pt>
                <c:pt idx="277">
                  <c:v>7.36</c:v>
                </c:pt>
                <c:pt idx="278">
                  <c:v>8.03</c:v>
                </c:pt>
                <c:pt idx="279">
                  <c:v>8.23</c:v>
                </c:pt>
                <c:pt idx="280">
                  <c:v>7.94</c:v>
                </c:pt>
                <c:pt idx="281">
                  <c:v>8.52</c:v>
                </c:pt>
                <c:pt idx="282">
                  <c:v>8.69</c:v>
                </c:pt>
                <c:pt idx="283">
                  <c:v>9.2</c:v>
                </c:pt>
                <c:pt idx="284">
                  <c:v>10</c:v>
                </c:pt>
                <c:pt idx="285">
                  <c:v>11.37</c:v>
                </c:pt>
                <c:pt idx="286">
                  <c:v>11.78</c:v>
                </c:pt>
                <c:pt idx="287">
                  <c:v>12.63</c:v>
                </c:pt>
                <c:pt idx="288">
                  <c:v>12.72</c:v>
                </c:pt>
                <c:pt idx="289">
                  <c:v>10.95</c:v>
                </c:pt>
                <c:pt idx="290">
                  <c:v>9.78</c:v>
                </c:pt>
                <c:pt idx="291">
                  <c:v>8.26</c:v>
                </c:pt>
                <c:pt idx="292">
                  <c:v>7.92</c:v>
                </c:pt>
                <c:pt idx="293">
                  <c:v>8.62</c:v>
                </c:pt>
                <c:pt idx="294">
                  <c:v>9.24</c:v>
                </c:pt>
                <c:pt idx="295">
                  <c:v>8.02</c:v>
                </c:pt>
                <c:pt idx="296">
                  <c:v>8.16</c:v>
                </c:pt>
                <c:pt idx="297">
                  <c:v>8.52</c:v>
                </c:pt>
                <c:pt idx="298">
                  <c:v>7.35</c:v>
                </c:pt>
                <c:pt idx="299">
                  <c:v>6.42</c:v>
                </c:pt>
                <c:pt idx="300">
                  <c:v>5.59</c:v>
                </c:pt>
                <c:pt idx="301">
                  <c:v>6.25</c:v>
                </c:pt>
                <c:pt idx="302">
                  <c:v>6.01</c:v>
                </c:pt>
                <c:pt idx="303">
                  <c:v>6.12</c:v>
                </c:pt>
                <c:pt idx="304">
                  <c:v>6.26</c:v>
                </c:pt>
                <c:pt idx="305">
                  <c:v>6.63</c:v>
                </c:pt>
                <c:pt idx="306">
                  <c:v>7.29</c:v>
                </c:pt>
                <c:pt idx="307">
                  <c:v>7.52</c:v>
                </c:pt>
                <c:pt idx="308">
                  <c:v>7.41</c:v>
                </c:pt>
                <c:pt idx="309">
                  <c:v>8</c:v>
                </c:pt>
                <c:pt idx="310">
                  <c:v>8.25</c:v>
                </c:pt>
                <c:pt idx="311">
                  <c:v>8.5</c:v>
                </c:pt>
                <c:pt idx="312">
                  <c:v>8.19</c:v>
                </c:pt>
                <c:pt idx="313">
                  <c:v>8.26</c:v>
                </c:pt>
                <c:pt idx="314">
                  <c:v>8.08</c:v>
                </c:pt>
                <c:pt idx="315">
                  <c:v>8.59</c:v>
                </c:pt>
                <c:pt idx="316">
                  <c:v>8.44</c:v>
                </c:pt>
                <c:pt idx="317">
                  <c:v>8.16</c:v>
                </c:pt>
                <c:pt idx="318">
                  <c:v>6.82</c:v>
                </c:pt>
                <c:pt idx="319">
                  <c:v>6.22</c:v>
                </c:pt>
                <c:pt idx="320">
                  <c:v>6.36</c:v>
                </c:pt>
                <c:pt idx="321">
                  <c:v>5.83</c:v>
                </c:pt>
                <c:pt idx="322">
                  <c:v>6.08</c:v>
                </c:pt>
                <c:pt idx="323">
                  <c:v>6.47</c:v>
                </c:pt>
                <c:pt idx="324">
                  <c:v>5.85</c:v>
                </c:pt>
                <c:pt idx="325">
                  <c:v>5.4</c:v>
                </c:pt>
                <c:pt idx="326">
                  <c:v>5.48</c:v>
                </c:pt>
                <c:pt idx="327">
                  <c:v>6.15</c:v>
                </c:pt>
                <c:pt idx="328">
                  <c:v>6.28</c:v>
                </c:pt>
                <c:pt idx="329">
                  <c:v>6.29</c:v>
                </c:pt>
                <c:pt idx="330">
                  <c:v>6.36</c:v>
                </c:pt>
                <c:pt idx="331">
                  <c:v>6.57</c:v>
                </c:pt>
                <c:pt idx="332">
                  <c:v>6.04</c:v>
                </c:pt>
                <c:pt idx="333">
                  <c:v>5.97</c:v>
                </c:pt>
                <c:pt idx="334">
                  <c:v>5.97</c:v>
                </c:pt>
                <c:pt idx="335">
                  <c:v>5.62</c:v>
                </c:pt>
                <c:pt idx="336">
                  <c:v>5.69</c:v>
                </c:pt>
                <c:pt idx="337">
                  <c:v>5.78</c:v>
                </c:pt>
                <c:pt idx="338">
                  <c:v>6.22</c:v>
                </c:pt>
                <c:pt idx="339">
                  <c:v>6.19</c:v>
                </c:pt>
                <c:pt idx="340">
                  <c:v>6.1</c:v>
                </c:pt>
                <c:pt idx="341">
                  <c:v>6.15</c:v>
                </c:pt>
                <c:pt idx="342">
                  <c:v>6.39</c:v>
                </c:pt>
                <c:pt idx="343">
                  <c:v>6.48</c:v>
                </c:pt>
                <c:pt idx="344">
                  <c:v>6.43</c:v>
                </c:pt>
                <c:pt idx="345">
                  <c:v>6.37</c:v>
                </c:pt>
                <c:pt idx="346">
                  <c:v>5.95</c:v>
                </c:pt>
                <c:pt idx="347">
                  <c:v>5.93</c:v>
                </c:pt>
                <c:pt idx="348">
                  <c:v>5.93</c:v>
                </c:pt>
                <c:pt idx="349">
                  <c:v>6.14</c:v>
                </c:pt>
                <c:pt idx="350">
                  <c:v>6.02</c:v>
                </c:pt>
                <c:pt idx="351">
                  <c:v>5.91</c:v>
                </c:pt>
                <c:pt idx="352">
                  <c:v>5.97</c:v>
                </c:pt>
                <c:pt idx="353">
                  <c:v>5.8</c:v>
                </c:pt>
                <c:pt idx="354">
                  <c:v>5.87</c:v>
                </c:pt>
                <c:pt idx="355">
                  <c:v>5.79</c:v>
                </c:pt>
                <c:pt idx="356">
                  <c:v>5.97</c:v>
                </c:pt>
                <c:pt idx="357">
                  <c:v>5.97</c:v>
                </c:pt>
                <c:pt idx="358">
                  <c:v>5.81</c:v>
                </c:pt>
                <c:pt idx="359">
                  <c:v>5.81</c:v>
                </c:pt>
                <c:pt idx="360">
                  <c:v>5.88</c:v>
                </c:pt>
                <c:pt idx="361">
                  <c:v>5.91</c:v>
                </c:pt>
                <c:pt idx="362">
                  <c:v>5.94</c:v>
                </c:pt>
                <c:pt idx="363">
                  <c:v>5.79</c:v>
                </c:pt>
                <c:pt idx="364">
                  <c:v>5.7</c:v>
                </c:pt>
                <c:pt idx="365">
                  <c:v>5.42</c:v>
                </c:pt>
                <c:pt idx="366">
                  <c:v>5.33</c:v>
                </c:pt>
                <c:pt idx="367">
                  <c:v>5.31</c:v>
                </c:pt>
                <c:pt idx="368">
                  <c:v>5.31</c:v>
                </c:pt>
                <c:pt idx="369">
                  <c:v>5.07</c:v>
                </c:pt>
                <c:pt idx="370">
                  <c:v>4.95</c:v>
                </c:pt>
                <c:pt idx="371">
                  <c:v>5.01</c:v>
                </c:pt>
                <c:pt idx="372">
                  <c:v>4.99</c:v>
                </c:pt>
                <c:pt idx="373">
                  <c:v>5.09</c:v>
                </c:pt>
                <c:pt idx="374">
                  <c:v>5.04</c:v>
                </c:pt>
                <c:pt idx="375">
                  <c:v>5.18</c:v>
                </c:pt>
                <c:pt idx="376">
                  <c:v>5.11</c:v>
                </c:pt>
                <c:pt idx="377">
                  <c:v>5.19</c:v>
                </c:pt>
                <c:pt idx="378">
                  <c:v>5.25</c:v>
                </c:pt>
                <c:pt idx="379">
                  <c:v>5.28</c:v>
                </c:pt>
                <c:pt idx="380">
                  <c:v>5.04</c:v>
                </c:pt>
                <c:pt idx="381">
                  <c:v>5.15</c:v>
                </c:pt>
                <c:pt idx="382">
                  <c:v>4.95</c:v>
                </c:pt>
                <c:pt idx="383">
                  <c:v>4.7</c:v>
                </c:pt>
                <c:pt idx="384">
                  <c:v>4.69</c:v>
                </c:pt>
                <c:pt idx="385">
                  <c:v>4.62</c:v>
                </c:pt>
                <c:pt idx="386">
                  <c:v>4.5</c:v>
                </c:pt>
                <c:pt idx="387">
                  <c:v>4.6</c:v>
                </c:pt>
                <c:pt idx="388">
                  <c:v>4.44</c:v>
                </c:pt>
                <c:pt idx="389">
                  <c:v>4.36</c:v>
                </c:pt>
                <c:pt idx="390">
                  <c:v>4.52</c:v>
                </c:pt>
                <c:pt idx="391">
                  <c:v>4.57</c:v>
                </c:pt>
                <c:pt idx="392">
                  <c:v>4.52</c:v>
                </c:pt>
                <c:pt idx="393">
                  <c:v>4.55</c:v>
                </c:pt>
                <c:pt idx="394">
                  <c:v>4.65</c:v>
                </c:pt>
                <c:pt idx="395">
                  <c:v>4.41</c:v>
                </c:pt>
                <c:pt idx="396">
                  <c:v>4.2</c:v>
                </c:pt>
                <c:pt idx="397">
                  <c:v>4.32</c:v>
                </c:pt>
                <c:pt idx="398">
                  <c:v>4.28</c:v>
                </c:pt>
                <c:pt idx="399">
                  <c:v>4.29</c:v>
                </c:pt>
                <c:pt idx="400">
                  <c:v>4.46</c:v>
                </c:pt>
                <c:pt idx="401">
                  <c:v>4.44</c:v>
                </c:pt>
                <c:pt idx="402">
                  <c:v>4.54</c:v>
                </c:pt>
                <c:pt idx="403">
                  <c:v>4.62</c:v>
                </c:pt>
                <c:pt idx="404">
                  <c:v>4.61</c:v>
                </c:pt>
                <c:pt idx="405">
                  <c:v>4.64</c:v>
                </c:pt>
                <c:pt idx="406">
                  <c:v>4.64</c:v>
                </c:pt>
                <c:pt idx="407">
                  <c:v>4.76</c:v>
                </c:pt>
                <c:pt idx="408">
                  <c:v>4.61</c:v>
                </c:pt>
                <c:pt idx="409">
                  <c:v>4.59</c:v>
                </c:pt>
                <c:pt idx="410">
                  <c:v>4.43</c:v>
                </c:pt>
                <c:pt idx="411">
                  <c:v>4.58</c:v>
                </c:pt>
                <c:pt idx="412">
                  <c:v>4.33</c:v>
                </c:pt>
                <c:pt idx="413">
                  <c:v>4.2</c:v>
                </c:pt>
                <c:pt idx="414">
                  <c:v>4.24</c:v>
                </c:pt>
                <c:pt idx="415">
                  <c:v>4.17</c:v>
                </c:pt>
                <c:pt idx="416">
                  <c:v>4.17</c:v>
                </c:pt>
                <c:pt idx="417">
                  <c:v>4.12</c:v>
                </c:pt>
                <c:pt idx="418">
                  <c:v>4.09</c:v>
                </c:pt>
                <c:pt idx="419">
                  <c:v>4.14</c:v>
                </c:pt>
                <c:pt idx="420">
                  <c:v>4.11</c:v>
                </c:pt>
                <c:pt idx="421">
                  <c:v>4.01</c:v>
                </c:pt>
                <c:pt idx="422">
                  <c:v>4.1</c:v>
                </c:pt>
                <c:pt idx="423">
                  <c:v>3.73</c:v>
                </c:pt>
                <c:pt idx="424">
                  <c:v>3.48</c:v>
                </c:pt>
                <c:pt idx="425">
                  <c:v>3.57</c:v>
                </c:pt>
                <c:pt idx="426">
                  <c:v>3.63</c:v>
                </c:pt>
              </c:numCache>
            </c:numRef>
          </c:val>
          <c:smooth val="0"/>
        </c:ser>
        <c:ser>
          <c:idx val="1"/>
          <c:order val="1"/>
          <c:tx>
            <c:strRef>
              <c:f>股债!$X$1</c:f>
              <c:strCache>
                <c:ptCount val="1"/>
                <c:pt idx="0">
                  <c:v>沪深300</c:v>
                </c:pt>
              </c:strCache>
            </c:strRef>
          </c:tx>
          <c:spPr>
            <a:ln w="28575" cap="rnd">
              <a:solidFill>
                <a:schemeClr val="accent2"/>
              </a:solidFill>
              <a:round/>
            </a:ln>
            <a:effectLst/>
          </c:spPr>
          <c:marker>
            <c:symbol val="none"/>
          </c:marker>
          <c:dLbls>
            <c:delete val="1"/>
          </c:dLbls>
          <c:cat>
            <c:strRef>
              <c:f>股债!$U$490:$U$920</c:f>
              <c:strCache>
                <c:ptCount val="427"/>
                <c:pt idx="0">
                  <c:v>2009-10-30</c:v>
                </c:pt>
                <c:pt idx="1">
                  <c:v>2009-11-06</c:v>
                </c:pt>
                <c:pt idx="2">
                  <c:v>2009-11-13</c:v>
                </c:pt>
                <c:pt idx="3">
                  <c:v>2009-11-20</c:v>
                </c:pt>
                <c:pt idx="4">
                  <c:v>2009-11-27</c:v>
                </c:pt>
                <c:pt idx="5">
                  <c:v>2009-12-04</c:v>
                </c:pt>
                <c:pt idx="6">
                  <c:v>2009-12-11</c:v>
                </c:pt>
                <c:pt idx="7">
                  <c:v>2009-12-18</c:v>
                </c:pt>
                <c:pt idx="8">
                  <c:v>2009-12-25</c:v>
                </c:pt>
                <c:pt idx="9">
                  <c:v>2009-12-31</c:v>
                </c:pt>
                <c:pt idx="10">
                  <c:v>2010-01-08</c:v>
                </c:pt>
                <c:pt idx="11">
                  <c:v>2010-01-15</c:v>
                </c:pt>
                <c:pt idx="12">
                  <c:v>2010-01-22</c:v>
                </c:pt>
                <c:pt idx="13">
                  <c:v>2010-01-29</c:v>
                </c:pt>
                <c:pt idx="14">
                  <c:v>2010-02-05</c:v>
                </c:pt>
                <c:pt idx="15">
                  <c:v>2010-02-12</c:v>
                </c:pt>
                <c:pt idx="16">
                  <c:v>2010-02-26</c:v>
                </c:pt>
                <c:pt idx="17">
                  <c:v>2010-03-05</c:v>
                </c:pt>
                <c:pt idx="18">
                  <c:v>2010-03-12</c:v>
                </c:pt>
                <c:pt idx="19">
                  <c:v>2010-03-19</c:v>
                </c:pt>
                <c:pt idx="20">
                  <c:v>2010-03-26</c:v>
                </c:pt>
                <c:pt idx="21">
                  <c:v>2010-04-02</c:v>
                </c:pt>
                <c:pt idx="22">
                  <c:v>2010-04-09</c:v>
                </c:pt>
                <c:pt idx="23">
                  <c:v>2010-04-16</c:v>
                </c:pt>
                <c:pt idx="24">
                  <c:v>2010-04-23</c:v>
                </c:pt>
                <c:pt idx="25">
                  <c:v>2010-04-30</c:v>
                </c:pt>
                <c:pt idx="26">
                  <c:v>2010-05-07</c:v>
                </c:pt>
                <c:pt idx="27">
                  <c:v>2010-05-14</c:v>
                </c:pt>
                <c:pt idx="28">
                  <c:v>2010-05-21</c:v>
                </c:pt>
                <c:pt idx="29">
                  <c:v>2010-05-28</c:v>
                </c:pt>
                <c:pt idx="30">
                  <c:v>2010-06-04</c:v>
                </c:pt>
                <c:pt idx="31">
                  <c:v>2010-06-11</c:v>
                </c:pt>
                <c:pt idx="32">
                  <c:v>2010-06-18</c:v>
                </c:pt>
                <c:pt idx="33">
                  <c:v>2010-06-25</c:v>
                </c:pt>
                <c:pt idx="34">
                  <c:v>2010-07-02</c:v>
                </c:pt>
                <c:pt idx="35">
                  <c:v>2010-07-09</c:v>
                </c:pt>
                <c:pt idx="36">
                  <c:v>2010-07-16</c:v>
                </c:pt>
                <c:pt idx="37">
                  <c:v>2010-07-23</c:v>
                </c:pt>
                <c:pt idx="38">
                  <c:v>2010-07-30</c:v>
                </c:pt>
                <c:pt idx="39">
                  <c:v>2010-08-06</c:v>
                </c:pt>
                <c:pt idx="40">
                  <c:v>2010-08-13</c:v>
                </c:pt>
                <c:pt idx="41">
                  <c:v>2010-08-20</c:v>
                </c:pt>
                <c:pt idx="42">
                  <c:v>2010-08-27</c:v>
                </c:pt>
                <c:pt idx="43">
                  <c:v>2010-09-03</c:v>
                </c:pt>
                <c:pt idx="44">
                  <c:v>2010-09-10</c:v>
                </c:pt>
                <c:pt idx="45">
                  <c:v>2010-09-17</c:v>
                </c:pt>
                <c:pt idx="46">
                  <c:v>2010-09-21</c:v>
                </c:pt>
                <c:pt idx="47">
                  <c:v>2010-09-30</c:v>
                </c:pt>
                <c:pt idx="48">
                  <c:v>2010-10-08</c:v>
                </c:pt>
                <c:pt idx="49">
                  <c:v>2010-10-15</c:v>
                </c:pt>
                <c:pt idx="50">
                  <c:v>2010-10-22</c:v>
                </c:pt>
                <c:pt idx="51">
                  <c:v>2010-10-29</c:v>
                </c:pt>
                <c:pt idx="52">
                  <c:v>2010-11-05</c:v>
                </c:pt>
                <c:pt idx="53">
                  <c:v>2010-11-12</c:v>
                </c:pt>
                <c:pt idx="54">
                  <c:v>2010-11-19</c:v>
                </c:pt>
                <c:pt idx="55">
                  <c:v>2010-11-26</c:v>
                </c:pt>
                <c:pt idx="56">
                  <c:v>2010-12-03</c:v>
                </c:pt>
                <c:pt idx="57">
                  <c:v>2010-12-10</c:v>
                </c:pt>
                <c:pt idx="58">
                  <c:v>2010-12-17</c:v>
                </c:pt>
                <c:pt idx="59">
                  <c:v>2010-12-24</c:v>
                </c:pt>
                <c:pt idx="60">
                  <c:v>2010-12-31</c:v>
                </c:pt>
                <c:pt idx="61">
                  <c:v>2011-01-07</c:v>
                </c:pt>
                <c:pt idx="62">
                  <c:v>2011-01-14</c:v>
                </c:pt>
                <c:pt idx="63">
                  <c:v>2011-01-21</c:v>
                </c:pt>
                <c:pt idx="64">
                  <c:v>2011-01-28</c:v>
                </c:pt>
                <c:pt idx="65">
                  <c:v>2011-02-01</c:v>
                </c:pt>
                <c:pt idx="66">
                  <c:v>2011-02-11</c:v>
                </c:pt>
                <c:pt idx="67">
                  <c:v>2011-02-18</c:v>
                </c:pt>
                <c:pt idx="68">
                  <c:v>2011-02-25</c:v>
                </c:pt>
                <c:pt idx="69">
                  <c:v>2011-03-04</c:v>
                </c:pt>
                <c:pt idx="70">
                  <c:v>2011-03-11</c:v>
                </c:pt>
                <c:pt idx="71">
                  <c:v>2011-03-18</c:v>
                </c:pt>
                <c:pt idx="72">
                  <c:v>2011-03-25</c:v>
                </c:pt>
                <c:pt idx="73">
                  <c:v>2011-04-01</c:v>
                </c:pt>
                <c:pt idx="74">
                  <c:v>2011-04-08</c:v>
                </c:pt>
                <c:pt idx="75">
                  <c:v>2011-04-15</c:v>
                </c:pt>
                <c:pt idx="76">
                  <c:v>2011-04-22</c:v>
                </c:pt>
                <c:pt idx="77">
                  <c:v>2011-04-29</c:v>
                </c:pt>
                <c:pt idx="78">
                  <c:v>2011-05-06</c:v>
                </c:pt>
                <c:pt idx="79">
                  <c:v>2011-05-13</c:v>
                </c:pt>
                <c:pt idx="80">
                  <c:v>2011-05-20</c:v>
                </c:pt>
                <c:pt idx="81">
                  <c:v>2011-05-27</c:v>
                </c:pt>
                <c:pt idx="82">
                  <c:v>2011-06-03</c:v>
                </c:pt>
                <c:pt idx="83">
                  <c:v>2011-06-10</c:v>
                </c:pt>
                <c:pt idx="84">
                  <c:v>2011-06-17</c:v>
                </c:pt>
                <c:pt idx="85">
                  <c:v>2011-06-24</c:v>
                </c:pt>
                <c:pt idx="86">
                  <c:v>2011-07-01</c:v>
                </c:pt>
                <c:pt idx="87">
                  <c:v>2011-07-08</c:v>
                </c:pt>
                <c:pt idx="88">
                  <c:v>2011-07-15</c:v>
                </c:pt>
                <c:pt idx="89">
                  <c:v>2011-07-22</c:v>
                </c:pt>
                <c:pt idx="90">
                  <c:v>2011-07-29</c:v>
                </c:pt>
                <c:pt idx="91">
                  <c:v>2011-08-05</c:v>
                </c:pt>
                <c:pt idx="92">
                  <c:v>2011-08-12</c:v>
                </c:pt>
                <c:pt idx="93">
                  <c:v>2011-08-19</c:v>
                </c:pt>
                <c:pt idx="94">
                  <c:v>2011-08-26</c:v>
                </c:pt>
                <c:pt idx="95">
                  <c:v>2011-09-02</c:v>
                </c:pt>
                <c:pt idx="96">
                  <c:v>2011-09-09</c:v>
                </c:pt>
                <c:pt idx="97">
                  <c:v>2011-09-16</c:v>
                </c:pt>
                <c:pt idx="98">
                  <c:v>2011-09-23</c:v>
                </c:pt>
                <c:pt idx="99">
                  <c:v>2011-09-30</c:v>
                </c:pt>
                <c:pt idx="100">
                  <c:v>2011-10-14</c:v>
                </c:pt>
                <c:pt idx="101">
                  <c:v>2011-10-21</c:v>
                </c:pt>
                <c:pt idx="102">
                  <c:v>2011-10-28</c:v>
                </c:pt>
                <c:pt idx="103">
                  <c:v>2011-11-04</c:v>
                </c:pt>
                <c:pt idx="104">
                  <c:v>2011-11-11</c:v>
                </c:pt>
                <c:pt idx="105">
                  <c:v>2011-11-18</c:v>
                </c:pt>
                <c:pt idx="106">
                  <c:v>2011-11-25</c:v>
                </c:pt>
                <c:pt idx="107">
                  <c:v>2011-12-02</c:v>
                </c:pt>
                <c:pt idx="108">
                  <c:v>2011-12-09</c:v>
                </c:pt>
                <c:pt idx="109">
                  <c:v>2011-12-16</c:v>
                </c:pt>
                <c:pt idx="110">
                  <c:v>2011-12-23</c:v>
                </c:pt>
                <c:pt idx="111">
                  <c:v>2011-12-30</c:v>
                </c:pt>
                <c:pt idx="112">
                  <c:v>2012-01-06</c:v>
                </c:pt>
                <c:pt idx="113">
                  <c:v>2012-01-13</c:v>
                </c:pt>
                <c:pt idx="114">
                  <c:v>2012-01-20</c:v>
                </c:pt>
                <c:pt idx="115">
                  <c:v>2012-02-03</c:v>
                </c:pt>
                <c:pt idx="116">
                  <c:v>2012-02-10</c:v>
                </c:pt>
                <c:pt idx="117">
                  <c:v>2012-02-17</c:v>
                </c:pt>
                <c:pt idx="118">
                  <c:v>2012-02-24</c:v>
                </c:pt>
                <c:pt idx="119">
                  <c:v>2012-03-02</c:v>
                </c:pt>
                <c:pt idx="120">
                  <c:v>2012-03-09</c:v>
                </c:pt>
                <c:pt idx="121">
                  <c:v>2012-03-16</c:v>
                </c:pt>
                <c:pt idx="122">
                  <c:v>2012-03-23</c:v>
                </c:pt>
                <c:pt idx="123">
                  <c:v>2012-03-30</c:v>
                </c:pt>
                <c:pt idx="124">
                  <c:v>2012-04-06</c:v>
                </c:pt>
                <c:pt idx="125">
                  <c:v>2012-04-13</c:v>
                </c:pt>
                <c:pt idx="126">
                  <c:v>2012-04-20</c:v>
                </c:pt>
                <c:pt idx="127">
                  <c:v>2012-04-27</c:v>
                </c:pt>
                <c:pt idx="128">
                  <c:v>2012-05-04</c:v>
                </c:pt>
                <c:pt idx="129">
                  <c:v>2012-05-11</c:v>
                </c:pt>
                <c:pt idx="130">
                  <c:v>2012-05-18</c:v>
                </c:pt>
                <c:pt idx="131">
                  <c:v>2012-05-25</c:v>
                </c:pt>
                <c:pt idx="132">
                  <c:v>2012-06-01</c:v>
                </c:pt>
                <c:pt idx="133">
                  <c:v>2012-06-08</c:v>
                </c:pt>
                <c:pt idx="134">
                  <c:v>2012-06-15</c:v>
                </c:pt>
                <c:pt idx="135">
                  <c:v>2012-06-21</c:v>
                </c:pt>
                <c:pt idx="136">
                  <c:v>2012-06-29</c:v>
                </c:pt>
                <c:pt idx="137">
                  <c:v>2012-07-06</c:v>
                </c:pt>
                <c:pt idx="138">
                  <c:v>2012-07-13</c:v>
                </c:pt>
                <c:pt idx="139">
                  <c:v>2012-07-20</c:v>
                </c:pt>
                <c:pt idx="140">
                  <c:v>2012-07-27</c:v>
                </c:pt>
                <c:pt idx="141">
                  <c:v>2012-08-03</c:v>
                </c:pt>
                <c:pt idx="142">
                  <c:v>2012-08-10</c:v>
                </c:pt>
                <c:pt idx="143">
                  <c:v>2012-08-17</c:v>
                </c:pt>
                <c:pt idx="144">
                  <c:v>2012-08-24</c:v>
                </c:pt>
                <c:pt idx="145">
                  <c:v>2012-08-31</c:v>
                </c:pt>
                <c:pt idx="146">
                  <c:v>2012-09-07</c:v>
                </c:pt>
                <c:pt idx="147">
                  <c:v>2012-09-14</c:v>
                </c:pt>
                <c:pt idx="148">
                  <c:v>2012-09-21</c:v>
                </c:pt>
                <c:pt idx="149">
                  <c:v>2012-09-28</c:v>
                </c:pt>
                <c:pt idx="150">
                  <c:v>2012-10-12</c:v>
                </c:pt>
                <c:pt idx="151">
                  <c:v>2012-10-19</c:v>
                </c:pt>
                <c:pt idx="152">
                  <c:v>2012-10-26</c:v>
                </c:pt>
                <c:pt idx="153">
                  <c:v>2012-11-02</c:v>
                </c:pt>
                <c:pt idx="154">
                  <c:v>2012-11-09</c:v>
                </c:pt>
                <c:pt idx="155">
                  <c:v>2012-11-16</c:v>
                </c:pt>
                <c:pt idx="156">
                  <c:v>2012-11-23</c:v>
                </c:pt>
                <c:pt idx="157">
                  <c:v>2012-11-30</c:v>
                </c:pt>
                <c:pt idx="158">
                  <c:v>2012-12-07</c:v>
                </c:pt>
                <c:pt idx="159">
                  <c:v>2012-12-14</c:v>
                </c:pt>
                <c:pt idx="160">
                  <c:v>2012-12-21</c:v>
                </c:pt>
                <c:pt idx="161">
                  <c:v>2012-12-28</c:v>
                </c:pt>
                <c:pt idx="162">
                  <c:v>2013-01-04</c:v>
                </c:pt>
                <c:pt idx="163">
                  <c:v>2013-01-11</c:v>
                </c:pt>
                <c:pt idx="164">
                  <c:v>2013-01-18</c:v>
                </c:pt>
                <c:pt idx="165">
                  <c:v>2013-01-25</c:v>
                </c:pt>
                <c:pt idx="166">
                  <c:v>2013-02-01</c:v>
                </c:pt>
                <c:pt idx="167">
                  <c:v>2013-02-08</c:v>
                </c:pt>
                <c:pt idx="168">
                  <c:v>2013-02-22</c:v>
                </c:pt>
                <c:pt idx="169">
                  <c:v>2013-03-01</c:v>
                </c:pt>
                <c:pt idx="170">
                  <c:v>2013-03-08</c:v>
                </c:pt>
                <c:pt idx="171">
                  <c:v>2013-03-15</c:v>
                </c:pt>
                <c:pt idx="172">
                  <c:v>2013-03-22</c:v>
                </c:pt>
                <c:pt idx="173">
                  <c:v>2013-03-29</c:v>
                </c:pt>
                <c:pt idx="174">
                  <c:v>2013-04-03</c:v>
                </c:pt>
                <c:pt idx="175">
                  <c:v>2013-04-12</c:v>
                </c:pt>
                <c:pt idx="176">
                  <c:v>2013-04-19</c:v>
                </c:pt>
                <c:pt idx="177">
                  <c:v>2013-04-26</c:v>
                </c:pt>
                <c:pt idx="178">
                  <c:v>2013-05-03</c:v>
                </c:pt>
                <c:pt idx="179">
                  <c:v>2013-05-10</c:v>
                </c:pt>
                <c:pt idx="180">
                  <c:v>2013-05-17</c:v>
                </c:pt>
                <c:pt idx="181">
                  <c:v>2013-05-24</c:v>
                </c:pt>
                <c:pt idx="182">
                  <c:v>2013-05-31</c:v>
                </c:pt>
                <c:pt idx="183">
                  <c:v>2013-06-07</c:v>
                </c:pt>
                <c:pt idx="184">
                  <c:v>2013-06-14</c:v>
                </c:pt>
                <c:pt idx="185">
                  <c:v>2013-06-21</c:v>
                </c:pt>
                <c:pt idx="186">
                  <c:v>2013-06-28</c:v>
                </c:pt>
                <c:pt idx="187">
                  <c:v>2013-07-05</c:v>
                </c:pt>
                <c:pt idx="188">
                  <c:v>2013-07-12</c:v>
                </c:pt>
                <c:pt idx="189">
                  <c:v>2013-07-19</c:v>
                </c:pt>
                <c:pt idx="190">
                  <c:v>2013-07-26</c:v>
                </c:pt>
                <c:pt idx="191">
                  <c:v>2013-08-02</c:v>
                </c:pt>
                <c:pt idx="192">
                  <c:v>2013-08-09</c:v>
                </c:pt>
                <c:pt idx="193">
                  <c:v>2013-08-16</c:v>
                </c:pt>
                <c:pt idx="194">
                  <c:v>2013-08-23</c:v>
                </c:pt>
                <c:pt idx="195">
                  <c:v>2013-08-30</c:v>
                </c:pt>
                <c:pt idx="196">
                  <c:v>2013-09-06</c:v>
                </c:pt>
                <c:pt idx="197">
                  <c:v>2013-09-13</c:v>
                </c:pt>
                <c:pt idx="198">
                  <c:v>2013-09-18</c:v>
                </c:pt>
                <c:pt idx="199">
                  <c:v>2013-09-27</c:v>
                </c:pt>
                <c:pt idx="200">
                  <c:v>2013-09-30</c:v>
                </c:pt>
                <c:pt idx="201">
                  <c:v>2013-10-11</c:v>
                </c:pt>
                <c:pt idx="202">
                  <c:v>2013-10-18</c:v>
                </c:pt>
                <c:pt idx="203">
                  <c:v>2013-10-25</c:v>
                </c:pt>
                <c:pt idx="204">
                  <c:v>2013-11-01</c:v>
                </c:pt>
                <c:pt idx="205">
                  <c:v>2013-11-08</c:v>
                </c:pt>
                <c:pt idx="206">
                  <c:v>2013-11-15</c:v>
                </c:pt>
                <c:pt idx="207">
                  <c:v>2013-11-22</c:v>
                </c:pt>
                <c:pt idx="208">
                  <c:v>2013-11-29</c:v>
                </c:pt>
                <c:pt idx="209">
                  <c:v>2013-12-06</c:v>
                </c:pt>
                <c:pt idx="210">
                  <c:v>2013-12-13</c:v>
                </c:pt>
                <c:pt idx="211">
                  <c:v>2013-12-20</c:v>
                </c:pt>
                <c:pt idx="212">
                  <c:v>2013-12-27</c:v>
                </c:pt>
                <c:pt idx="213">
                  <c:v>2014-01-03</c:v>
                </c:pt>
                <c:pt idx="214">
                  <c:v>2014-01-10</c:v>
                </c:pt>
                <c:pt idx="215">
                  <c:v>2014-01-17</c:v>
                </c:pt>
                <c:pt idx="216">
                  <c:v>2014-01-24</c:v>
                </c:pt>
                <c:pt idx="217">
                  <c:v>2014-01-30</c:v>
                </c:pt>
                <c:pt idx="218">
                  <c:v>2014-02-07</c:v>
                </c:pt>
                <c:pt idx="219">
                  <c:v>2014-02-14</c:v>
                </c:pt>
                <c:pt idx="220">
                  <c:v>2014-02-21</c:v>
                </c:pt>
                <c:pt idx="221">
                  <c:v>2014-02-28</c:v>
                </c:pt>
                <c:pt idx="222">
                  <c:v>2014-03-07</c:v>
                </c:pt>
                <c:pt idx="223">
                  <c:v>2014-03-14</c:v>
                </c:pt>
                <c:pt idx="224">
                  <c:v>2014-03-21</c:v>
                </c:pt>
                <c:pt idx="225">
                  <c:v>2014-03-28</c:v>
                </c:pt>
                <c:pt idx="226">
                  <c:v>2014-04-04</c:v>
                </c:pt>
                <c:pt idx="227">
                  <c:v>2014-04-11</c:v>
                </c:pt>
                <c:pt idx="228">
                  <c:v>2014-04-18</c:v>
                </c:pt>
                <c:pt idx="229">
                  <c:v>2014-04-25</c:v>
                </c:pt>
                <c:pt idx="230">
                  <c:v>2014-04-30</c:v>
                </c:pt>
                <c:pt idx="231">
                  <c:v>2014-05-09</c:v>
                </c:pt>
                <c:pt idx="232">
                  <c:v>2014-05-16</c:v>
                </c:pt>
                <c:pt idx="233">
                  <c:v>2014-05-23</c:v>
                </c:pt>
                <c:pt idx="234">
                  <c:v>2014-05-30</c:v>
                </c:pt>
                <c:pt idx="235">
                  <c:v>2014-06-06</c:v>
                </c:pt>
                <c:pt idx="236">
                  <c:v>2014-06-13</c:v>
                </c:pt>
                <c:pt idx="237">
                  <c:v>2014-06-20</c:v>
                </c:pt>
                <c:pt idx="238">
                  <c:v>2014-06-27</c:v>
                </c:pt>
                <c:pt idx="239">
                  <c:v>2014-07-04</c:v>
                </c:pt>
                <c:pt idx="240">
                  <c:v>2014-07-11</c:v>
                </c:pt>
                <c:pt idx="241">
                  <c:v>2014-07-18</c:v>
                </c:pt>
                <c:pt idx="242">
                  <c:v>2014-07-25</c:v>
                </c:pt>
                <c:pt idx="243">
                  <c:v>2014-08-01</c:v>
                </c:pt>
                <c:pt idx="244">
                  <c:v>2014-08-08</c:v>
                </c:pt>
                <c:pt idx="245">
                  <c:v>2014-08-15</c:v>
                </c:pt>
                <c:pt idx="246">
                  <c:v>2014-08-22</c:v>
                </c:pt>
                <c:pt idx="247">
                  <c:v>2014-08-29</c:v>
                </c:pt>
                <c:pt idx="248">
                  <c:v>2014-09-05</c:v>
                </c:pt>
                <c:pt idx="249">
                  <c:v>2014-09-12</c:v>
                </c:pt>
                <c:pt idx="250">
                  <c:v>2014-09-19</c:v>
                </c:pt>
                <c:pt idx="251">
                  <c:v>2014-09-26</c:v>
                </c:pt>
                <c:pt idx="252">
                  <c:v>2014-09-30</c:v>
                </c:pt>
                <c:pt idx="253">
                  <c:v>2014-10-10</c:v>
                </c:pt>
                <c:pt idx="254">
                  <c:v>2014-10-17</c:v>
                </c:pt>
                <c:pt idx="255">
                  <c:v>2014-10-24</c:v>
                </c:pt>
                <c:pt idx="256">
                  <c:v>2014-10-31</c:v>
                </c:pt>
                <c:pt idx="257">
                  <c:v>2014-11-07</c:v>
                </c:pt>
                <c:pt idx="258">
                  <c:v>2014-11-14</c:v>
                </c:pt>
                <c:pt idx="259">
                  <c:v>2014-11-21</c:v>
                </c:pt>
                <c:pt idx="260">
                  <c:v>2014-11-28</c:v>
                </c:pt>
                <c:pt idx="261">
                  <c:v>2014-12-05</c:v>
                </c:pt>
                <c:pt idx="262">
                  <c:v>2014-12-12</c:v>
                </c:pt>
                <c:pt idx="263">
                  <c:v>2014-12-19</c:v>
                </c:pt>
                <c:pt idx="264">
                  <c:v>2014-12-26</c:v>
                </c:pt>
                <c:pt idx="265">
                  <c:v>2014-12-31</c:v>
                </c:pt>
                <c:pt idx="266">
                  <c:v>2015-01-09</c:v>
                </c:pt>
                <c:pt idx="267">
                  <c:v>2015-01-16</c:v>
                </c:pt>
                <c:pt idx="268">
                  <c:v>2015-01-23</c:v>
                </c:pt>
                <c:pt idx="269">
                  <c:v>2015-01-30</c:v>
                </c:pt>
                <c:pt idx="270">
                  <c:v>2015-02-06</c:v>
                </c:pt>
                <c:pt idx="271">
                  <c:v>2015-02-13</c:v>
                </c:pt>
                <c:pt idx="272">
                  <c:v>2015-02-17</c:v>
                </c:pt>
                <c:pt idx="273">
                  <c:v>2015-02-27</c:v>
                </c:pt>
                <c:pt idx="274">
                  <c:v>2015-03-06</c:v>
                </c:pt>
                <c:pt idx="275">
                  <c:v>2015-03-13</c:v>
                </c:pt>
                <c:pt idx="276">
                  <c:v>2015-03-20</c:v>
                </c:pt>
                <c:pt idx="277">
                  <c:v>2015-03-27</c:v>
                </c:pt>
                <c:pt idx="278">
                  <c:v>2015-04-03</c:v>
                </c:pt>
                <c:pt idx="279">
                  <c:v>2015-04-10</c:v>
                </c:pt>
                <c:pt idx="280">
                  <c:v>2015-04-17</c:v>
                </c:pt>
                <c:pt idx="281">
                  <c:v>2015-04-24</c:v>
                </c:pt>
                <c:pt idx="282">
                  <c:v>2015-04-30</c:v>
                </c:pt>
                <c:pt idx="283">
                  <c:v>2015-05-08</c:v>
                </c:pt>
                <c:pt idx="284">
                  <c:v>2015-05-15</c:v>
                </c:pt>
                <c:pt idx="285">
                  <c:v>2015-05-22</c:v>
                </c:pt>
                <c:pt idx="286">
                  <c:v>2015-05-29</c:v>
                </c:pt>
                <c:pt idx="287">
                  <c:v>2015-06-05</c:v>
                </c:pt>
                <c:pt idx="288">
                  <c:v>2015-06-12</c:v>
                </c:pt>
                <c:pt idx="289">
                  <c:v>2015-06-19</c:v>
                </c:pt>
                <c:pt idx="290">
                  <c:v>2015-06-26</c:v>
                </c:pt>
                <c:pt idx="291">
                  <c:v>2015-07-03</c:v>
                </c:pt>
                <c:pt idx="292">
                  <c:v>2015-07-10</c:v>
                </c:pt>
                <c:pt idx="293">
                  <c:v>2015-07-17</c:v>
                </c:pt>
                <c:pt idx="294">
                  <c:v>2015-07-24</c:v>
                </c:pt>
                <c:pt idx="295">
                  <c:v>2015-07-31</c:v>
                </c:pt>
                <c:pt idx="296">
                  <c:v>2015-08-07</c:v>
                </c:pt>
                <c:pt idx="297">
                  <c:v>2015-08-14</c:v>
                </c:pt>
                <c:pt idx="298">
                  <c:v>2015-08-21</c:v>
                </c:pt>
                <c:pt idx="299">
                  <c:v>2015-08-28</c:v>
                </c:pt>
                <c:pt idx="300">
                  <c:v>2015-09-02</c:v>
                </c:pt>
                <c:pt idx="301">
                  <c:v>2015-09-11</c:v>
                </c:pt>
                <c:pt idx="302">
                  <c:v>2015-09-18</c:v>
                </c:pt>
                <c:pt idx="303">
                  <c:v>2015-09-25</c:v>
                </c:pt>
                <c:pt idx="304">
                  <c:v>2015-09-30</c:v>
                </c:pt>
                <c:pt idx="305">
                  <c:v>2015-10-09</c:v>
                </c:pt>
                <c:pt idx="306">
                  <c:v>2015-10-16</c:v>
                </c:pt>
                <c:pt idx="307">
                  <c:v>2015-10-23</c:v>
                </c:pt>
                <c:pt idx="308">
                  <c:v>2015-10-30</c:v>
                </c:pt>
                <c:pt idx="309">
                  <c:v>2015-11-06</c:v>
                </c:pt>
                <c:pt idx="310">
                  <c:v>2015-11-13</c:v>
                </c:pt>
                <c:pt idx="311">
                  <c:v>2015-11-20</c:v>
                </c:pt>
                <c:pt idx="312">
                  <c:v>2015-11-27</c:v>
                </c:pt>
                <c:pt idx="313">
                  <c:v>2015-12-04</c:v>
                </c:pt>
                <c:pt idx="314">
                  <c:v>2015-12-11</c:v>
                </c:pt>
                <c:pt idx="315">
                  <c:v>2015-12-18</c:v>
                </c:pt>
                <c:pt idx="316">
                  <c:v>2015-12-25</c:v>
                </c:pt>
                <c:pt idx="317">
                  <c:v>2015-12-31</c:v>
                </c:pt>
                <c:pt idx="318">
                  <c:v>2016-01-08</c:v>
                </c:pt>
                <c:pt idx="319">
                  <c:v>2016-01-15</c:v>
                </c:pt>
                <c:pt idx="320">
                  <c:v>2016-01-22</c:v>
                </c:pt>
                <c:pt idx="321">
                  <c:v>2016-01-29</c:v>
                </c:pt>
                <c:pt idx="322">
                  <c:v>2016-02-05</c:v>
                </c:pt>
                <c:pt idx="323">
                  <c:v>2016-02-19</c:v>
                </c:pt>
                <c:pt idx="324">
                  <c:v>2016-02-26</c:v>
                </c:pt>
                <c:pt idx="325">
                  <c:v>2016-03-04</c:v>
                </c:pt>
                <c:pt idx="326">
                  <c:v>2016-03-11</c:v>
                </c:pt>
                <c:pt idx="327">
                  <c:v>2016-03-18</c:v>
                </c:pt>
                <c:pt idx="328">
                  <c:v>2016-03-25</c:v>
                </c:pt>
                <c:pt idx="329">
                  <c:v>2016-04-01</c:v>
                </c:pt>
                <c:pt idx="330">
                  <c:v>2016-04-08</c:v>
                </c:pt>
                <c:pt idx="331">
                  <c:v>2016-04-15</c:v>
                </c:pt>
                <c:pt idx="332">
                  <c:v>2016-04-22</c:v>
                </c:pt>
                <c:pt idx="333">
                  <c:v>2016-04-29</c:v>
                </c:pt>
                <c:pt idx="334">
                  <c:v>2016-05-06</c:v>
                </c:pt>
                <c:pt idx="335">
                  <c:v>2016-05-13</c:v>
                </c:pt>
                <c:pt idx="336">
                  <c:v>2016-05-20</c:v>
                </c:pt>
                <c:pt idx="337">
                  <c:v>2016-05-27</c:v>
                </c:pt>
                <c:pt idx="338">
                  <c:v>2016-06-03</c:v>
                </c:pt>
                <c:pt idx="339">
                  <c:v>2016-06-08</c:v>
                </c:pt>
                <c:pt idx="340">
                  <c:v>2016-06-17</c:v>
                </c:pt>
                <c:pt idx="341">
                  <c:v>2016-06-24</c:v>
                </c:pt>
                <c:pt idx="342">
                  <c:v>2016-07-01</c:v>
                </c:pt>
                <c:pt idx="343">
                  <c:v>2016-07-08</c:v>
                </c:pt>
                <c:pt idx="344">
                  <c:v>2016-07-15</c:v>
                </c:pt>
                <c:pt idx="345">
                  <c:v>2016-07-22</c:v>
                </c:pt>
                <c:pt idx="346">
                  <c:v>2016-07-29</c:v>
                </c:pt>
                <c:pt idx="347">
                  <c:v>2016-08-05</c:v>
                </c:pt>
                <c:pt idx="348">
                  <c:v>2016-08-12</c:v>
                </c:pt>
                <c:pt idx="349">
                  <c:v>2016-08-19</c:v>
                </c:pt>
                <c:pt idx="350">
                  <c:v>2016-08-26</c:v>
                </c:pt>
                <c:pt idx="351">
                  <c:v>2016-09-02</c:v>
                </c:pt>
                <c:pt idx="352">
                  <c:v>2016-09-09</c:v>
                </c:pt>
                <c:pt idx="353">
                  <c:v>2016-09-14</c:v>
                </c:pt>
                <c:pt idx="354">
                  <c:v>2016-09-23</c:v>
                </c:pt>
                <c:pt idx="355">
                  <c:v>2016-09-30</c:v>
                </c:pt>
                <c:pt idx="356">
                  <c:v>2016-10-14</c:v>
                </c:pt>
                <c:pt idx="357">
                  <c:v>2016-10-21</c:v>
                </c:pt>
                <c:pt idx="358">
                  <c:v>2016-10-28</c:v>
                </c:pt>
                <c:pt idx="359">
                  <c:v>2016-11-04</c:v>
                </c:pt>
                <c:pt idx="360">
                  <c:v>2016-11-11</c:v>
                </c:pt>
                <c:pt idx="361">
                  <c:v>2016-11-18</c:v>
                </c:pt>
                <c:pt idx="362">
                  <c:v>2016-11-25</c:v>
                </c:pt>
                <c:pt idx="363">
                  <c:v>2016-12-02</c:v>
                </c:pt>
                <c:pt idx="364">
                  <c:v>2016-12-09</c:v>
                </c:pt>
                <c:pt idx="365">
                  <c:v>2016-12-16</c:v>
                </c:pt>
                <c:pt idx="366">
                  <c:v>2016-12-23</c:v>
                </c:pt>
                <c:pt idx="367">
                  <c:v>2016-12-30</c:v>
                </c:pt>
                <c:pt idx="368">
                  <c:v>2017-01-06</c:v>
                </c:pt>
                <c:pt idx="369">
                  <c:v>2017-01-13</c:v>
                </c:pt>
                <c:pt idx="370">
                  <c:v>2017-01-20</c:v>
                </c:pt>
                <c:pt idx="371">
                  <c:v>2017-01-26</c:v>
                </c:pt>
                <c:pt idx="372">
                  <c:v>2017-02-03</c:v>
                </c:pt>
                <c:pt idx="373">
                  <c:v>2017-02-10</c:v>
                </c:pt>
                <c:pt idx="374">
                  <c:v>2017-02-17</c:v>
                </c:pt>
                <c:pt idx="375">
                  <c:v>2017-02-24</c:v>
                </c:pt>
                <c:pt idx="376">
                  <c:v>2017-03-03</c:v>
                </c:pt>
                <c:pt idx="377">
                  <c:v>2017-03-10</c:v>
                </c:pt>
                <c:pt idx="378">
                  <c:v>2017-03-17</c:v>
                </c:pt>
                <c:pt idx="379">
                  <c:v>2017-03-24</c:v>
                </c:pt>
                <c:pt idx="380">
                  <c:v>2017-03-31</c:v>
                </c:pt>
                <c:pt idx="381">
                  <c:v>2017-04-07</c:v>
                </c:pt>
                <c:pt idx="382">
                  <c:v>2017-04-14</c:v>
                </c:pt>
                <c:pt idx="383">
                  <c:v>2017-04-21</c:v>
                </c:pt>
                <c:pt idx="384">
                  <c:v>2017-04-28</c:v>
                </c:pt>
                <c:pt idx="385">
                  <c:v>2017-05-05</c:v>
                </c:pt>
                <c:pt idx="386">
                  <c:v>2017-05-12</c:v>
                </c:pt>
                <c:pt idx="387">
                  <c:v>2017-05-19</c:v>
                </c:pt>
                <c:pt idx="388">
                  <c:v>2017-05-26</c:v>
                </c:pt>
                <c:pt idx="389">
                  <c:v>2017-06-02</c:v>
                </c:pt>
                <c:pt idx="390">
                  <c:v>2017-06-09</c:v>
                </c:pt>
                <c:pt idx="391">
                  <c:v>2017-06-16</c:v>
                </c:pt>
                <c:pt idx="392">
                  <c:v>2017-06-23</c:v>
                </c:pt>
                <c:pt idx="393">
                  <c:v>2017-06-30</c:v>
                </c:pt>
                <c:pt idx="394">
                  <c:v>2017-07-07</c:v>
                </c:pt>
                <c:pt idx="395">
                  <c:v>2017-07-14</c:v>
                </c:pt>
                <c:pt idx="396">
                  <c:v>2017-07-21</c:v>
                </c:pt>
                <c:pt idx="397">
                  <c:v>2017-07-28</c:v>
                </c:pt>
                <c:pt idx="398">
                  <c:v>2017-08-04</c:v>
                </c:pt>
                <c:pt idx="399">
                  <c:v>2017-08-11</c:v>
                </c:pt>
                <c:pt idx="400">
                  <c:v>2017-8-18</c:v>
                </c:pt>
                <c:pt idx="401">
                  <c:v>2017-8-25</c:v>
                </c:pt>
                <c:pt idx="402">
                  <c:v>2017-9-1</c:v>
                </c:pt>
                <c:pt idx="403">
                  <c:v>2017-9-8</c:v>
                </c:pt>
                <c:pt idx="404">
                  <c:v>2017-9-15</c:v>
                </c:pt>
                <c:pt idx="405">
                  <c:v>2017-9-22</c:v>
                </c:pt>
                <c:pt idx="406">
                  <c:v>2017-9-29</c:v>
                </c:pt>
                <c:pt idx="407">
                  <c:v>2017-10-13</c:v>
                </c:pt>
                <c:pt idx="408">
                  <c:v>2017-10-20</c:v>
                </c:pt>
                <c:pt idx="409">
                  <c:v>2017-10-27</c:v>
                </c:pt>
                <c:pt idx="410">
                  <c:v>2017-11-3</c:v>
                </c:pt>
                <c:pt idx="411">
                  <c:v>2017-11-10</c:v>
                </c:pt>
                <c:pt idx="412">
                  <c:v>2017-11-17</c:v>
                </c:pt>
                <c:pt idx="413">
                  <c:v>2017-11-24</c:v>
                </c:pt>
                <c:pt idx="414">
                  <c:v>2017-12-1</c:v>
                </c:pt>
                <c:pt idx="415">
                  <c:v>2017-12-8</c:v>
                </c:pt>
                <c:pt idx="416">
                  <c:v>2017-12-15</c:v>
                </c:pt>
                <c:pt idx="417">
                  <c:v>2017-12-19</c:v>
                </c:pt>
                <c:pt idx="418">
                  <c:v>2017-12-29</c:v>
                </c:pt>
                <c:pt idx="419">
                  <c:v>2018-1-5</c:v>
                </c:pt>
                <c:pt idx="420">
                  <c:v>2018-1-12</c:v>
                </c:pt>
                <c:pt idx="421">
                  <c:v>2018-1-19</c:v>
                </c:pt>
                <c:pt idx="422">
                  <c:v>2018-1-26</c:v>
                </c:pt>
                <c:pt idx="423">
                  <c:v>2018-2-2</c:v>
                </c:pt>
                <c:pt idx="424">
                  <c:v>2018-2-9</c:v>
                </c:pt>
                <c:pt idx="425">
                  <c:v>2018-2-14</c:v>
                </c:pt>
                <c:pt idx="426">
                  <c:v>2018-2-23</c:v>
                </c:pt>
              </c:strCache>
            </c:strRef>
          </c:cat>
          <c:val>
            <c:numRef>
              <c:f>股债!$X$490:$X$920</c:f>
              <c:numCache>
                <c:formatCode>General</c:formatCode>
                <c:ptCount val="431"/>
                <c:pt idx="0">
                  <c:v>3.13</c:v>
                </c:pt>
                <c:pt idx="1">
                  <c:v>3.27</c:v>
                </c:pt>
                <c:pt idx="2">
                  <c:v>3.26</c:v>
                </c:pt>
                <c:pt idx="3">
                  <c:v>3.38</c:v>
                </c:pt>
                <c:pt idx="4">
                  <c:v>3.17</c:v>
                </c:pt>
                <c:pt idx="5">
                  <c:v>3.4</c:v>
                </c:pt>
                <c:pt idx="6">
                  <c:v>3.31</c:v>
                </c:pt>
                <c:pt idx="7">
                  <c:v>3.2</c:v>
                </c:pt>
                <c:pt idx="8">
                  <c:v>3.21</c:v>
                </c:pt>
                <c:pt idx="9">
                  <c:v>3.37</c:v>
                </c:pt>
                <c:pt idx="10">
                  <c:v>3.26</c:v>
                </c:pt>
                <c:pt idx="11">
                  <c:v>3.26</c:v>
                </c:pt>
                <c:pt idx="12">
                  <c:v>3.19</c:v>
                </c:pt>
                <c:pt idx="13">
                  <c:v>3.03</c:v>
                </c:pt>
                <c:pt idx="14">
                  <c:v>2.98</c:v>
                </c:pt>
                <c:pt idx="15">
                  <c:v>3.08</c:v>
                </c:pt>
                <c:pt idx="16">
                  <c:v>3.08</c:v>
                </c:pt>
                <c:pt idx="17">
                  <c:v>3.05</c:v>
                </c:pt>
                <c:pt idx="18">
                  <c:v>3.05</c:v>
                </c:pt>
                <c:pt idx="19">
                  <c:v>3.08</c:v>
                </c:pt>
                <c:pt idx="20">
                  <c:v>3.03</c:v>
                </c:pt>
                <c:pt idx="21">
                  <c:v>3.1</c:v>
                </c:pt>
                <c:pt idx="22">
                  <c:v>3.05</c:v>
                </c:pt>
                <c:pt idx="23">
                  <c:v>3.03</c:v>
                </c:pt>
                <c:pt idx="24">
                  <c:v>2.85</c:v>
                </c:pt>
                <c:pt idx="25">
                  <c:v>2.65</c:v>
                </c:pt>
                <c:pt idx="26">
                  <c:v>2.48</c:v>
                </c:pt>
                <c:pt idx="27">
                  <c:v>2.51</c:v>
                </c:pt>
                <c:pt idx="28">
                  <c:v>2.43</c:v>
                </c:pt>
                <c:pt idx="29">
                  <c:v>2.5</c:v>
                </c:pt>
                <c:pt idx="30">
                  <c:v>2.43</c:v>
                </c:pt>
                <c:pt idx="31">
                  <c:v>2.43</c:v>
                </c:pt>
                <c:pt idx="32">
                  <c:v>2.39</c:v>
                </c:pt>
                <c:pt idx="33">
                  <c:v>2.45</c:v>
                </c:pt>
                <c:pt idx="34">
                  <c:v>2.32</c:v>
                </c:pt>
                <c:pt idx="35">
                  <c:v>2.42</c:v>
                </c:pt>
                <c:pt idx="36">
                  <c:v>2.32</c:v>
                </c:pt>
                <c:pt idx="37">
                  <c:v>2.43</c:v>
                </c:pt>
                <c:pt idx="38">
                  <c:v>2.47</c:v>
                </c:pt>
                <c:pt idx="39">
                  <c:v>2.47</c:v>
                </c:pt>
                <c:pt idx="40">
                  <c:v>2.41</c:v>
                </c:pt>
                <c:pt idx="41">
                  <c:v>2.44</c:v>
                </c:pt>
                <c:pt idx="42">
                  <c:v>2.34</c:v>
                </c:pt>
                <c:pt idx="43">
                  <c:v>2.36</c:v>
                </c:pt>
                <c:pt idx="44">
                  <c:v>2.36</c:v>
                </c:pt>
                <c:pt idx="45">
                  <c:v>2.31</c:v>
                </c:pt>
                <c:pt idx="46">
                  <c:v>2.31</c:v>
                </c:pt>
                <c:pt idx="47">
                  <c:v>2.36</c:v>
                </c:pt>
                <c:pt idx="48">
                  <c:v>2.44</c:v>
                </c:pt>
                <c:pt idx="49">
                  <c:v>2.68</c:v>
                </c:pt>
                <c:pt idx="50">
                  <c:v>2.66</c:v>
                </c:pt>
                <c:pt idx="51">
                  <c:v>2.57</c:v>
                </c:pt>
                <c:pt idx="52">
                  <c:v>2.63</c:v>
                </c:pt>
                <c:pt idx="53">
                  <c:v>2.51</c:v>
                </c:pt>
                <c:pt idx="54">
                  <c:v>2.42</c:v>
                </c:pt>
                <c:pt idx="55">
                  <c:v>2.38</c:v>
                </c:pt>
                <c:pt idx="56">
                  <c:v>2.37</c:v>
                </c:pt>
                <c:pt idx="57">
                  <c:v>2.37</c:v>
                </c:pt>
                <c:pt idx="58">
                  <c:v>2.38</c:v>
                </c:pt>
                <c:pt idx="59">
                  <c:v>2.35</c:v>
                </c:pt>
                <c:pt idx="60">
                  <c:v>2.32</c:v>
                </c:pt>
                <c:pt idx="61">
                  <c:v>2.35</c:v>
                </c:pt>
                <c:pt idx="62">
                  <c:v>2.33</c:v>
                </c:pt>
                <c:pt idx="63">
                  <c:v>2.26</c:v>
                </c:pt>
                <c:pt idx="64">
                  <c:v>2.28</c:v>
                </c:pt>
                <c:pt idx="65">
                  <c:v>2.31</c:v>
                </c:pt>
                <c:pt idx="66">
                  <c:v>2.33</c:v>
                </c:pt>
                <c:pt idx="67">
                  <c:v>2.38</c:v>
                </c:pt>
                <c:pt idx="68">
                  <c:v>2.35</c:v>
                </c:pt>
                <c:pt idx="69">
                  <c:v>2.41</c:v>
                </c:pt>
                <c:pt idx="70">
                  <c:v>2.39</c:v>
                </c:pt>
                <c:pt idx="71">
                  <c:v>2.35</c:v>
                </c:pt>
                <c:pt idx="72">
                  <c:v>2.41</c:v>
                </c:pt>
                <c:pt idx="73">
                  <c:v>2.37</c:v>
                </c:pt>
                <c:pt idx="74">
                  <c:v>2.42</c:v>
                </c:pt>
                <c:pt idx="75">
                  <c:v>2.44</c:v>
                </c:pt>
                <c:pt idx="76">
                  <c:v>2.39</c:v>
                </c:pt>
                <c:pt idx="77">
                  <c:v>2.24</c:v>
                </c:pt>
                <c:pt idx="78">
                  <c:v>2.19</c:v>
                </c:pt>
                <c:pt idx="79">
                  <c:v>2.19</c:v>
                </c:pt>
                <c:pt idx="80">
                  <c:v>2.18</c:v>
                </c:pt>
                <c:pt idx="81">
                  <c:v>2.09</c:v>
                </c:pt>
                <c:pt idx="82">
                  <c:v>2.11</c:v>
                </c:pt>
                <c:pt idx="83">
                  <c:v>2.11</c:v>
                </c:pt>
                <c:pt idx="84">
                  <c:v>2.1</c:v>
                </c:pt>
                <c:pt idx="85">
                  <c:v>2.2</c:v>
                </c:pt>
                <c:pt idx="86">
                  <c:v>2.21</c:v>
                </c:pt>
                <c:pt idx="87">
                  <c:v>2.23</c:v>
                </c:pt>
                <c:pt idx="88">
                  <c:v>2.23</c:v>
                </c:pt>
                <c:pt idx="89">
                  <c:v>2.19</c:v>
                </c:pt>
                <c:pt idx="90">
                  <c:v>2.14</c:v>
                </c:pt>
                <c:pt idx="91">
                  <c:v>2.07</c:v>
                </c:pt>
                <c:pt idx="92">
                  <c:v>2.05</c:v>
                </c:pt>
                <c:pt idx="93">
                  <c:v>2</c:v>
                </c:pt>
                <c:pt idx="94">
                  <c:v>2</c:v>
                </c:pt>
                <c:pt idx="95">
                  <c:v>1.94</c:v>
                </c:pt>
                <c:pt idx="96">
                  <c:v>1.92</c:v>
                </c:pt>
                <c:pt idx="97">
                  <c:v>1.92</c:v>
                </c:pt>
                <c:pt idx="98">
                  <c:v>1.88</c:v>
                </c:pt>
                <c:pt idx="99">
                  <c:v>1.84</c:v>
                </c:pt>
                <c:pt idx="100">
                  <c:v>1.9</c:v>
                </c:pt>
                <c:pt idx="101">
                  <c:v>1.83</c:v>
                </c:pt>
                <c:pt idx="102">
                  <c:v>1.9</c:v>
                </c:pt>
                <c:pt idx="103">
                  <c:v>1.91</c:v>
                </c:pt>
                <c:pt idx="104">
                  <c:v>1.87</c:v>
                </c:pt>
                <c:pt idx="105">
                  <c:v>1.83</c:v>
                </c:pt>
                <c:pt idx="106">
                  <c:v>1.8</c:v>
                </c:pt>
                <c:pt idx="107">
                  <c:v>1.8</c:v>
                </c:pt>
                <c:pt idx="108">
                  <c:v>1.78</c:v>
                </c:pt>
                <c:pt idx="109">
                  <c:v>1.73</c:v>
                </c:pt>
                <c:pt idx="110">
                  <c:v>1.72</c:v>
                </c:pt>
                <c:pt idx="111">
                  <c:v>1.72</c:v>
                </c:pt>
                <c:pt idx="112">
                  <c:v>1.71</c:v>
                </c:pt>
                <c:pt idx="113">
                  <c:v>1.77</c:v>
                </c:pt>
                <c:pt idx="114">
                  <c:v>1.82</c:v>
                </c:pt>
                <c:pt idx="115">
                  <c:v>1.83</c:v>
                </c:pt>
                <c:pt idx="116">
                  <c:v>1.83</c:v>
                </c:pt>
                <c:pt idx="117">
                  <c:v>1.83</c:v>
                </c:pt>
                <c:pt idx="118">
                  <c:v>1.88</c:v>
                </c:pt>
                <c:pt idx="119">
                  <c:v>1.89</c:v>
                </c:pt>
                <c:pt idx="120">
                  <c:v>1.86</c:v>
                </c:pt>
                <c:pt idx="121">
                  <c:v>1.84</c:v>
                </c:pt>
                <c:pt idx="122">
                  <c:v>1.78</c:v>
                </c:pt>
                <c:pt idx="123">
                  <c:v>1.7</c:v>
                </c:pt>
                <c:pt idx="124">
                  <c:v>1.72</c:v>
                </c:pt>
                <c:pt idx="125">
                  <c:v>1.76</c:v>
                </c:pt>
                <c:pt idx="126">
                  <c:v>1.79</c:v>
                </c:pt>
                <c:pt idx="127">
                  <c:v>1.75</c:v>
                </c:pt>
                <c:pt idx="128">
                  <c:v>1.74</c:v>
                </c:pt>
                <c:pt idx="129">
                  <c:v>1.7</c:v>
                </c:pt>
                <c:pt idx="130">
                  <c:v>1.66</c:v>
                </c:pt>
                <c:pt idx="131">
                  <c:v>1.66</c:v>
                </c:pt>
                <c:pt idx="132">
                  <c:v>1.69</c:v>
                </c:pt>
                <c:pt idx="133">
                  <c:v>1.64</c:v>
                </c:pt>
                <c:pt idx="134">
                  <c:v>1.68</c:v>
                </c:pt>
                <c:pt idx="135">
                  <c:v>1.66</c:v>
                </c:pt>
                <c:pt idx="136">
                  <c:v>1.65</c:v>
                </c:pt>
                <c:pt idx="137">
                  <c:v>1.66</c:v>
                </c:pt>
                <c:pt idx="138">
                  <c:v>1.64</c:v>
                </c:pt>
                <c:pt idx="139">
                  <c:v>1.62</c:v>
                </c:pt>
                <c:pt idx="140">
                  <c:v>1.6</c:v>
                </c:pt>
                <c:pt idx="141">
                  <c:v>1.61</c:v>
                </c:pt>
                <c:pt idx="142">
                  <c:v>1.62</c:v>
                </c:pt>
                <c:pt idx="143">
                  <c:v>1.58</c:v>
                </c:pt>
                <c:pt idx="144">
                  <c:v>1.54</c:v>
                </c:pt>
                <c:pt idx="145">
                  <c:v>1.47</c:v>
                </c:pt>
                <c:pt idx="146">
                  <c:v>1.52</c:v>
                </c:pt>
                <c:pt idx="147">
                  <c:v>1.51</c:v>
                </c:pt>
                <c:pt idx="148">
                  <c:v>1.46</c:v>
                </c:pt>
                <c:pt idx="149">
                  <c:v>1.51</c:v>
                </c:pt>
                <c:pt idx="150">
                  <c:v>1.52</c:v>
                </c:pt>
                <c:pt idx="151">
                  <c:v>1.54</c:v>
                </c:pt>
                <c:pt idx="152">
                  <c:v>1.49</c:v>
                </c:pt>
                <c:pt idx="153">
                  <c:v>1.48</c:v>
                </c:pt>
                <c:pt idx="154">
                  <c:v>1.46</c:v>
                </c:pt>
                <c:pt idx="155">
                  <c:v>1.42</c:v>
                </c:pt>
                <c:pt idx="156">
                  <c:v>1.42</c:v>
                </c:pt>
                <c:pt idx="157">
                  <c:v>1.41</c:v>
                </c:pt>
                <c:pt idx="158">
                  <c:v>1.46</c:v>
                </c:pt>
                <c:pt idx="159">
                  <c:v>1.53</c:v>
                </c:pt>
                <c:pt idx="160">
                  <c:v>1.52</c:v>
                </c:pt>
                <c:pt idx="161">
                  <c:v>1.58</c:v>
                </c:pt>
                <c:pt idx="162">
                  <c:v>1.62</c:v>
                </c:pt>
                <c:pt idx="163">
                  <c:v>1.59</c:v>
                </c:pt>
                <c:pt idx="164">
                  <c:v>1.63</c:v>
                </c:pt>
                <c:pt idx="165">
                  <c:v>1.62</c:v>
                </c:pt>
                <c:pt idx="166">
                  <c:v>1.72</c:v>
                </c:pt>
                <c:pt idx="167">
                  <c:v>1.71</c:v>
                </c:pt>
                <c:pt idx="168">
                  <c:v>1.62</c:v>
                </c:pt>
                <c:pt idx="169">
                  <c:v>1.65</c:v>
                </c:pt>
                <c:pt idx="170">
                  <c:v>1.61</c:v>
                </c:pt>
                <c:pt idx="171">
                  <c:v>1.59</c:v>
                </c:pt>
                <c:pt idx="172">
                  <c:v>1.62</c:v>
                </c:pt>
                <c:pt idx="173">
                  <c:v>1.53</c:v>
                </c:pt>
                <c:pt idx="174">
                  <c:v>1.52</c:v>
                </c:pt>
                <c:pt idx="175">
                  <c:v>1.51</c:v>
                </c:pt>
                <c:pt idx="176">
                  <c:v>1.54</c:v>
                </c:pt>
                <c:pt idx="177">
                  <c:v>1.47</c:v>
                </c:pt>
                <c:pt idx="178">
                  <c:v>1.45</c:v>
                </c:pt>
                <c:pt idx="179">
                  <c:v>1.48</c:v>
                </c:pt>
                <c:pt idx="180">
                  <c:v>1.5</c:v>
                </c:pt>
                <c:pt idx="181">
                  <c:v>1.5</c:v>
                </c:pt>
                <c:pt idx="182">
                  <c:v>1.5</c:v>
                </c:pt>
                <c:pt idx="183">
                  <c:v>1.46</c:v>
                </c:pt>
                <c:pt idx="184">
                  <c:v>1.43</c:v>
                </c:pt>
                <c:pt idx="185">
                  <c:v>1.38</c:v>
                </c:pt>
                <c:pt idx="186">
                  <c:v>1.35</c:v>
                </c:pt>
                <c:pt idx="187">
                  <c:v>1.37</c:v>
                </c:pt>
                <c:pt idx="188">
                  <c:v>1.4</c:v>
                </c:pt>
                <c:pt idx="189">
                  <c:v>1.37</c:v>
                </c:pt>
                <c:pt idx="190">
                  <c:v>1.38</c:v>
                </c:pt>
                <c:pt idx="191">
                  <c:v>1.39</c:v>
                </c:pt>
                <c:pt idx="192">
                  <c:v>1.4</c:v>
                </c:pt>
                <c:pt idx="193">
                  <c:v>1.41</c:v>
                </c:pt>
                <c:pt idx="194">
                  <c:v>1.39</c:v>
                </c:pt>
                <c:pt idx="195">
                  <c:v>1.37</c:v>
                </c:pt>
                <c:pt idx="196">
                  <c:v>1.39</c:v>
                </c:pt>
                <c:pt idx="197">
                  <c:v>1.46</c:v>
                </c:pt>
                <c:pt idx="198">
                  <c:v>1.43</c:v>
                </c:pt>
                <c:pt idx="199">
                  <c:v>1.41</c:v>
                </c:pt>
                <c:pt idx="200">
                  <c:v>1.42</c:v>
                </c:pt>
                <c:pt idx="201">
                  <c:v>1.45</c:v>
                </c:pt>
                <c:pt idx="202">
                  <c:v>1.42</c:v>
                </c:pt>
                <c:pt idx="203">
                  <c:v>1.38</c:v>
                </c:pt>
                <c:pt idx="204">
                  <c:v>1.36</c:v>
                </c:pt>
                <c:pt idx="205">
                  <c:v>1.33</c:v>
                </c:pt>
                <c:pt idx="206">
                  <c:v>1.34</c:v>
                </c:pt>
                <c:pt idx="207">
                  <c:v>1.38</c:v>
                </c:pt>
                <c:pt idx="208">
                  <c:v>1.39</c:v>
                </c:pt>
                <c:pt idx="209">
                  <c:v>1.4</c:v>
                </c:pt>
                <c:pt idx="210">
                  <c:v>1.37</c:v>
                </c:pt>
                <c:pt idx="211">
                  <c:v>1.31</c:v>
                </c:pt>
                <c:pt idx="212">
                  <c:v>1.32</c:v>
                </c:pt>
                <c:pt idx="213">
                  <c:v>1.31</c:v>
                </c:pt>
                <c:pt idx="214">
                  <c:v>1.27</c:v>
                </c:pt>
                <c:pt idx="215">
                  <c:v>1.26</c:v>
                </c:pt>
                <c:pt idx="216">
                  <c:v>1.29</c:v>
                </c:pt>
                <c:pt idx="217">
                  <c:v>1.27</c:v>
                </c:pt>
                <c:pt idx="218">
                  <c:v>1.27</c:v>
                </c:pt>
                <c:pt idx="219">
                  <c:v>1.31</c:v>
                </c:pt>
                <c:pt idx="220">
                  <c:v>1.31</c:v>
                </c:pt>
                <c:pt idx="221">
                  <c:v>1.27</c:v>
                </c:pt>
                <c:pt idx="222">
                  <c:v>1.27</c:v>
                </c:pt>
                <c:pt idx="223">
                  <c:v>1.24</c:v>
                </c:pt>
                <c:pt idx="224">
                  <c:v>1.26</c:v>
                </c:pt>
                <c:pt idx="225">
                  <c:v>1.25</c:v>
                </c:pt>
                <c:pt idx="226">
                  <c:v>1.25</c:v>
                </c:pt>
                <c:pt idx="227">
                  <c:v>1.29</c:v>
                </c:pt>
                <c:pt idx="228">
                  <c:v>1.27</c:v>
                </c:pt>
                <c:pt idx="229">
                  <c:v>1.22</c:v>
                </c:pt>
                <c:pt idx="230">
                  <c:v>1.18</c:v>
                </c:pt>
                <c:pt idx="231">
                  <c:v>1.17</c:v>
                </c:pt>
                <c:pt idx="232">
                  <c:v>1.18</c:v>
                </c:pt>
                <c:pt idx="233">
                  <c:v>1.19</c:v>
                </c:pt>
                <c:pt idx="234">
                  <c:v>1.19</c:v>
                </c:pt>
                <c:pt idx="235">
                  <c:v>1.19</c:v>
                </c:pt>
                <c:pt idx="236">
                  <c:v>1.22</c:v>
                </c:pt>
                <c:pt idx="237">
                  <c:v>1.22</c:v>
                </c:pt>
                <c:pt idx="238">
                  <c:v>1.23</c:v>
                </c:pt>
                <c:pt idx="239">
                  <c:v>1.25</c:v>
                </c:pt>
                <c:pt idx="240">
                  <c:v>1.24</c:v>
                </c:pt>
                <c:pt idx="241">
                  <c:v>1.25</c:v>
                </c:pt>
                <c:pt idx="242">
                  <c:v>1.3</c:v>
                </c:pt>
                <c:pt idx="243">
                  <c:v>1.34</c:v>
                </c:pt>
                <c:pt idx="244">
                  <c:v>1.34</c:v>
                </c:pt>
                <c:pt idx="245">
                  <c:v>1.35</c:v>
                </c:pt>
                <c:pt idx="246">
                  <c:v>1.32</c:v>
                </c:pt>
                <c:pt idx="247">
                  <c:v>1.27</c:v>
                </c:pt>
                <c:pt idx="248">
                  <c:v>1.33</c:v>
                </c:pt>
                <c:pt idx="249">
                  <c:v>1.32</c:v>
                </c:pt>
                <c:pt idx="250">
                  <c:v>1.32</c:v>
                </c:pt>
                <c:pt idx="251">
                  <c:v>1.33</c:v>
                </c:pt>
                <c:pt idx="252">
                  <c:v>1.33</c:v>
                </c:pt>
                <c:pt idx="253">
                  <c:v>1.34</c:v>
                </c:pt>
                <c:pt idx="254">
                  <c:v>1.32</c:v>
                </c:pt>
                <c:pt idx="255">
                  <c:v>1.29</c:v>
                </c:pt>
                <c:pt idx="256">
                  <c:v>1.3</c:v>
                </c:pt>
                <c:pt idx="257">
                  <c:v>1.3</c:v>
                </c:pt>
                <c:pt idx="258">
                  <c:v>1.35</c:v>
                </c:pt>
                <c:pt idx="259">
                  <c:v>1.34</c:v>
                </c:pt>
                <c:pt idx="260">
                  <c:v>1.47</c:v>
                </c:pt>
                <c:pt idx="261">
                  <c:v>1.66</c:v>
                </c:pt>
                <c:pt idx="262">
                  <c:v>1.64</c:v>
                </c:pt>
                <c:pt idx="263">
                  <c:v>1.76</c:v>
                </c:pt>
                <c:pt idx="264">
                  <c:v>1.81</c:v>
                </c:pt>
                <c:pt idx="265">
                  <c:v>1.88</c:v>
                </c:pt>
                <c:pt idx="266">
                  <c:v>1.91</c:v>
                </c:pt>
                <c:pt idx="267">
                  <c:v>1.97</c:v>
                </c:pt>
                <c:pt idx="268">
                  <c:v>1.94</c:v>
                </c:pt>
                <c:pt idx="269">
                  <c:v>1.84</c:v>
                </c:pt>
                <c:pt idx="270">
                  <c:v>1.76</c:v>
                </c:pt>
                <c:pt idx="271">
                  <c:v>1.84</c:v>
                </c:pt>
                <c:pt idx="272">
                  <c:v>1.86</c:v>
                </c:pt>
                <c:pt idx="273">
                  <c:v>1.89</c:v>
                </c:pt>
                <c:pt idx="274">
                  <c:v>1.82</c:v>
                </c:pt>
                <c:pt idx="275">
                  <c:v>1.9</c:v>
                </c:pt>
                <c:pt idx="276">
                  <c:v>2.03</c:v>
                </c:pt>
                <c:pt idx="277">
                  <c:v>2.04</c:v>
                </c:pt>
                <c:pt idx="278">
                  <c:v>2.1</c:v>
                </c:pt>
                <c:pt idx="279">
                  <c:v>2.2</c:v>
                </c:pt>
                <c:pt idx="280">
                  <c:v>2.34</c:v>
                </c:pt>
                <c:pt idx="281">
                  <c:v>2.36</c:v>
                </c:pt>
                <c:pt idx="282">
                  <c:v>2.29</c:v>
                </c:pt>
                <c:pt idx="283">
                  <c:v>2.18</c:v>
                </c:pt>
                <c:pt idx="284">
                  <c:v>2.21</c:v>
                </c:pt>
                <c:pt idx="285">
                  <c:v>2.36</c:v>
                </c:pt>
                <c:pt idx="286">
                  <c:v>2.3</c:v>
                </c:pt>
                <c:pt idx="287">
                  <c:v>2.49</c:v>
                </c:pt>
                <c:pt idx="288">
                  <c:v>2.53</c:v>
                </c:pt>
                <c:pt idx="289">
                  <c:v>2.22</c:v>
                </c:pt>
                <c:pt idx="290">
                  <c:v>2.12</c:v>
                </c:pt>
                <c:pt idx="291">
                  <c:v>1.99</c:v>
                </c:pt>
                <c:pt idx="292">
                  <c:v>2.19</c:v>
                </c:pt>
                <c:pt idx="293">
                  <c:v>2.17</c:v>
                </c:pt>
                <c:pt idx="294">
                  <c:v>2.18</c:v>
                </c:pt>
                <c:pt idx="295">
                  <c:v>1.96</c:v>
                </c:pt>
                <c:pt idx="296">
                  <c:v>1.99</c:v>
                </c:pt>
                <c:pt idx="297">
                  <c:v>2.07</c:v>
                </c:pt>
                <c:pt idx="298">
                  <c:v>1.83</c:v>
                </c:pt>
                <c:pt idx="299">
                  <c:v>1.67</c:v>
                </c:pt>
                <c:pt idx="300">
                  <c:v>1.68</c:v>
                </c:pt>
                <c:pt idx="301">
                  <c:v>1.66</c:v>
                </c:pt>
                <c:pt idx="302">
                  <c:v>1.62</c:v>
                </c:pt>
                <c:pt idx="303">
                  <c:v>1.61</c:v>
                </c:pt>
                <c:pt idx="304">
                  <c:v>1.59</c:v>
                </c:pt>
                <c:pt idx="305">
                  <c:v>1.65</c:v>
                </c:pt>
                <c:pt idx="306">
                  <c:v>1.74</c:v>
                </c:pt>
                <c:pt idx="307">
                  <c:v>1.76</c:v>
                </c:pt>
                <c:pt idx="308">
                  <c:v>1.72</c:v>
                </c:pt>
                <c:pt idx="309">
                  <c:v>1.82</c:v>
                </c:pt>
                <c:pt idx="310">
                  <c:v>1.8</c:v>
                </c:pt>
                <c:pt idx="311">
                  <c:v>1.81</c:v>
                </c:pt>
                <c:pt idx="312">
                  <c:v>1.72</c:v>
                </c:pt>
                <c:pt idx="313">
                  <c:v>1.77</c:v>
                </c:pt>
                <c:pt idx="314">
                  <c:v>1.73</c:v>
                </c:pt>
                <c:pt idx="315">
                  <c:v>1.8</c:v>
                </c:pt>
                <c:pt idx="316">
                  <c:v>1.82</c:v>
                </c:pt>
                <c:pt idx="317">
                  <c:v>1.78</c:v>
                </c:pt>
                <c:pt idx="318">
                  <c:v>1.62</c:v>
                </c:pt>
                <c:pt idx="319">
                  <c:v>1.5</c:v>
                </c:pt>
                <c:pt idx="320">
                  <c:v>1.5</c:v>
                </c:pt>
                <c:pt idx="321">
                  <c:v>1.42</c:v>
                </c:pt>
                <c:pt idx="322">
                  <c:v>1.42</c:v>
                </c:pt>
                <c:pt idx="323">
                  <c:v>1.45</c:v>
                </c:pt>
                <c:pt idx="324">
                  <c:v>1.41</c:v>
                </c:pt>
                <c:pt idx="325">
                  <c:v>1.49</c:v>
                </c:pt>
                <c:pt idx="326">
                  <c:v>1.46</c:v>
                </c:pt>
                <c:pt idx="327">
                  <c:v>1.52</c:v>
                </c:pt>
                <c:pt idx="328">
                  <c:v>1.52</c:v>
                </c:pt>
                <c:pt idx="329">
                  <c:v>1.51</c:v>
                </c:pt>
                <c:pt idx="330">
                  <c:v>1.49</c:v>
                </c:pt>
                <c:pt idx="331">
                  <c:v>1.52</c:v>
                </c:pt>
                <c:pt idx="332">
                  <c:v>1.47</c:v>
                </c:pt>
                <c:pt idx="333">
                  <c:v>1.44</c:v>
                </c:pt>
                <c:pt idx="334">
                  <c:v>1.42</c:v>
                </c:pt>
                <c:pt idx="335">
                  <c:v>1.39</c:v>
                </c:pt>
                <c:pt idx="336">
                  <c:v>1.39</c:v>
                </c:pt>
                <c:pt idx="337">
                  <c:v>1.39</c:v>
                </c:pt>
                <c:pt idx="338">
                  <c:v>1.45</c:v>
                </c:pt>
                <c:pt idx="339">
                  <c:v>1.44</c:v>
                </c:pt>
                <c:pt idx="340">
                  <c:v>1.42</c:v>
                </c:pt>
                <c:pt idx="341">
                  <c:v>1.42</c:v>
                </c:pt>
                <c:pt idx="342">
                  <c:v>1.46</c:v>
                </c:pt>
                <c:pt idx="343">
                  <c:v>1.49</c:v>
                </c:pt>
                <c:pt idx="344">
                  <c:v>1.53</c:v>
                </c:pt>
                <c:pt idx="345">
                  <c:v>1.51</c:v>
                </c:pt>
                <c:pt idx="346">
                  <c:v>1.5</c:v>
                </c:pt>
                <c:pt idx="347">
                  <c:v>1.5</c:v>
                </c:pt>
                <c:pt idx="348">
                  <c:v>1.55</c:v>
                </c:pt>
                <c:pt idx="349">
                  <c:v>1.57</c:v>
                </c:pt>
                <c:pt idx="350">
                  <c:v>1.54</c:v>
                </c:pt>
                <c:pt idx="351">
                  <c:v>1.53</c:v>
                </c:pt>
                <c:pt idx="352">
                  <c:v>1.53</c:v>
                </c:pt>
                <c:pt idx="353">
                  <c:v>1.49</c:v>
                </c:pt>
                <c:pt idx="354">
                  <c:v>1.51</c:v>
                </c:pt>
                <c:pt idx="355">
                  <c:v>1.5</c:v>
                </c:pt>
                <c:pt idx="356">
                  <c:v>1.52</c:v>
                </c:pt>
                <c:pt idx="357">
                  <c:v>1.53</c:v>
                </c:pt>
                <c:pt idx="358">
                  <c:v>1.52</c:v>
                </c:pt>
                <c:pt idx="359">
                  <c:v>1.48</c:v>
                </c:pt>
                <c:pt idx="360">
                  <c:v>1.51</c:v>
                </c:pt>
                <c:pt idx="361">
                  <c:v>1.51</c:v>
                </c:pt>
                <c:pt idx="362">
                  <c:v>1.56</c:v>
                </c:pt>
                <c:pt idx="363">
                  <c:v>1.56</c:v>
                </c:pt>
                <c:pt idx="364">
                  <c:v>1.56</c:v>
                </c:pt>
                <c:pt idx="365">
                  <c:v>1.49</c:v>
                </c:pt>
                <c:pt idx="366">
                  <c:v>1.49</c:v>
                </c:pt>
                <c:pt idx="367">
                  <c:v>1.48</c:v>
                </c:pt>
                <c:pt idx="368">
                  <c:v>1.51</c:v>
                </c:pt>
                <c:pt idx="369">
                  <c:v>1.5</c:v>
                </c:pt>
                <c:pt idx="370">
                  <c:v>1.51</c:v>
                </c:pt>
                <c:pt idx="371">
                  <c:v>1.53</c:v>
                </c:pt>
                <c:pt idx="372">
                  <c:v>1.52</c:v>
                </c:pt>
                <c:pt idx="373">
                  <c:v>1.54</c:v>
                </c:pt>
                <c:pt idx="374">
                  <c:v>1.55</c:v>
                </c:pt>
                <c:pt idx="375">
                  <c:v>1.58</c:v>
                </c:pt>
                <c:pt idx="376">
                  <c:v>1.56</c:v>
                </c:pt>
                <c:pt idx="377">
                  <c:v>1.55</c:v>
                </c:pt>
                <c:pt idx="378">
                  <c:v>1.56</c:v>
                </c:pt>
                <c:pt idx="379">
                  <c:v>1.58</c:v>
                </c:pt>
                <c:pt idx="380">
                  <c:v>1.56</c:v>
                </c:pt>
                <c:pt idx="381">
                  <c:v>1.58</c:v>
                </c:pt>
                <c:pt idx="382">
                  <c:v>1.56</c:v>
                </c:pt>
                <c:pt idx="383">
                  <c:v>1.55</c:v>
                </c:pt>
                <c:pt idx="384">
                  <c:v>1.51</c:v>
                </c:pt>
                <c:pt idx="385">
                  <c:v>1.47</c:v>
                </c:pt>
                <c:pt idx="386">
                  <c:v>1.48</c:v>
                </c:pt>
                <c:pt idx="387">
                  <c:v>1.48</c:v>
                </c:pt>
                <c:pt idx="388">
                  <c:v>1.52</c:v>
                </c:pt>
                <c:pt idx="389">
                  <c:v>1.53</c:v>
                </c:pt>
                <c:pt idx="390">
                  <c:v>1.55</c:v>
                </c:pt>
                <c:pt idx="391">
                  <c:v>1.53</c:v>
                </c:pt>
                <c:pt idx="392">
                  <c:v>1.57</c:v>
                </c:pt>
                <c:pt idx="393">
                  <c:v>1.59</c:v>
                </c:pt>
                <c:pt idx="394">
                  <c:v>1.59</c:v>
                </c:pt>
                <c:pt idx="395">
                  <c:v>1.63</c:v>
                </c:pt>
                <c:pt idx="396">
                  <c:v>1.65</c:v>
                </c:pt>
                <c:pt idx="397">
                  <c:v>1.66</c:v>
                </c:pt>
                <c:pt idx="398">
                  <c:v>1.66</c:v>
                </c:pt>
                <c:pt idx="399">
                  <c:v>1.63</c:v>
                </c:pt>
                <c:pt idx="400">
                  <c:v>1.66</c:v>
                </c:pt>
                <c:pt idx="401">
                  <c:v>1.69</c:v>
                </c:pt>
                <c:pt idx="402">
                  <c:v>1.66</c:v>
                </c:pt>
                <c:pt idx="403">
                  <c:v>1.66</c:v>
                </c:pt>
                <c:pt idx="404">
                  <c:v>1.65</c:v>
                </c:pt>
                <c:pt idx="405">
                  <c:v>1.66</c:v>
                </c:pt>
                <c:pt idx="406">
                  <c:v>1.66</c:v>
                </c:pt>
                <c:pt idx="407">
                  <c:v>1.68</c:v>
                </c:pt>
                <c:pt idx="408">
                  <c:v>1.69</c:v>
                </c:pt>
                <c:pt idx="409">
                  <c:v>1.7</c:v>
                </c:pt>
                <c:pt idx="410">
                  <c:v>1.65</c:v>
                </c:pt>
                <c:pt idx="411">
                  <c:v>1.68</c:v>
                </c:pt>
                <c:pt idx="412">
                  <c:v>1.68</c:v>
                </c:pt>
                <c:pt idx="413">
                  <c:v>1.69</c:v>
                </c:pt>
                <c:pt idx="414">
                  <c:v>1.65</c:v>
                </c:pt>
                <c:pt idx="415">
                  <c:v>1.65</c:v>
                </c:pt>
                <c:pt idx="416">
                  <c:v>1.63</c:v>
                </c:pt>
                <c:pt idx="417">
                  <c:v>1.66</c:v>
                </c:pt>
                <c:pt idx="418">
                  <c:v>1.67</c:v>
                </c:pt>
                <c:pt idx="419">
                  <c:v>1.71</c:v>
                </c:pt>
                <c:pt idx="420">
                  <c:v>1.74</c:v>
                </c:pt>
                <c:pt idx="421">
                  <c:v>1.79</c:v>
                </c:pt>
                <c:pt idx="422">
                  <c:v>1.83</c:v>
                </c:pt>
                <c:pt idx="423">
                  <c:v>1.81</c:v>
                </c:pt>
                <c:pt idx="424">
                  <c:v>1.62</c:v>
                </c:pt>
                <c:pt idx="425">
                  <c:v>1.66</c:v>
                </c:pt>
                <c:pt idx="426">
                  <c:v>1.71</c:v>
                </c:pt>
              </c:numCache>
            </c:numRef>
          </c:val>
          <c:smooth val="0"/>
        </c:ser>
        <c:ser>
          <c:idx val="2"/>
          <c:order val="2"/>
          <c:tx>
            <c:strRef>
              <c:f>股债!$Y$1</c:f>
              <c:strCache>
                <c:ptCount val="1"/>
                <c:pt idx="0">
                  <c:v>中小企业板</c:v>
                </c:pt>
              </c:strCache>
            </c:strRef>
          </c:tx>
          <c:spPr>
            <a:ln w="28575" cap="rnd">
              <a:solidFill>
                <a:schemeClr val="accent3"/>
              </a:solidFill>
              <a:round/>
            </a:ln>
            <a:effectLst/>
          </c:spPr>
          <c:marker>
            <c:symbol val="none"/>
          </c:marker>
          <c:dLbls>
            <c:delete val="1"/>
          </c:dLbls>
          <c:cat>
            <c:strRef>
              <c:f>股债!$U$490:$U$920</c:f>
              <c:strCache>
                <c:ptCount val="427"/>
                <c:pt idx="0">
                  <c:v>2009-10-30</c:v>
                </c:pt>
                <c:pt idx="1">
                  <c:v>2009-11-06</c:v>
                </c:pt>
                <c:pt idx="2">
                  <c:v>2009-11-13</c:v>
                </c:pt>
                <c:pt idx="3">
                  <c:v>2009-11-20</c:v>
                </c:pt>
                <c:pt idx="4">
                  <c:v>2009-11-27</c:v>
                </c:pt>
                <c:pt idx="5">
                  <c:v>2009-12-04</c:v>
                </c:pt>
                <c:pt idx="6">
                  <c:v>2009-12-11</c:v>
                </c:pt>
                <c:pt idx="7">
                  <c:v>2009-12-18</c:v>
                </c:pt>
                <c:pt idx="8">
                  <c:v>2009-12-25</c:v>
                </c:pt>
                <c:pt idx="9">
                  <c:v>2009-12-31</c:v>
                </c:pt>
                <c:pt idx="10">
                  <c:v>2010-01-08</c:v>
                </c:pt>
                <c:pt idx="11">
                  <c:v>2010-01-15</c:v>
                </c:pt>
                <c:pt idx="12">
                  <c:v>2010-01-22</c:v>
                </c:pt>
                <c:pt idx="13">
                  <c:v>2010-01-29</c:v>
                </c:pt>
                <c:pt idx="14">
                  <c:v>2010-02-05</c:v>
                </c:pt>
                <c:pt idx="15">
                  <c:v>2010-02-12</c:v>
                </c:pt>
                <c:pt idx="16">
                  <c:v>2010-02-26</c:v>
                </c:pt>
                <c:pt idx="17">
                  <c:v>2010-03-05</c:v>
                </c:pt>
                <c:pt idx="18">
                  <c:v>2010-03-12</c:v>
                </c:pt>
                <c:pt idx="19">
                  <c:v>2010-03-19</c:v>
                </c:pt>
                <c:pt idx="20">
                  <c:v>2010-03-26</c:v>
                </c:pt>
                <c:pt idx="21">
                  <c:v>2010-04-02</c:v>
                </c:pt>
                <c:pt idx="22">
                  <c:v>2010-04-09</c:v>
                </c:pt>
                <c:pt idx="23">
                  <c:v>2010-04-16</c:v>
                </c:pt>
                <c:pt idx="24">
                  <c:v>2010-04-23</c:v>
                </c:pt>
                <c:pt idx="25">
                  <c:v>2010-04-30</c:v>
                </c:pt>
                <c:pt idx="26">
                  <c:v>2010-05-07</c:v>
                </c:pt>
                <c:pt idx="27">
                  <c:v>2010-05-14</c:v>
                </c:pt>
                <c:pt idx="28">
                  <c:v>2010-05-21</c:v>
                </c:pt>
                <c:pt idx="29">
                  <c:v>2010-05-28</c:v>
                </c:pt>
                <c:pt idx="30">
                  <c:v>2010-06-04</c:v>
                </c:pt>
                <c:pt idx="31">
                  <c:v>2010-06-11</c:v>
                </c:pt>
                <c:pt idx="32">
                  <c:v>2010-06-18</c:v>
                </c:pt>
                <c:pt idx="33">
                  <c:v>2010-06-25</c:v>
                </c:pt>
                <c:pt idx="34">
                  <c:v>2010-07-02</c:v>
                </c:pt>
                <c:pt idx="35">
                  <c:v>2010-07-09</c:v>
                </c:pt>
                <c:pt idx="36">
                  <c:v>2010-07-16</c:v>
                </c:pt>
                <c:pt idx="37">
                  <c:v>2010-07-23</c:v>
                </c:pt>
                <c:pt idx="38">
                  <c:v>2010-07-30</c:v>
                </c:pt>
                <c:pt idx="39">
                  <c:v>2010-08-06</c:v>
                </c:pt>
                <c:pt idx="40">
                  <c:v>2010-08-13</c:v>
                </c:pt>
                <c:pt idx="41">
                  <c:v>2010-08-20</c:v>
                </c:pt>
                <c:pt idx="42">
                  <c:v>2010-08-27</c:v>
                </c:pt>
                <c:pt idx="43">
                  <c:v>2010-09-03</c:v>
                </c:pt>
                <c:pt idx="44">
                  <c:v>2010-09-10</c:v>
                </c:pt>
                <c:pt idx="45">
                  <c:v>2010-09-17</c:v>
                </c:pt>
                <c:pt idx="46">
                  <c:v>2010-09-21</c:v>
                </c:pt>
                <c:pt idx="47">
                  <c:v>2010-09-30</c:v>
                </c:pt>
                <c:pt idx="48">
                  <c:v>2010-10-08</c:v>
                </c:pt>
                <c:pt idx="49">
                  <c:v>2010-10-15</c:v>
                </c:pt>
                <c:pt idx="50">
                  <c:v>2010-10-22</c:v>
                </c:pt>
                <c:pt idx="51">
                  <c:v>2010-10-29</c:v>
                </c:pt>
                <c:pt idx="52">
                  <c:v>2010-11-05</c:v>
                </c:pt>
                <c:pt idx="53">
                  <c:v>2010-11-12</c:v>
                </c:pt>
                <c:pt idx="54">
                  <c:v>2010-11-19</c:v>
                </c:pt>
                <c:pt idx="55">
                  <c:v>2010-11-26</c:v>
                </c:pt>
                <c:pt idx="56">
                  <c:v>2010-12-03</c:v>
                </c:pt>
                <c:pt idx="57">
                  <c:v>2010-12-10</c:v>
                </c:pt>
                <c:pt idx="58">
                  <c:v>2010-12-17</c:v>
                </c:pt>
                <c:pt idx="59">
                  <c:v>2010-12-24</c:v>
                </c:pt>
                <c:pt idx="60">
                  <c:v>2010-12-31</c:v>
                </c:pt>
                <c:pt idx="61">
                  <c:v>2011-01-07</c:v>
                </c:pt>
                <c:pt idx="62">
                  <c:v>2011-01-14</c:v>
                </c:pt>
                <c:pt idx="63">
                  <c:v>2011-01-21</c:v>
                </c:pt>
                <c:pt idx="64">
                  <c:v>2011-01-28</c:v>
                </c:pt>
                <c:pt idx="65">
                  <c:v>2011-02-01</c:v>
                </c:pt>
                <c:pt idx="66">
                  <c:v>2011-02-11</c:v>
                </c:pt>
                <c:pt idx="67">
                  <c:v>2011-02-18</c:v>
                </c:pt>
                <c:pt idx="68">
                  <c:v>2011-02-25</c:v>
                </c:pt>
                <c:pt idx="69">
                  <c:v>2011-03-04</c:v>
                </c:pt>
                <c:pt idx="70">
                  <c:v>2011-03-11</c:v>
                </c:pt>
                <c:pt idx="71">
                  <c:v>2011-03-18</c:v>
                </c:pt>
                <c:pt idx="72">
                  <c:v>2011-03-25</c:v>
                </c:pt>
                <c:pt idx="73">
                  <c:v>2011-04-01</c:v>
                </c:pt>
                <c:pt idx="74">
                  <c:v>2011-04-08</c:v>
                </c:pt>
                <c:pt idx="75">
                  <c:v>2011-04-15</c:v>
                </c:pt>
                <c:pt idx="76">
                  <c:v>2011-04-22</c:v>
                </c:pt>
                <c:pt idx="77">
                  <c:v>2011-04-29</c:v>
                </c:pt>
                <c:pt idx="78">
                  <c:v>2011-05-06</c:v>
                </c:pt>
                <c:pt idx="79">
                  <c:v>2011-05-13</c:v>
                </c:pt>
                <c:pt idx="80">
                  <c:v>2011-05-20</c:v>
                </c:pt>
                <c:pt idx="81">
                  <c:v>2011-05-27</c:v>
                </c:pt>
                <c:pt idx="82">
                  <c:v>2011-06-03</c:v>
                </c:pt>
                <c:pt idx="83">
                  <c:v>2011-06-10</c:v>
                </c:pt>
                <c:pt idx="84">
                  <c:v>2011-06-17</c:v>
                </c:pt>
                <c:pt idx="85">
                  <c:v>2011-06-24</c:v>
                </c:pt>
                <c:pt idx="86">
                  <c:v>2011-07-01</c:v>
                </c:pt>
                <c:pt idx="87">
                  <c:v>2011-07-08</c:v>
                </c:pt>
                <c:pt idx="88">
                  <c:v>2011-07-15</c:v>
                </c:pt>
                <c:pt idx="89">
                  <c:v>2011-07-22</c:v>
                </c:pt>
                <c:pt idx="90">
                  <c:v>2011-07-29</c:v>
                </c:pt>
                <c:pt idx="91">
                  <c:v>2011-08-05</c:v>
                </c:pt>
                <c:pt idx="92">
                  <c:v>2011-08-12</c:v>
                </c:pt>
                <c:pt idx="93">
                  <c:v>2011-08-19</c:v>
                </c:pt>
                <c:pt idx="94">
                  <c:v>2011-08-26</c:v>
                </c:pt>
                <c:pt idx="95">
                  <c:v>2011-09-02</c:v>
                </c:pt>
                <c:pt idx="96">
                  <c:v>2011-09-09</c:v>
                </c:pt>
                <c:pt idx="97">
                  <c:v>2011-09-16</c:v>
                </c:pt>
                <c:pt idx="98">
                  <c:v>2011-09-23</c:v>
                </c:pt>
                <c:pt idx="99">
                  <c:v>2011-09-30</c:v>
                </c:pt>
                <c:pt idx="100">
                  <c:v>2011-10-14</c:v>
                </c:pt>
                <c:pt idx="101">
                  <c:v>2011-10-21</c:v>
                </c:pt>
                <c:pt idx="102">
                  <c:v>2011-10-28</c:v>
                </c:pt>
                <c:pt idx="103">
                  <c:v>2011-11-04</c:v>
                </c:pt>
                <c:pt idx="104">
                  <c:v>2011-11-11</c:v>
                </c:pt>
                <c:pt idx="105">
                  <c:v>2011-11-18</c:v>
                </c:pt>
                <c:pt idx="106">
                  <c:v>2011-11-25</c:v>
                </c:pt>
                <c:pt idx="107">
                  <c:v>2011-12-02</c:v>
                </c:pt>
                <c:pt idx="108">
                  <c:v>2011-12-09</c:v>
                </c:pt>
                <c:pt idx="109">
                  <c:v>2011-12-16</c:v>
                </c:pt>
                <c:pt idx="110">
                  <c:v>2011-12-23</c:v>
                </c:pt>
                <c:pt idx="111">
                  <c:v>2011-12-30</c:v>
                </c:pt>
                <c:pt idx="112">
                  <c:v>2012-01-06</c:v>
                </c:pt>
                <c:pt idx="113">
                  <c:v>2012-01-13</c:v>
                </c:pt>
                <c:pt idx="114">
                  <c:v>2012-01-20</c:v>
                </c:pt>
                <c:pt idx="115">
                  <c:v>2012-02-03</c:v>
                </c:pt>
                <c:pt idx="116">
                  <c:v>2012-02-10</c:v>
                </c:pt>
                <c:pt idx="117">
                  <c:v>2012-02-17</c:v>
                </c:pt>
                <c:pt idx="118">
                  <c:v>2012-02-24</c:v>
                </c:pt>
                <c:pt idx="119">
                  <c:v>2012-03-02</c:v>
                </c:pt>
                <c:pt idx="120">
                  <c:v>2012-03-09</c:v>
                </c:pt>
                <c:pt idx="121">
                  <c:v>2012-03-16</c:v>
                </c:pt>
                <c:pt idx="122">
                  <c:v>2012-03-23</c:v>
                </c:pt>
                <c:pt idx="123">
                  <c:v>2012-03-30</c:v>
                </c:pt>
                <c:pt idx="124">
                  <c:v>2012-04-06</c:v>
                </c:pt>
                <c:pt idx="125">
                  <c:v>2012-04-13</c:v>
                </c:pt>
                <c:pt idx="126">
                  <c:v>2012-04-20</c:v>
                </c:pt>
                <c:pt idx="127">
                  <c:v>2012-04-27</c:v>
                </c:pt>
                <c:pt idx="128">
                  <c:v>2012-05-04</c:v>
                </c:pt>
                <c:pt idx="129">
                  <c:v>2012-05-11</c:v>
                </c:pt>
                <c:pt idx="130">
                  <c:v>2012-05-18</c:v>
                </c:pt>
                <c:pt idx="131">
                  <c:v>2012-05-25</c:v>
                </c:pt>
                <c:pt idx="132">
                  <c:v>2012-06-01</c:v>
                </c:pt>
                <c:pt idx="133">
                  <c:v>2012-06-08</c:v>
                </c:pt>
                <c:pt idx="134">
                  <c:v>2012-06-15</c:v>
                </c:pt>
                <c:pt idx="135">
                  <c:v>2012-06-21</c:v>
                </c:pt>
                <c:pt idx="136">
                  <c:v>2012-06-29</c:v>
                </c:pt>
                <c:pt idx="137">
                  <c:v>2012-07-06</c:v>
                </c:pt>
                <c:pt idx="138">
                  <c:v>2012-07-13</c:v>
                </c:pt>
                <c:pt idx="139">
                  <c:v>2012-07-20</c:v>
                </c:pt>
                <c:pt idx="140">
                  <c:v>2012-07-27</c:v>
                </c:pt>
                <c:pt idx="141">
                  <c:v>2012-08-03</c:v>
                </c:pt>
                <c:pt idx="142">
                  <c:v>2012-08-10</c:v>
                </c:pt>
                <c:pt idx="143">
                  <c:v>2012-08-17</c:v>
                </c:pt>
                <c:pt idx="144">
                  <c:v>2012-08-24</c:v>
                </c:pt>
                <c:pt idx="145">
                  <c:v>2012-08-31</c:v>
                </c:pt>
                <c:pt idx="146">
                  <c:v>2012-09-07</c:v>
                </c:pt>
                <c:pt idx="147">
                  <c:v>2012-09-14</c:v>
                </c:pt>
                <c:pt idx="148">
                  <c:v>2012-09-21</c:v>
                </c:pt>
                <c:pt idx="149">
                  <c:v>2012-09-28</c:v>
                </c:pt>
                <c:pt idx="150">
                  <c:v>2012-10-12</c:v>
                </c:pt>
                <c:pt idx="151">
                  <c:v>2012-10-19</c:v>
                </c:pt>
                <c:pt idx="152">
                  <c:v>2012-10-26</c:v>
                </c:pt>
                <c:pt idx="153">
                  <c:v>2012-11-02</c:v>
                </c:pt>
                <c:pt idx="154">
                  <c:v>2012-11-09</c:v>
                </c:pt>
                <c:pt idx="155">
                  <c:v>2012-11-16</c:v>
                </c:pt>
                <c:pt idx="156">
                  <c:v>2012-11-23</c:v>
                </c:pt>
                <c:pt idx="157">
                  <c:v>2012-11-30</c:v>
                </c:pt>
                <c:pt idx="158">
                  <c:v>2012-12-07</c:v>
                </c:pt>
                <c:pt idx="159">
                  <c:v>2012-12-14</c:v>
                </c:pt>
                <c:pt idx="160">
                  <c:v>2012-12-21</c:v>
                </c:pt>
                <c:pt idx="161">
                  <c:v>2012-12-28</c:v>
                </c:pt>
                <c:pt idx="162">
                  <c:v>2013-01-04</c:v>
                </c:pt>
                <c:pt idx="163">
                  <c:v>2013-01-11</c:v>
                </c:pt>
                <c:pt idx="164">
                  <c:v>2013-01-18</c:v>
                </c:pt>
                <c:pt idx="165">
                  <c:v>2013-01-25</c:v>
                </c:pt>
                <c:pt idx="166">
                  <c:v>2013-02-01</c:v>
                </c:pt>
                <c:pt idx="167">
                  <c:v>2013-02-08</c:v>
                </c:pt>
                <c:pt idx="168">
                  <c:v>2013-02-22</c:v>
                </c:pt>
                <c:pt idx="169">
                  <c:v>2013-03-01</c:v>
                </c:pt>
                <c:pt idx="170">
                  <c:v>2013-03-08</c:v>
                </c:pt>
                <c:pt idx="171">
                  <c:v>2013-03-15</c:v>
                </c:pt>
                <c:pt idx="172">
                  <c:v>2013-03-22</c:v>
                </c:pt>
                <c:pt idx="173">
                  <c:v>2013-03-29</c:v>
                </c:pt>
                <c:pt idx="174">
                  <c:v>2013-04-03</c:v>
                </c:pt>
                <c:pt idx="175">
                  <c:v>2013-04-12</c:v>
                </c:pt>
                <c:pt idx="176">
                  <c:v>2013-04-19</c:v>
                </c:pt>
                <c:pt idx="177">
                  <c:v>2013-04-26</c:v>
                </c:pt>
                <c:pt idx="178">
                  <c:v>2013-05-03</c:v>
                </c:pt>
                <c:pt idx="179">
                  <c:v>2013-05-10</c:v>
                </c:pt>
                <c:pt idx="180">
                  <c:v>2013-05-17</c:v>
                </c:pt>
                <c:pt idx="181">
                  <c:v>2013-05-24</c:v>
                </c:pt>
                <c:pt idx="182">
                  <c:v>2013-05-31</c:v>
                </c:pt>
                <c:pt idx="183">
                  <c:v>2013-06-07</c:v>
                </c:pt>
                <c:pt idx="184">
                  <c:v>2013-06-14</c:v>
                </c:pt>
                <c:pt idx="185">
                  <c:v>2013-06-21</c:v>
                </c:pt>
                <c:pt idx="186">
                  <c:v>2013-06-28</c:v>
                </c:pt>
                <c:pt idx="187">
                  <c:v>2013-07-05</c:v>
                </c:pt>
                <c:pt idx="188">
                  <c:v>2013-07-12</c:v>
                </c:pt>
                <c:pt idx="189">
                  <c:v>2013-07-19</c:v>
                </c:pt>
                <c:pt idx="190">
                  <c:v>2013-07-26</c:v>
                </c:pt>
                <c:pt idx="191">
                  <c:v>2013-08-02</c:v>
                </c:pt>
                <c:pt idx="192">
                  <c:v>2013-08-09</c:v>
                </c:pt>
                <c:pt idx="193">
                  <c:v>2013-08-16</c:v>
                </c:pt>
                <c:pt idx="194">
                  <c:v>2013-08-23</c:v>
                </c:pt>
                <c:pt idx="195">
                  <c:v>2013-08-30</c:v>
                </c:pt>
                <c:pt idx="196">
                  <c:v>2013-09-06</c:v>
                </c:pt>
                <c:pt idx="197">
                  <c:v>2013-09-13</c:v>
                </c:pt>
                <c:pt idx="198">
                  <c:v>2013-09-18</c:v>
                </c:pt>
                <c:pt idx="199">
                  <c:v>2013-09-27</c:v>
                </c:pt>
                <c:pt idx="200">
                  <c:v>2013-09-30</c:v>
                </c:pt>
                <c:pt idx="201">
                  <c:v>2013-10-11</c:v>
                </c:pt>
                <c:pt idx="202">
                  <c:v>2013-10-18</c:v>
                </c:pt>
                <c:pt idx="203">
                  <c:v>2013-10-25</c:v>
                </c:pt>
                <c:pt idx="204">
                  <c:v>2013-11-01</c:v>
                </c:pt>
                <c:pt idx="205">
                  <c:v>2013-11-08</c:v>
                </c:pt>
                <c:pt idx="206">
                  <c:v>2013-11-15</c:v>
                </c:pt>
                <c:pt idx="207">
                  <c:v>2013-11-22</c:v>
                </c:pt>
                <c:pt idx="208">
                  <c:v>2013-11-29</c:v>
                </c:pt>
                <c:pt idx="209">
                  <c:v>2013-12-06</c:v>
                </c:pt>
                <c:pt idx="210">
                  <c:v>2013-12-13</c:v>
                </c:pt>
                <c:pt idx="211">
                  <c:v>2013-12-20</c:v>
                </c:pt>
                <c:pt idx="212">
                  <c:v>2013-12-27</c:v>
                </c:pt>
                <c:pt idx="213">
                  <c:v>2014-01-03</c:v>
                </c:pt>
                <c:pt idx="214">
                  <c:v>2014-01-10</c:v>
                </c:pt>
                <c:pt idx="215">
                  <c:v>2014-01-17</c:v>
                </c:pt>
                <c:pt idx="216">
                  <c:v>2014-01-24</c:v>
                </c:pt>
                <c:pt idx="217">
                  <c:v>2014-01-30</c:v>
                </c:pt>
                <c:pt idx="218">
                  <c:v>2014-02-07</c:v>
                </c:pt>
                <c:pt idx="219">
                  <c:v>2014-02-14</c:v>
                </c:pt>
                <c:pt idx="220">
                  <c:v>2014-02-21</c:v>
                </c:pt>
                <c:pt idx="221">
                  <c:v>2014-02-28</c:v>
                </c:pt>
                <c:pt idx="222">
                  <c:v>2014-03-07</c:v>
                </c:pt>
                <c:pt idx="223">
                  <c:v>2014-03-14</c:v>
                </c:pt>
                <c:pt idx="224">
                  <c:v>2014-03-21</c:v>
                </c:pt>
                <c:pt idx="225">
                  <c:v>2014-03-28</c:v>
                </c:pt>
                <c:pt idx="226">
                  <c:v>2014-04-04</c:v>
                </c:pt>
                <c:pt idx="227">
                  <c:v>2014-04-11</c:v>
                </c:pt>
                <c:pt idx="228">
                  <c:v>2014-04-18</c:v>
                </c:pt>
                <c:pt idx="229">
                  <c:v>2014-04-25</c:v>
                </c:pt>
                <c:pt idx="230">
                  <c:v>2014-04-30</c:v>
                </c:pt>
                <c:pt idx="231">
                  <c:v>2014-05-09</c:v>
                </c:pt>
                <c:pt idx="232">
                  <c:v>2014-05-16</c:v>
                </c:pt>
                <c:pt idx="233">
                  <c:v>2014-05-23</c:v>
                </c:pt>
                <c:pt idx="234">
                  <c:v>2014-05-30</c:v>
                </c:pt>
                <c:pt idx="235">
                  <c:v>2014-06-06</c:v>
                </c:pt>
                <c:pt idx="236">
                  <c:v>2014-06-13</c:v>
                </c:pt>
                <c:pt idx="237">
                  <c:v>2014-06-20</c:v>
                </c:pt>
                <c:pt idx="238">
                  <c:v>2014-06-27</c:v>
                </c:pt>
                <c:pt idx="239">
                  <c:v>2014-07-04</c:v>
                </c:pt>
                <c:pt idx="240">
                  <c:v>2014-07-11</c:v>
                </c:pt>
                <c:pt idx="241">
                  <c:v>2014-07-18</c:v>
                </c:pt>
                <c:pt idx="242">
                  <c:v>2014-07-25</c:v>
                </c:pt>
                <c:pt idx="243">
                  <c:v>2014-08-01</c:v>
                </c:pt>
                <c:pt idx="244">
                  <c:v>2014-08-08</c:v>
                </c:pt>
                <c:pt idx="245">
                  <c:v>2014-08-15</c:v>
                </c:pt>
                <c:pt idx="246">
                  <c:v>2014-08-22</c:v>
                </c:pt>
                <c:pt idx="247">
                  <c:v>2014-08-29</c:v>
                </c:pt>
                <c:pt idx="248">
                  <c:v>2014-09-05</c:v>
                </c:pt>
                <c:pt idx="249">
                  <c:v>2014-09-12</c:v>
                </c:pt>
                <c:pt idx="250">
                  <c:v>2014-09-19</c:v>
                </c:pt>
                <c:pt idx="251">
                  <c:v>2014-09-26</c:v>
                </c:pt>
                <c:pt idx="252">
                  <c:v>2014-09-30</c:v>
                </c:pt>
                <c:pt idx="253">
                  <c:v>2014-10-10</c:v>
                </c:pt>
                <c:pt idx="254">
                  <c:v>2014-10-17</c:v>
                </c:pt>
                <c:pt idx="255">
                  <c:v>2014-10-24</c:v>
                </c:pt>
                <c:pt idx="256">
                  <c:v>2014-10-31</c:v>
                </c:pt>
                <c:pt idx="257">
                  <c:v>2014-11-07</c:v>
                </c:pt>
                <c:pt idx="258">
                  <c:v>2014-11-14</c:v>
                </c:pt>
                <c:pt idx="259">
                  <c:v>2014-11-21</c:v>
                </c:pt>
                <c:pt idx="260">
                  <c:v>2014-11-28</c:v>
                </c:pt>
                <c:pt idx="261">
                  <c:v>2014-12-05</c:v>
                </c:pt>
                <c:pt idx="262">
                  <c:v>2014-12-12</c:v>
                </c:pt>
                <c:pt idx="263">
                  <c:v>2014-12-19</c:v>
                </c:pt>
                <c:pt idx="264">
                  <c:v>2014-12-26</c:v>
                </c:pt>
                <c:pt idx="265">
                  <c:v>2014-12-31</c:v>
                </c:pt>
                <c:pt idx="266">
                  <c:v>2015-01-09</c:v>
                </c:pt>
                <c:pt idx="267">
                  <c:v>2015-01-16</c:v>
                </c:pt>
                <c:pt idx="268">
                  <c:v>2015-01-23</c:v>
                </c:pt>
                <c:pt idx="269">
                  <c:v>2015-01-30</c:v>
                </c:pt>
                <c:pt idx="270">
                  <c:v>2015-02-06</c:v>
                </c:pt>
                <c:pt idx="271">
                  <c:v>2015-02-13</c:v>
                </c:pt>
                <c:pt idx="272">
                  <c:v>2015-02-17</c:v>
                </c:pt>
                <c:pt idx="273">
                  <c:v>2015-02-27</c:v>
                </c:pt>
                <c:pt idx="274">
                  <c:v>2015-03-06</c:v>
                </c:pt>
                <c:pt idx="275">
                  <c:v>2015-03-13</c:v>
                </c:pt>
                <c:pt idx="276">
                  <c:v>2015-03-20</c:v>
                </c:pt>
                <c:pt idx="277">
                  <c:v>2015-03-27</c:v>
                </c:pt>
                <c:pt idx="278">
                  <c:v>2015-04-03</c:v>
                </c:pt>
                <c:pt idx="279">
                  <c:v>2015-04-10</c:v>
                </c:pt>
                <c:pt idx="280">
                  <c:v>2015-04-17</c:v>
                </c:pt>
                <c:pt idx="281">
                  <c:v>2015-04-24</c:v>
                </c:pt>
                <c:pt idx="282">
                  <c:v>2015-04-30</c:v>
                </c:pt>
                <c:pt idx="283">
                  <c:v>2015-05-08</c:v>
                </c:pt>
                <c:pt idx="284">
                  <c:v>2015-05-15</c:v>
                </c:pt>
                <c:pt idx="285">
                  <c:v>2015-05-22</c:v>
                </c:pt>
                <c:pt idx="286">
                  <c:v>2015-05-29</c:v>
                </c:pt>
                <c:pt idx="287">
                  <c:v>2015-06-05</c:v>
                </c:pt>
                <c:pt idx="288">
                  <c:v>2015-06-12</c:v>
                </c:pt>
                <c:pt idx="289">
                  <c:v>2015-06-19</c:v>
                </c:pt>
                <c:pt idx="290">
                  <c:v>2015-06-26</c:v>
                </c:pt>
                <c:pt idx="291">
                  <c:v>2015-07-03</c:v>
                </c:pt>
                <c:pt idx="292">
                  <c:v>2015-07-10</c:v>
                </c:pt>
                <c:pt idx="293">
                  <c:v>2015-07-17</c:v>
                </c:pt>
                <c:pt idx="294">
                  <c:v>2015-07-24</c:v>
                </c:pt>
                <c:pt idx="295">
                  <c:v>2015-07-31</c:v>
                </c:pt>
                <c:pt idx="296">
                  <c:v>2015-08-07</c:v>
                </c:pt>
                <c:pt idx="297">
                  <c:v>2015-08-14</c:v>
                </c:pt>
                <c:pt idx="298">
                  <c:v>2015-08-21</c:v>
                </c:pt>
                <c:pt idx="299">
                  <c:v>2015-08-28</c:v>
                </c:pt>
                <c:pt idx="300">
                  <c:v>2015-09-02</c:v>
                </c:pt>
                <c:pt idx="301">
                  <c:v>2015-09-11</c:v>
                </c:pt>
                <c:pt idx="302">
                  <c:v>2015-09-18</c:v>
                </c:pt>
                <c:pt idx="303">
                  <c:v>2015-09-25</c:v>
                </c:pt>
                <c:pt idx="304">
                  <c:v>2015-09-30</c:v>
                </c:pt>
                <c:pt idx="305">
                  <c:v>2015-10-09</c:v>
                </c:pt>
                <c:pt idx="306">
                  <c:v>2015-10-16</c:v>
                </c:pt>
                <c:pt idx="307">
                  <c:v>2015-10-23</c:v>
                </c:pt>
                <c:pt idx="308">
                  <c:v>2015-10-30</c:v>
                </c:pt>
                <c:pt idx="309">
                  <c:v>2015-11-06</c:v>
                </c:pt>
                <c:pt idx="310">
                  <c:v>2015-11-13</c:v>
                </c:pt>
                <c:pt idx="311">
                  <c:v>2015-11-20</c:v>
                </c:pt>
                <c:pt idx="312">
                  <c:v>2015-11-27</c:v>
                </c:pt>
                <c:pt idx="313">
                  <c:v>2015-12-04</c:v>
                </c:pt>
                <c:pt idx="314">
                  <c:v>2015-12-11</c:v>
                </c:pt>
                <c:pt idx="315">
                  <c:v>2015-12-18</c:v>
                </c:pt>
                <c:pt idx="316">
                  <c:v>2015-12-25</c:v>
                </c:pt>
                <c:pt idx="317">
                  <c:v>2015-12-31</c:v>
                </c:pt>
                <c:pt idx="318">
                  <c:v>2016-01-08</c:v>
                </c:pt>
                <c:pt idx="319">
                  <c:v>2016-01-15</c:v>
                </c:pt>
                <c:pt idx="320">
                  <c:v>2016-01-22</c:v>
                </c:pt>
                <c:pt idx="321">
                  <c:v>2016-01-29</c:v>
                </c:pt>
                <c:pt idx="322">
                  <c:v>2016-02-05</c:v>
                </c:pt>
                <c:pt idx="323">
                  <c:v>2016-02-19</c:v>
                </c:pt>
                <c:pt idx="324">
                  <c:v>2016-02-26</c:v>
                </c:pt>
                <c:pt idx="325">
                  <c:v>2016-03-04</c:v>
                </c:pt>
                <c:pt idx="326">
                  <c:v>2016-03-11</c:v>
                </c:pt>
                <c:pt idx="327">
                  <c:v>2016-03-18</c:v>
                </c:pt>
                <c:pt idx="328">
                  <c:v>2016-03-25</c:v>
                </c:pt>
                <c:pt idx="329">
                  <c:v>2016-04-01</c:v>
                </c:pt>
                <c:pt idx="330">
                  <c:v>2016-04-08</c:v>
                </c:pt>
                <c:pt idx="331">
                  <c:v>2016-04-15</c:v>
                </c:pt>
                <c:pt idx="332">
                  <c:v>2016-04-22</c:v>
                </c:pt>
                <c:pt idx="333">
                  <c:v>2016-04-29</c:v>
                </c:pt>
                <c:pt idx="334">
                  <c:v>2016-05-06</c:v>
                </c:pt>
                <c:pt idx="335">
                  <c:v>2016-05-13</c:v>
                </c:pt>
                <c:pt idx="336">
                  <c:v>2016-05-20</c:v>
                </c:pt>
                <c:pt idx="337">
                  <c:v>2016-05-27</c:v>
                </c:pt>
                <c:pt idx="338">
                  <c:v>2016-06-03</c:v>
                </c:pt>
                <c:pt idx="339">
                  <c:v>2016-06-08</c:v>
                </c:pt>
                <c:pt idx="340">
                  <c:v>2016-06-17</c:v>
                </c:pt>
                <c:pt idx="341">
                  <c:v>2016-06-24</c:v>
                </c:pt>
                <c:pt idx="342">
                  <c:v>2016-07-01</c:v>
                </c:pt>
                <c:pt idx="343">
                  <c:v>2016-07-08</c:v>
                </c:pt>
                <c:pt idx="344">
                  <c:v>2016-07-15</c:v>
                </c:pt>
                <c:pt idx="345">
                  <c:v>2016-07-22</c:v>
                </c:pt>
                <c:pt idx="346">
                  <c:v>2016-07-29</c:v>
                </c:pt>
                <c:pt idx="347">
                  <c:v>2016-08-05</c:v>
                </c:pt>
                <c:pt idx="348">
                  <c:v>2016-08-12</c:v>
                </c:pt>
                <c:pt idx="349">
                  <c:v>2016-08-19</c:v>
                </c:pt>
                <c:pt idx="350">
                  <c:v>2016-08-26</c:v>
                </c:pt>
                <c:pt idx="351">
                  <c:v>2016-09-02</c:v>
                </c:pt>
                <c:pt idx="352">
                  <c:v>2016-09-09</c:v>
                </c:pt>
                <c:pt idx="353">
                  <c:v>2016-09-14</c:v>
                </c:pt>
                <c:pt idx="354">
                  <c:v>2016-09-23</c:v>
                </c:pt>
                <c:pt idx="355">
                  <c:v>2016-09-30</c:v>
                </c:pt>
                <c:pt idx="356">
                  <c:v>2016-10-14</c:v>
                </c:pt>
                <c:pt idx="357">
                  <c:v>2016-10-21</c:v>
                </c:pt>
                <c:pt idx="358">
                  <c:v>2016-10-28</c:v>
                </c:pt>
                <c:pt idx="359">
                  <c:v>2016-11-04</c:v>
                </c:pt>
                <c:pt idx="360">
                  <c:v>2016-11-11</c:v>
                </c:pt>
                <c:pt idx="361">
                  <c:v>2016-11-18</c:v>
                </c:pt>
                <c:pt idx="362">
                  <c:v>2016-11-25</c:v>
                </c:pt>
                <c:pt idx="363">
                  <c:v>2016-12-02</c:v>
                </c:pt>
                <c:pt idx="364">
                  <c:v>2016-12-09</c:v>
                </c:pt>
                <c:pt idx="365">
                  <c:v>2016-12-16</c:v>
                </c:pt>
                <c:pt idx="366">
                  <c:v>2016-12-23</c:v>
                </c:pt>
                <c:pt idx="367">
                  <c:v>2016-12-30</c:v>
                </c:pt>
                <c:pt idx="368">
                  <c:v>2017-01-06</c:v>
                </c:pt>
                <c:pt idx="369">
                  <c:v>2017-01-13</c:v>
                </c:pt>
                <c:pt idx="370">
                  <c:v>2017-01-20</c:v>
                </c:pt>
                <c:pt idx="371">
                  <c:v>2017-01-26</c:v>
                </c:pt>
                <c:pt idx="372">
                  <c:v>2017-02-03</c:v>
                </c:pt>
                <c:pt idx="373">
                  <c:v>2017-02-10</c:v>
                </c:pt>
                <c:pt idx="374">
                  <c:v>2017-02-17</c:v>
                </c:pt>
                <c:pt idx="375">
                  <c:v>2017-02-24</c:v>
                </c:pt>
                <c:pt idx="376">
                  <c:v>2017-03-03</c:v>
                </c:pt>
                <c:pt idx="377">
                  <c:v>2017-03-10</c:v>
                </c:pt>
                <c:pt idx="378">
                  <c:v>2017-03-17</c:v>
                </c:pt>
                <c:pt idx="379">
                  <c:v>2017-03-24</c:v>
                </c:pt>
                <c:pt idx="380">
                  <c:v>2017-03-31</c:v>
                </c:pt>
                <c:pt idx="381">
                  <c:v>2017-04-07</c:v>
                </c:pt>
                <c:pt idx="382">
                  <c:v>2017-04-14</c:v>
                </c:pt>
                <c:pt idx="383">
                  <c:v>2017-04-21</c:v>
                </c:pt>
                <c:pt idx="384">
                  <c:v>2017-04-28</c:v>
                </c:pt>
                <c:pt idx="385">
                  <c:v>2017-05-05</c:v>
                </c:pt>
                <c:pt idx="386">
                  <c:v>2017-05-12</c:v>
                </c:pt>
                <c:pt idx="387">
                  <c:v>2017-05-19</c:v>
                </c:pt>
                <c:pt idx="388">
                  <c:v>2017-05-26</c:v>
                </c:pt>
                <c:pt idx="389">
                  <c:v>2017-06-02</c:v>
                </c:pt>
                <c:pt idx="390">
                  <c:v>2017-06-09</c:v>
                </c:pt>
                <c:pt idx="391">
                  <c:v>2017-06-16</c:v>
                </c:pt>
                <c:pt idx="392">
                  <c:v>2017-06-23</c:v>
                </c:pt>
                <c:pt idx="393">
                  <c:v>2017-06-30</c:v>
                </c:pt>
                <c:pt idx="394">
                  <c:v>2017-07-07</c:v>
                </c:pt>
                <c:pt idx="395">
                  <c:v>2017-07-14</c:v>
                </c:pt>
                <c:pt idx="396">
                  <c:v>2017-07-21</c:v>
                </c:pt>
                <c:pt idx="397">
                  <c:v>2017-07-28</c:v>
                </c:pt>
                <c:pt idx="398">
                  <c:v>2017-08-04</c:v>
                </c:pt>
                <c:pt idx="399">
                  <c:v>2017-08-11</c:v>
                </c:pt>
                <c:pt idx="400">
                  <c:v>2017-8-18</c:v>
                </c:pt>
                <c:pt idx="401">
                  <c:v>2017-8-25</c:v>
                </c:pt>
                <c:pt idx="402">
                  <c:v>2017-9-1</c:v>
                </c:pt>
                <c:pt idx="403">
                  <c:v>2017-9-8</c:v>
                </c:pt>
                <c:pt idx="404">
                  <c:v>2017-9-15</c:v>
                </c:pt>
                <c:pt idx="405">
                  <c:v>2017-9-22</c:v>
                </c:pt>
                <c:pt idx="406">
                  <c:v>2017-9-29</c:v>
                </c:pt>
                <c:pt idx="407">
                  <c:v>2017-10-13</c:v>
                </c:pt>
                <c:pt idx="408">
                  <c:v>2017-10-20</c:v>
                </c:pt>
                <c:pt idx="409">
                  <c:v>2017-10-27</c:v>
                </c:pt>
                <c:pt idx="410">
                  <c:v>2017-11-3</c:v>
                </c:pt>
                <c:pt idx="411">
                  <c:v>2017-11-10</c:v>
                </c:pt>
                <c:pt idx="412">
                  <c:v>2017-11-17</c:v>
                </c:pt>
                <c:pt idx="413">
                  <c:v>2017-11-24</c:v>
                </c:pt>
                <c:pt idx="414">
                  <c:v>2017-12-1</c:v>
                </c:pt>
                <c:pt idx="415">
                  <c:v>2017-12-8</c:v>
                </c:pt>
                <c:pt idx="416">
                  <c:v>2017-12-15</c:v>
                </c:pt>
                <c:pt idx="417">
                  <c:v>2017-12-19</c:v>
                </c:pt>
                <c:pt idx="418">
                  <c:v>2017-12-29</c:v>
                </c:pt>
                <c:pt idx="419">
                  <c:v>2018-1-5</c:v>
                </c:pt>
                <c:pt idx="420">
                  <c:v>2018-1-12</c:v>
                </c:pt>
                <c:pt idx="421">
                  <c:v>2018-1-19</c:v>
                </c:pt>
                <c:pt idx="422">
                  <c:v>2018-1-26</c:v>
                </c:pt>
                <c:pt idx="423">
                  <c:v>2018-2-2</c:v>
                </c:pt>
                <c:pt idx="424">
                  <c:v>2018-2-9</c:v>
                </c:pt>
                <c:pt idx="425">
                  <c:v>2018-2-14</c:v>
                </c:pt>
                <c:pt idx="426">
                  <c:v>2018-2-23</c:v>
                </c:pt>
              </c:strCache>
            </c:strRef>
          </c:cat>
          <c:val>
            <c:numRef>
              <c:f>股债!$Y$490:$Y$920</c:f>
              <c:numCache>
                <c:formatCode>General</c:formatCode>
                <c:ptCount val="431"/>
                <c:pt idx="0">
                  <c:v>4.82</c:v>
                </c:pt>
                <c:pt idx="1">
                  <c:v>5.2</c:v>
                </c:pt>
                <c:pt idx="2">
                  <c:v>5.37</c:v>
                </c:pt>
                <c:pt idx="3">
                  <c:v>5.65</c:v>
                </c:pt>
                <c:pt idx="4">
                  <c:v>5.3</c:v>
                </c:pt>
                <c:pt idx="5">
                  <c:v>5.64</c:v>
                </c:pt>
                <c:pt idx="6">
                  <c:v>5.67</c:v>
                </c:pt>
                <c:pt idx="7">
                  <c:v>5.25</c:v>
                </c:pt>
                <c:pt idx="8">
                  <c:v>5.5</c:v>
                </c:pt>
                <c:pt idx="9">
                  <c:v>5.59</c:v>
                </c:pt>
                <c:pt idx="10">
                  <c:v>5.57</c:v>
                </c:pt>
                <c:pt idx="11">
                  <c:v>5.88</c:v>
                </c:pt>
                <c:pt idx="12">
                  <c:v>5.48</c:v>
                </c:pt>
                <c:pt idx="13">
                  <c:v>5.29</c:v>
                </c:pt>
                <c:pt idx="14">
                  <c:v>5.04</c:v>
                </c:pt>
                <c:pt idx="15">
                  <c:v>5.15</c:v>
                </c:pt>
                <c:pt idx="16">
                  <c:v>5.28</c:v>
                </c:pt>
                <c:pt idx="17">
                  <c:v>5.23</c:v>
                </c:pt>
                <c:pt idx="18">
                  <c:v>5.16</c:v>
                </c:pt>
                <c:pt idx="19">
                  <c:v>5.3</c:v>
                </c:pt>
                <c:pt idx="20">
                  <c:v>5.4</c:v>
                </c:pt>
                <c:pt idx="21">
                  <c:v>5.62</c:v>
                </c:pt>
                <c:pt idx="22">
                  <c:v>5.81</c:v>
                </c:pt>
                <c:pt idx="23">
                  <c:v>5.65</c:v>
                </c:pt>
                <c:pt idx="24">
                  <c:v>5.59</c:v>
                </c:pt>
                <c:pt idx="25">
                  <c:v>5.01</c:v>
                </c:pt>
                <c:pt idx="26">
                  <c:v>5.02</c:v>
                </c:pt>
                <c:pt idx="27">
                  <c:v>4.77</c:v>
                </c:pt>
                <c:pt idx="28">
                  <c:v>4.7</c:v>
                </c:pt>
                <c:pt idx="29">
                  <c:v>5</c:v>
                </c:pt>
                <c:pt idx="30">
                  <c:v>4.83</c:v>
                </c:pt>
                <c:pt idx="31">
                  <c:v>5.09</c:v>
                </c:pt>
                <c:pt idx="32">
                  <c:v>4.73</c:v>
                </c:pt>
                <c:pt idx="33">
                  <c:v>4.79</c:v>
                </c:pt>
                <c:pt idx="34">
                  <c:v>4.31</c:v>
                </c:pt>
                <c:pt idx="35">
                  <c:v>4.49</c:v>
                </c:pt>
                <c:pt idx="36">
                  <c:v>4.36</c:v>
                </c:pt>
                <c:pt idx="37">
                  <c:v>4.65</c:v>
                </c:pt>
                <c:pt idx="38">
                  <c:v>4.77</c:v>
                </c:pt>
                <c:pt idx="39">
                  <c:v>4.92</c:v>
                </c:pt>
                <c:pt idx="40">
                  <c:v>4.93</c:v>
                </c:pt>
                <c:pt idx="41">
                  <c:v>4.97</c:v>
                </c:pt>
                <c:pt idx="42">
                  <c:v>5.08</c:v>
                </c:pt>
                <c:pt idx="43">
                  <c:v>5.32</c:v>
                </c:pt>
                <c:pt idx="44">
                  <c:v>5.34</c:v>
                </c:pt>
                <c:pt idx="45">
                  <c:v>5.18</c:v>
                </c:pt>
                <c:pt idx="46">
                  <c:v>5.11</c:v>
                </c:pt>
                <c:pt idx="47">
                  <c:v>5.17</c:v>
                </c:pt>
                <c:pt idx="48">
                  <c:v>5.24</c:v>
                </c:pt>
                <c:pt idx="49">
                  <c:v>5.03</c:v>
                </c:pt>
                <c:pt idx="50">
                  <c:v>5.21</c:v>
                </c:pt>
                <c:pt idx="51">
                  <c:v>5.36</c:v>
                </c:pt>
                <c:pt idx="52">
                  <c:v>5.53</c:v>
                </c:pt>
                <c:pt idx="53">
                  <c:v>5.38</c:v>
                </c:pt>
                <c:pt idx="54">
                  <c:v>5.49</c:v>
                </c:pt>
                <c:pt idx="55">
                  <c:v>5.64</c:v>
                </c:pt>
                <c:pt idx="56">
                  <c:v>5.49</c:v>
                </c:pt>
                <c:pt idx="57">
                  <c:v>5.44</c:v>
                </c:pt>
                <c:pt idx="58">
                  <c:v>5.65</c:v>
                </c:pt>
                <c:pt idx="59">
                  <c:v>5.33</c:v>
                </c:pt>
                <c:pt idx="60">
                  <c:v>5.34</c:v>
                </c:pt>
                <c:pt idx="61">
                  <c:v>5.28</c:v>
                </c:pt>
                <c:pt idx="62">
                  <c:v>4.96</c:v>
                </c:pt>
                <c:pt idx="63">
                  <c:v>4.7</c:v>
                </c:pt>
                <c:pt idx="64">
                  <c:v>4.67</c:v>
                </c:pt>
                <c:pt idx="65">
                  <c:v>4.71</c:v>
                </c:pt>
                <c:pt idx="66">
                  <c:v>4.86</c:v>
                </c:pt>
                <c:pt idx="67">
                  <c:v>4.99</c:v>
                </c:pt>
                <c:pt idx="68">
                  <c:v>4.98</c:v>
                </c:pt>
                <c:pt idx="69">
                  <c:v>4.87</c:v>
                </c:pt>
                <c:pt idx="70">
                  <c:v>4.94</c:v>
                </c:pt>
                <c:pt idx="71">
                  <c:v>4.91</c:v>
                </c:pt>
                <c:pt idx="72">
                  <c:v>4.93</c:v>
                </c:pt>
                <c:pt idx="73">
                  <c:v>4.74</c:v>
                </c:pt>
                <c:pt idx="74">
                  <c:v>4.79</c:v>
                </c:pt>
                <c:pt idx="75">
                  <c:v>4.76</c:v>
                </c:pt>
                <c:pt idx="76">
                  <c:v>4.7</c:v>
                </c:pt>
                <c:pt idx="77">
                  <c:v>4.36</c:v>
                </c:pt>
                <c:pt idx="78">
                  <c:v>4.36</c:v>
                </c:pt>
                <c:pt idx="79">
                  <c:v>4.38</c:v>
                </c:pt>
                <c:pt idx="80">
                  <c:v>4.36</c:v>
                </c:pt>
                <c:pt idx="81">
                  <c:v>3.99</c:v>
                </c:pt>
                <c:pt idx="82">
                  <c:v>4.08</c:v>
                </c:pt>
                <c:pt idx="83">
                  <c:v>4.03</c:v>
                </c:pt>
                <c:pt idx="84">
                  <c:v>3.92</c:v>
                </c:pt>
                <c:pt idx="85">
                  <c:v>4.11</c:v>
                </c:pt>
                <c:pt idx="86">
                  <c:v>4.21</c:v>
                </c:pt>
                <c:pt idx="87">
                  <c:v>4.39</c:v>
                </c:pt>
                <c:pt idx="88">
                  <c:v>4.52</c:v>
                </c:pt>
                <c:pt idx="89">
                  <c:v>4.43</c:v>
                </c:pt>
                <c:pt idx="90">
                  <c:v>4.27</c:v>
                </c:pt>
                <c:pt idx="91">
                  <c:v>4.22</c:v>
                </c:pt>
                <c:pt idx="92">
                  <c:v>4.19</c:v>
                </c:pt>
                <c:pt idx="93">
                  <c:v>4.09</c:v>
                </c:pt>
                <c:pt idx="94">
                  <c:v>4.18</c:v>
                </c:pt>
                <c:pt idx="95">
                  <c:v>4</c:v>
                </c:pt>
                <c:pt idx="96">
                  <c:v>3.9</c:v>
                </c:pt>
                <c:pt idx="97">
                  <c:v>3.88</c:v>
                </c:pt>
                <c:pt idx="98">
                  <c:v>3.77</c:v>
                </c:pt>
                <c:pt idx="99">
                  <c:v>3.55</c:v>
                </c:pt>
                <c:pt idx="100">
                  <c:v>3.68</c:v>
                </c:pt>
                <c:pt idx="101">
                  <c:v>3.41</c:v>
                </c:pt>
                <c:pt idx="102">
                  <c:v>3.59</c:v>
                </c:pt>
                <c:pt idx="103">
                  <c:v>3.72</c:v>
                </c:pt>
                <c:pt idx="104">
                  <c:v>3.67</c:v>
                </c:pt>
                <c:pt idx="105">
                  <c:v>3.58</c:v>
                </c:pt>
                <c:pt idx="106">
                  <c:v>3.55</c:v>
                </c:pt>
                <c:pt idx="107">
                  <c:v>3.45</c:v>
                </c:pt>
                <c:pt idx="108">
                  <c:v>3.33</c:v>
                </c:pt>
                <c:pt idx="109">
                  <c:v>3.16</c:v>
                </c:pt>
                <c:pt idx="110">
                  <c:v>3.05</c:v>
                </c:pt>
                <c:pt idx="111">
                  <c:v>2.96</c:v>
                </c:pt>
                <c:pt idx="112">
                  <c:v>2.77</c:v>
                </c:pt>
                <c:pt idx="113">
                  <c:v>2.85</c:v>
                </c:pt>
                <c:pt idx="114">
                  <c:v>2.86</c:v>
                </c:pt>
                <c:pt idx="115">
                  <c:v>2.94</c:v>
                </c:pt>
                <c:pt idx="116">
                  <c:v>3.04</c:v>
                </c:pt>
                <c:pt idx="117">
                  <c:v>3.1</c:v>
                </c:pt>
                <c:pt idx="118">
                  <c:v>3.26</c:v>
                </c:pt>
                <c:pt idx="119">
                  <c:v>3.21</c:v>
                </c:pt>
                <c:pt idx="120">
                  <c:v>3.29</c:v>
                </c:pt>
                <c:pt idx="121">
                  <c:v>3.27</c:v>
                </c:pt>
                <c:pt idx="122">
                  <c:v>3.18</c:v>
                </c:pt>
                <c:pt idx="123">
                  <c:v>2.96</c:v>
                </c:pt>
                <c:pt idx="124">
                  <c:v>3.07</c:v>
                </c:pt>
                <c:pt idx="125">
                  <c:v>3.13</c:v>
                </c:pt>
                <c:pt idx="126">
                  <c:v>3.14</c:v>
                </c:pt>
                <c:pt idx="127">
                  <c:v>2.99</c:v>
                </c:pt>
                <c:pt idx="128">
                  <c:v>3.09</c:v>
                </c:pt>
                <c:pt idx="129">
                  <c:v>3.07</c:v>
                </c:pt>
                <c:pt idx="130">
                  <c:v>3.01</c:v>
                </c:pt>
                <c:pt idx="131">
                  <c:v>2.99</c:v>
                </c:pt>
                <c:pt idx="132">
                  <c:v>3.11</c:v>
                </c:pt>
                <c:pt idx="133">
                  <c:v>3</c:v>
                </c:pt>
                <c:pt idx="134">
                  <c:v>3.1</c:v>
                </c:pt>
                <c:pt idx="135">
                  <c:v>3.06</c:v>
                </c:pt>
                <c:pt idx="136">
                  <c:v>3</c:v>
                </c:pt>
                <c:pt idx="137">
                  <c:v>3.05</c:v>
                </c:pt>
                <c:pt idx="138">
                  <c:v>2.99</c:v>
                </c:pt>
                <c:pt idx="139">
                  <c:v>2.88</c:v>
                </c:pt>
                <c:pt idx="140">
                  <c:v>2.81</c:v>
                </c:pt>
                <c:pt idx="141">
                  <c:v>2.78</c:v>
                </c:pt>
                <c:pt idx="142">
                  <c:v>2.91</c:v>
                </c:pt>
                <c:pt idx="143">
                  <c:v>2.8</c:v>
                </c:pt>
                <c:pt idx="144">
                  <c:v>2.79</c:v>
                </c:pt>
                <c:pt idx="145">
                  <c:v>2.68</c:v>
                </c:pt>
                <c:pt idx="146">
                  <c:v>2.87</c:v>
                </c:pt>
                <c:pt idx="147">
                  <c:v>2.86</c:v>
                </c:pt>
                <c:pt idx="148">
                  <c:v>2.68</c:v>
                </c:pt>
                <c:pt idx="149">
                  <c:v>2.73</c:v>
                </c:pt>
                <c:pt idx="150">
                  <c:v>2.77</c:v>
                </c:pt>
                <c:pt idx="151">
                  <c:v>2.8</c:v>
                </c:pt>
                <c:pt idx="152">
                  <c:v>2.64</c:v>
                </c:pt>
                <c:pt idx="153">
                  <c:v>2.67</c:v>
                </c:pt>
                <c:pt idx="154">
                  <c:v>2.56</c:v>
                </c:pt>
                <c:pt idx="155">
                  <c:v>2.47</c:v>
                </c:pt>
                <c:pt idx="156">
                  <c:v>2.46</c:v>
                </c:pt>
                <c:pt idx="157">
                  <c:v>2.29</c:v>
                </c:pt>
                <c:pt idx="158">
                  <c:v>2.38</c:v>
                </c:pt>
                <c:pt idx="159">
                  <c:v>2.46</c:v>
                </c:pt>
                <c:pt idx="160">
                  <c:v>2.5</c:v>
                </c:pt>
                <c:pt idx="161">
                  <c:v>2.63</c:v>
                </c:pt>
                <c:pt idx="162">
                  <c:v>2.63</c:v>
                </c:pt>
                <c:pt idx="163">
                  <c:v>2.68</c:v>
                </c:pt>
                <c:pt idx="164">
                  <c:v>2.84</c:v>
                </c:pt>
                <c:pt idx="165">
                  <c:v>2.72</c:v>
                </c:pt>
                <c:pt idx="166">
                  <c:v>2.8</c:v>
                </c:pt>
                <c:pt idx="167">
                  <c:v>2.88</c:v>
                </c:pt>
                <c:pt idx="168">
                  <c:v>2.86</c:v>
                </c:pt>
                <c:pt idx="169">
                  <c:v>2.89</c:v>
                </c:pt>
                <c:pt idx="170">
                  <c:v>2.85</c:v>
                </c:pt>
                <c:pt idx="171">
                  <c:v>2.78</c:v>
                </c:pt>
                <c:pt idx="172">
                  <c:v>2.86</c:v>
                </c:pt>
                <c:pt idx="173">
                  <c:v>2.78</c:v>
                </c:pt>
                <c:pt idx="174">
                  <c:v>2.71</c:v>
                </c:pt>
                <c:pt idx="175">
                  <c:v>2.71</c:v>
                </c:pt>
                <c:pt idx="176">
                  <c:v>2.8</c:v>
                </c:pt>
                <c:pt idx="177">
                  <c:v>2.65</c:v>
                </c:pt>
                <c:pt idx="178">
                  <c:v>2.73</c:v>
                </c:pt>
                <c:pt idx="179">
                  <c:v>2.85</c:v>
                </c:pt>
                <c:pt idx="180">
                  <c:v>2.97</c:v>
                </c:pt>
                <c:pt idx="181">
                  <c:v>3.08</c:v>
                </c:pt>
                <c:pt idx="182">
                  <c:v>3.1</c:v>
                </c:pt>
                <c:pt idx="183">
                  <c:v>2.94</c:v>
                </c:pt>
                <c:pt idx="184">
                  <c:v>2.93</c:v>
                </c:pt>
                <c:pt idx="185">
                  <c:v>2.83</c:v>
                </c:pt>
                <c:pt idx="186">
                  <c:v>2.68</c:v>
                </c:pt>
                <c:pt idx="187">
                  <c:v>2.81</c:v>
                </c:pt>
                <c:pt idx="188">
                  <c:v>2.85</c:v>
                </c:pt>
                <c:pt idx="189">
                  <c:v>2.84</c:v>
                </c:pt>
                <c:pt idx="190">
                  <c:v>2.92</c:v>
                </c:pt>
                <c:pt idx="191">
                  <c:v>2.96</c:v>
                </c:pt>
                <c:pt idx="192">
                  <c:v>3.03</c:v>
                </c:pt>
                <c:pt idx="193">
                  <c:v>2.94</c:v>
                </c:pt>
                <c:pt idx="194">
                  <c:v>3.02</c:v>
                </c:pt>
                <c:pt idx="195">
                  <c:v>2.95</c:v>
                </c:pt>
                <c:pt idx="196">
                  <c:v>3.06</c:v>
                </c:pt>
                <c:pt idx="197">
                  <c:v>3.07</c:v>
                </c:pt>
                <c:pt idx="198">
                  <c:v>3.07</c:v>
                </c:pt>
                <c:pt idx="199">
                  <c:v>3.11</c:v>
                </c:pt>
                <c:pt idx="200">
                  <c:v>3.16</c:v>
                </c:pt>
                <c:pt idx="201">
                  <c:v>3.24</c:v>
                </c:pt>
                <c:pt idx="202">
                  <c:v>3.2</c:v>
                </c:pt>
                <c:pt idx="203">
                  <c:v>3.07</c:v>
                </c:pt>
                <c:pt idx="204">
                  <c:v>2.94</c:v>
                </c:pt>
                <c:pt idx="205">
                  <c:v>2.88</c:v>
                </c:pt>
                <c:pt idx="206">
                  <c:v>2.98</c:v>
                </c:pt>
                <c:pt idx="207">
                  <c:v>3.06</c:v>
                </c:pt>
                <c:pt idx="208">
                  <c:v>3.17</c:v>
                </c:pt>
                <c:pt idx="209">
                  <c:v>3.08</c:v>
                </c:pt>
                <c:pt idx="210">
                  <c:v>3.13</c:v>
                </c:pt>
                <c:pt idx="211">
                  <c:v>3</c:v>
                </c:pt>
                <c:pt idx="212">
                  <c:v>3.08</c:v>
                </c:pt>
                <c:pt idx="213">
                  <c:v>3.14</c:v>
                </c:pt>
                <c:pt idx="214">
                  <c:v>2.99</c:v>
                </c:pt>
                <c:pt idx="215">
                  <c:v>3.04</c:v>
                </c:pt>
                <c:pt idx="216">
                  <c:v>3.2</c:v>
                </c:pt>
                <c:pt idx="217">
                  <c:v>3.18</c:v>
                </c:pt>
                <c:pt idx="218">
                  <c:v>3.24</c:v>
                </c:pt>
                <c:pt idx="219">
                  <c:v>3.39</c:v>
                </c:pt>
                <c:pt idx="220">
                  <c:v>3.37</c:v>
                </c:pt>
                <c:pt idx="221">
                  <c:v>3.21</c:v>
                </c:pt>
                <c:pt idx="222">
                  <c:v>3.24</c:v>
                </c:pt>
                <c:pt idx="223">
                  <c:v>3.12</c:v>
                </c:pt>
                <c:pt idx="224">
                  <c:v>3.15</c:v>
                </c:pt>
                <c:pt idx="225">
                  <c:v>3.01</c:v>
                </c:pt>
                <c:pt idx="226">
                  <c:v>3.08</c:v>
                </c:pt>
                <c:pt idx="227">
                  <c:v>3.13</c:v>
                </c:pt>
                <c:pt idx="228">
                  <c:v>3.14</c:v>
                </c:pt>
                <c:pt idx="229">
                  <c:v>2.96</c:v>
                </c:pt>
                <c:pt idx="230">
                  <c:v>2.91</c:v>
                </c:pt>
                <c:pt idx="231">
                  <c:v>2.88</c:v>
                </c:pt>
                <c:pt idx="232">
                  <c:v>2.9</c:v>
                </c:pt>
                <c:pt idx="233">
                  <c:v>2.96</c:v>
                </c:pt>
                <c:pt idx="234">
                  <c:v>3</c:v>
                </c:pt>
                <c:pt idx="235">
                  <c:v>3</c:v>
                </c:pt>
                <c:pt idx="236">
                  <c:v>3.07</c:v>
                </c:pt>
                <c:pt idx="237">
                  <c:v>2.99</c:v>
                </c:pt>
                <c:pt idx="238">
                  <c:v>3.1</c:v>
                </c:pt>
                <c:pt idx="239">
                  <c:v>3.18</c:v>
                </c:pt>
                <c:pt idx="240">
                  <c:v>3.16</c:v>
                </c:pt>
                <c:pt idx="241">
                  <c:v>3.14</c:v>
                </c:pt>
                <c:pt idx="242">
                  <c:v>3.14</c:v>
                </c:pt>
                <c:pt idx="243">
                  <c:v>3.23</c:v>
                </c:pt>
                <c:pt idx="244">
                  <c:v>3.31</c:v>
                </c:pt>
                <c:pt idx="245">
                  <c:v>3.39</c:v>
                </c:pt>
                <c:pt idx="246">
                  <c:v>3.46</c:v>
                </c:pt>
                <c:pt idx="247">
                  <c:v>3.4</c:v>
                </c:pt>
                <c:pt idx="248">
                  <c:v>3.56</c:v>
                </c:pt>
                <c:pt idx="249">
                  <c:v>3.63</c:v>
                </c:pt>
                <c:pt idx="250">
                  <c:v>3.61</c:v>
                </c:pt>
                <c:pt idx="251">
                  <c:v>3.67</c:v>
                </c:pt>
                <c:pt idx="252">
                  <c:v>3.73</c:v>
                </c:pt>
                <c:pt idx="253">
                  <c:v>3.76</c:v>
                </c:pt>
                <c:pt idx="254">
                  <c:v>3.66</c:v>
                </c:pt>
                <c:pt idx="255">
                  <c:v>3.59</c:v>
                </c:pt>
                <c:pt idx="256">
                  <c:v>3.67</c:v>
                </c:pt>
                <c:pt idx="257">
                  <c:v>3.65</c:v>
                </c:pt>
                <c:pt idx="258">
                  <c:v>3.54</c:v>
                </c:pt>
                <c:pt idx="259">
                  <c:v>3.63</c:v>
                </c:pt>
                <c:pt idx="260">
                  <c:v>3.72</c:v>
                </c:pt>
                <c:pt idx="261">
                  <c:v>3.72</c:v>
                </c:pt>
                <c:pt idx="262">
                  <c:v>3.74</c:v>
                </c:pt>
                <c:pt idx="263">
                  <c:v>3.66</c:v>
                </c:pt>
                <c:pt idx="264">
                  <c:v>3.56</c:v>
                </c:pt>
                <c:pt idx="265">
                  <c:v>3.46</c:v>
                </c:pt>
                <c:pt idx="266">
                  <c:v>3.58</c:v>
                </c:pt>
                <c:pt idx="267">
                  <c:v>3.72</c:v>
                </c:pt>
                <c:pt idx="268">
                  <c:v>3.84</c:v>
                </c:pt>
                <c:pt idx="269">
                  <c:v>3.83</c:v>
                </c:pt>
                <c:pt idx="270">
                  <c:v>3.82</c:v>
                </c:pt>
                <c:pt idx="271">
                  <c:v>3.98</c:v>
                </c:pt>
                <c:pt idx="272">
                  <c:v>4.09</c:v>
                </c:pt>
                <c:pt idx="273">
                  <c:v>4.12</c:v>
                </c:pt>
                <c:pt idx="274">
                  <c:v>4.19</c:v>
                </c:pt>
                <c:pt idx="275">
                  <c:v>4.32</c:v>
                </c:pt>
                <c:pt idx="276">
                  <c:v>4.68</c:v>
                </c:pt>
                <c:pt idx="277">
                  <c:v>4.93</c:v>
                </c:pt>
                <c:pt idx="278">
                  <c:v>5.32</c:v>
                </c:pt>
                <c:pt idx="279">
                  <c:v>5.46</c:v>
                </c:pt>
                <c:pt idx="280">
                  <c:v>5.4</c:v>
                </c:pt>
                <c:pt idx="281">
                  <c:v>5.64</c:v>
                </c:pt>
                <c:pt idx="282">
                  <c:v>5.55</c:v>
                </c:pt>
                <c:pt idx="283">
                  <c:v>5.63</c:v>
                </c:pt>
                <c:pt idx="284">
                  <c:v>6.11</c:v>
                </c:pt>
                <c:pt idx="285">
                  <c:v>6.96</c:v>
                </c:pt>
                <c:pt idx="286">
                  <c:v>7.11</c:v>
                </c:pt>
                <c:pt idx="287">
                  <c:v>7.78</c:v>
                </c:pt>
                <c:pt idx="288">
                  <c:v>8</c:v>
                </c:pt>
                <c:pt idx="289">
                  <c:v>6.96</c:v>
                </c:pt>
                <c:pt idx="290">
                  <c:v>6.33</c:v>
                </c:pt>
                <c:pt idx="291">
                  <c:v>5.32</c:v>
                </c:pt>
                <c:pt idx="292">
                  <c:v>5.17</c:v>
                </c:pt>
                <c:pt idx="293">
                  <c:v>5.57</c:v>
                </c:pt>
                <c:pt idx="294">
                  <c:v>5.87</c:v>
                </c:pt>
                <c:pt idx="295">
                  <c:v>5.36</c:v>
                </c:pt>
                <c:pt idx="296">
                  <c:v>5.53</c:v>
                </c:pt>
                <c:pt idx="297">
                  <c:v>5.88</c:v>
                </c:pt>
                <c:pt idx="298">
                  <c:v>5.15</c:v>
                </c:pt>
                <c:pt idx="299">
                  <c:v>4.64</c:v>
                </c:pt>
                <c:pt idx="300">
                  <c:v>4.16</c:v>
                </c:pt>
                <c:pt idx="301">
                  <c:v>4.43</c:v>
                </c:pt>
                <c:pt idx="302">
                  <c:v>4.15</c:v>
                </c:pt>
                <c:pt idx="303">
                  <c:v>4.23</c:v>
                </c:pt>
                <c:pt idx="304">
                  <c:v>4.28</c:v>
                </c:pt>
                <c:pt idx="305">
                  <c:v>4.51</c:v>
                </c:pt>
                <c:pt idx="306">
                  <c:v>4.9</c:v>
                </c:pt>
                <c:pt idx="307">
                  <c:v>4.99</c:v>
                </c:pt>
                <c:pt idx="308">
                  <c:v>4.95</c:v>
                </c:pt>
                <c:pt idx="309">
                  <c:v>5.22</c:v>
                </c:pt>
                <c:pt idx="310">
                  <c:v>5.38</c:v>
                </c:pt>
                <c:pt idx="311">
                  <c:v>5.58</c:v>
                </c:pt>
                <c:pt idx="312">
                  <c:v>5.32</c:v>
                </c:pt>
                <c:pt idx="313">
                  <c:v>5.42</c:v>
                </c:pt>
                <c:pt idx="314">
                  <c:v>5.29</c:v>
                </c:pt>
                <c:pt idx="315">
                  <c:v>5.61</c:v>
                </c:pt>
                <c:pt idx="316">
                  <c:v>5.66</c:v>
                </c:pt>
                <c:pt idx="317">
                  <c:v>5.5</c:v>
                </c:pt>
                <c:pt idx="318">
                  <c:v>4.66</c:v>
                </c:pt>
                <c:pt idx="319">
                  <c:v>4.22</c:v>
                </c:pt>
                <c:pt idx="320">
                  <c:v>4.27</c:v>
                </c:pt>
                <c:pt idx="321">
                  <c:v>3.91</c:v>
                </c:pt>
                <c:pt idx="322">
                  <c:v>4.04</c:v>
                </c:pt>
                <c:pt idx="323">
                  <c:v>4.27</c:v>
                </c:pt>
                <c:pt idx="324">
                  <c:v>4</c:v>
                </c:pt>
                <c:pt idx="325">
                  <c:v>3.99</c:v>
                </c:pt>
                <c:pt idx="326">
                  <c:v>3.93</c:v>
                </c:pt>
                <c:pt idx="327">
                  <c:v>4.3</c:v>
                </c:pt>
                <c:pt idx="328">
                  <c:v>4.41</c:v>
                </c:pt>
                <c:pt idx="329">
                  <c:v>4.46</c:v>
                </c:pt>
                <c:pt idx="330">
                  <c:v>4.49</c:v>
                </c:pt>
                <c:pt idx="331">
                  <c:v>4.55</c:v>
                </c:pt>
                <c:pt idx="332">
                  <c:v>4.25</c:v>
                </c:pt>
                <c:pt idx="333">
                  <c:v>4.22</c:v>
                </c:pt>
                <c:pt idx="334">
                  <c:v>4.3</c:v>
                </c:pt>
                <c:pt idx="335">
                  <c:v>4.11</c:v>
                </c:pt>
                <c:pt idx="336">
                  <c:v>4.13</c:v>
                </c:pt>
                <c:pt idx="337">
                  <c:v>4.14</c:v>
                </c:pt>
                <c:pt idx="338">
                  <c:v>4.4</c:v>
                </c:pt>
                <c:pt idx="339">
                  <c:v>4.37</c:v>
                </c:pt>
                <c:pt idx="340">
                  <c:v>4.34</c:v>
                </c:pt>
                <c:pt idx="341">
                  <c:v>4.33</c:v>
                </c:pt>
                <c:pt idx="342">
                  <c:v>4.49</c:v>
                </c:pt>
                <c:pt idx="343">
                  <c:v>4.6</c:v>
                </c:pt>
                <c:pt idx="344">
                  <c:v>4.64</c:v>
                </c:pt>
                <c:pt idx="345">
                  <c:v>4.59</c:v>
                </c:pt>
                <c:pt idx="346">
                  <c:v>4.36</c:v>
                </c:pt>
                <c:pt idx="347">
                  <c:v>4.33</c:v>
                </c:pt>
                <c:pt idx="348">
                  <c:v>4.38</c:v>
                </c:pt>
                <c:pt idx="349">
                  <c:v>4.54</c:v>
                </c:pt>
                <c:pt idx="350">
                  <c:v>4.45</c:v>
                </c:pt>
                <c:pt idx="351">
                  <c:v>4.41</c:v>
                </c:pt>
                <c:pt idx="352">
                  <c:v>4.46</c:v>
                </c:pt>
                <c:pt idx="353">
                  <c:v>4.34</c:v>
                </c:pt>
                <c:pt idx="354">
                  <c:v>4.38</c:v>
                </c:pt>
                <c:pt idx="355">
                  <c:v>4.34</c:v>
                </c:pt>
                <c:pt idx="356">
                  <c:v>4.44</c:v>
                </c:pt>
                <c:pt idx="357">
                  <c:v>4.42</c:v>
                </c:pt>
                <c:pt idx="358">
                  <c:v>4.32</c:v>
                </c:pt>
                <c:pt idx="359">
                  <c:v>4.33</c:v>
                </c:pt>
                <c:pt idx="360">
                  <c:v>4.39</c:v>
                </c:pt>
                <c:pt idx="361">
                  <c:v>4.38</c:v>
                </c:pt>
                <c:pt idx="362">
                  <c:v>4.37</c:v>
                </c:pt>
                <c:pt idx="363">
                  <c:v>4.27</c:v>
                </c:pt>
                <c:pt idx="364">
                  <c:v>4.26</c:v>
                </c:pt>
                <c:pt idx="365">
                  <c:v>4.11</c:v>
                </c:pt>
                <c:pt idx="366">
                  <c:v>4.07</c:v>
                </c:pt>
                <c:pt idx="367">
                  <c:v>4.04</c:v>
                </c:pt>
                <c:pt idx="368">
                  <c:v>4.05</c:v>
                </c:pt>
                <c:pt idx="369">
                  <c:v>3.9</c:v>
                </c:pt>
                <c:pt idx="370">
                  <c:v>3.81</c:v>
                </c:pt>
                <c:pt idx="371">
                  <c:v>3.86</c:v>
                </c:pt>
                <c:pt idx="372">
                  <c:v>3.85</c:v>
                </c:pt>
                <c:pt idx="373">
                  <c:v>3.93</c:v>
                </c:pt>
                <c:pt idx="374">
                  <c:v>3.92</c:v>
                </c:pt>
                <c:pt idx="375">
                  <c:v>4.03</c:v>
                </c:pt>
                <c:pt idx="376">
                  <c:v>4.06</c:v>
                </c:pt>
                <c:pt idx="377">
                  <c:v>4.08</c:v>
                </c:pt>
                <c:pt idx="378">
                  <c:v>4.15</c:v>
                </c:pt>
                <c:pt idx="379">
                  <c:v>4.17</c:v>
                </c:pt>
                <c:pt idx="380">
                  <c:v>4.05</c:v>
                </c:pt>
                <c:pt idx="381">
                  <c:v>4.12</c:v>
                </c:pt>
                <c:pt idx="382">
                  <c:v>4.02</c:v>
                </c:pt>
                <c:pt idx="383">
                  <c:v>3.88</c:v>
                </c:pt>
                <c:pt idx="384">
                  <c:v>3.79</c:v>
                </c:pt>
                <c:pt idx="385">
                  <c:v>3.74</c:v>
                </c:pt>
                <c:pt idx="386">
                  <c:v>3.64</c:v>
                </c:pt>
                <c:pt idx="387">
                  <c:v>3.7</c:v>
                </c:pt>
                <c:pt idx="388">
                  <c:v>3.62</c:v>
                </c:pt>
                <c:pt idx="389">
                  <c:v>3.58</c:v>
                </c:pt>
                <c:pt idx="390">
                  <c:v>3.74</c:v>
                </c:pt>
                <c:pt idx="391">
                  <c:v>3.76</c:v>
                </c:pt>
                <c:pt idx="392">
                  <c:v>3.76</c:v>
                </c:pt>
                <c:pt idx="393">
                  <c:v>3.83</c:v>
                </c:pt>
                <c:pt idx="394">
                  <c:v>3.86</c:v>
                </c:pt>
                <c:pt idx="395">
                  <c:v>3.8</c:v>
                </c:pt>
                <c:pt idx="396">
                  <c:v>3.72</c:v>
                </c:pt>
                <c:pt idx="397">
                  <c:v>3.75</c:v>
                </c:pt>
                <c:pt idx="398">
                  <c:v>3.71</c:v>
                </c:pt>
                <c:pt idx="399">
                  <c:v>3.68</c:v>
                </c:pt>
                <c:pt idx="400">
                  <c:v>3.79</c:v>
                </c:pt>
                <c:pt idx="401">
                  <c:v>3.74</c:v>
                </c:pt>
                <c:pt idx="402">
                  <c:v>3.8</c:v>
                </c:pt>
                <c:pt idx="403">
                  <c:v>3.84</c:v>
                </c:pt>
                <c:pt idx="404">
                  <c:v>3.85</c:v>
                </c:pt>
                <c:pt idx="405">
                  <c:v>3.86</c:v>
                </c:pt>
                <c:pt idx="406">
                  <c:v>3.86</c:v>
                </c:pt>
                <c:pt idx="407">
                  <c:v>3.96</c:v>
                </c:pt>
                <c:pt idx="408">
                  <c:v>3.9</c:v>
                </c:pt>
                <c:pt idx="409">
                  <c:v>3.86</c:v>
                </c:pt>
                <c:pt idx="410">
                  <c:v>3.73</c:v>
                </c:pt>
                <c:pt idx="411">
                  <c:v>3.84</c:v>
                </c:pt>
                <c:pt idx="412">
                  <c:v>3.67</c:v>
                </c:pt>
                <c:pt idx="413">
                  <c:v>3.61</c:v>
                </c:pt>
                <c:pt idx="414">
                  <c:v>3.61</c:v>
                </c:pt>
                <c:pt idx="415">
                  <c:v>3.56</c:v>
                </c:pt>
                <c:pt idx="416">
                  <c:v>3.58</c:v>
                </c:pt>
                <c:pt idx="417">
                  <c:v>3.56</c:v>
                </c:pt>
                <c:pt idx="418">
                  <c:v>3.54</c:v>
                </c:pt>
                <c:pt idx="419">
                  <c:v>3.6</c:v>
                </c:pt>
                <c:pt idx="420">
                  <c:v>3.61</c:v>
                </c:pt>
                <c:pt idx="421">
                  <c:v>3.53</c:v>
                </c:pt>
                <c:pt idx="422">
                  <c:v>3.56</c:v>
                </c:pt>
                <c:pt idx="423">
                  <c:v>3.33</c:v>
                </c:pt>
                <c:pt idx="424">
                  <c:v>3.1</c:v>
                </c:pt>
                <c:pt idx="425">
                  <c:v>3.19</c:v>
                </c:pt>
                <c:pt idx="426">
                  <c:v>3.25</c:v>
                </c:pt>
              </c:numCache>
            </c:numRef>
          </c:val>
          <c:smooth val="0"/>
        </c:ser>
        <c:dLbls>
          <c:showLegendKey val="0"/>
          <c:showVal val="0"/>
          <c:showCatName val="0"/>
          <c:showSerName val="0"/>
          <c:showPercent val="0"/>
          <c:showBubbleSize val="0"/>
        </c:dLbls>
        <c:marker val="0"/>
        <c:smooth val="0"/>
        <c:axId val="730664152"/>
        <c:axId val="730655624"/>
      </c:lineChart>
      <c:catAx>
        <c:axId val="73066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30655624"/>
        <c:crosses val="autoZero"/>
        <c:auto val="1"/>
        <c:lblAlgn val="ctr"/>
        <c:lblOffset val="100"/>
        <c:tickLblSkip val="60"/>
        <c:noMultiLvlLbl val="0"/>
      </c:catAx>
      <c:valAx>
        <c:axId val="73065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306641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524948168624741"/>
          <c:y val="0.0391652372784448"/>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800">
          <a:solidFill>
            <a:sysClr val="windowText" lastClr="000000"/>
          </a:solidFill>
          <a:latin typeface="+mn-lt"/>
          <a:ea typeface="+mn-ea"/>
          <a:cs typeface="+mn-ea"/>
          <a:sym typeface="+mn-lt"/>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flat" cmpd="dbl" algn="ctr">
              <a:solidFill>
                <a:schemeClr val="accent1"/>
              </a:solidFill>
              <a:miter lim="800000"/>
            </a:ln>
            <a:effectLst/>
          </c:spPr>
          <c:marker>
            <c:symbol val="none"/>
          </c:marker>
          <c:dLbls>
            <c:delete val="1"/>
          </c:dLbls>
          <c:cat>
            <c:numRef>
              <c:f>file!$A$13:$A$38</c:f>
              <c:numCache>
                <c:formatCode>yyyy\-mm\-dd</c:formatCode>
                <c:ptCount val="26"/>
                <c:pt idx="0" c:formatCode="yyyy\-mm\-dd">
                  <c:v>42429</c:v>
                </c:pt>
                <c:pt idx="1" c:formatCode="yyyy\-mm\-dd">
                  <c:v>42460</c:v>
                </c:pt>
                <c:pt idx="2" c:formatCode="yyyy\-mm\-dd">
                  <c:v>42489</c:v>
                </c:pt>
                <c:pt idx="3" c:formatCode="yyyy\-mm\-dd">
                  <c:v>42521</c:v>
                </c:pt>
                <c:pt idx="4" c:formatCode="yyyy\-mm\-dd">
                  <c:v>42551</c:v>
                </c:pt>
                <c:pt idx="5" c:formatCode="yyyy\-mm\-dd">
                  <c:v>42580</c:v>
                </c:pt>
                <c:pt idx="6" c:formatCode="yyyy\-mm\-dd">
                  <c:v>42613</c:v>
                </c:pt>
                <c:pt idx="7" c:formatCode="yyyy\-mm\-dd">
                  <c:v>42643</c:v>
                </c:pt>
                <c:pt idx="8" c:formatCode="yyyy\-mm\-dd">
                  <c:v>42674</c:v>
                </c:pt>
                <c:pt idx="9" c:formatCode="yyyy\-mm\-dd">
                  <c:v>42704</c:v>
                </c:pt>
                <c:pt idx="10" c:formatCode="yyyy\-mm\-dd">
                  <c:v>42734</c:v>
                </c:pt>
                <c:pt idx="11" c:formatCode="yyyy\-mm\-dd">
                  <c:v>42766</c:v>
                </c:pt>
                <c:pt idx="12" c:formatCode="yyyy\-mm\-dd">
                  <c:v>42794</c:v>
                </c:pt>
                <c:pt idx="13" c:formatCode="yyyy\-mm\-dd">
                  <c:v>42825</c:v>
                </c:pt>
                <c:pt idx="14" c:formatCode="yyyy\-mm\-dd">
                  <c:v>42853</c:v>
                </c:pt>
                <c:pt idx="15" c:formatCode="yyyy\-mm\-dd">
                  <c:v>42886</c:v>
                </c:pt>
                <c:pt idx="16" c:formatCode="yyyy\-mm\-dd">
                  <c:v>42916</c:v>
                </c:pt>
                <c:pt idx="17" c:formatCode="yyyy\-mm\-dd">
                  <c:v>42947</c:v>
                </c:pt>
                <c:pt idx="18" c:formatCode="yyyy\-mm\-dd">
                  <c:v>42978</c:v>
                </c:pt>
                <c:pt idx="19" c:formatCode="yyyy\-mm\-dd">
                  <c:v>43007</c:v>
                </c:pt>
                <c:pt idx="20" c:formatCode="yyyy\-mm\-dd">
                  <c:v>43039</c:v>
                </c:pt>
                <c:pt idx="21" c:formatCode="yyyy\-mm\-dd">
                  <c:v>43069</c:v>
                </c:pt>
                <c:pt idx="22" c:formatCode="yyyy\-mm\-dd">
                  <c:v>43098</c:v>
                </c:pt>
                <c:pt idx="23" c:formatCode="yyyy\-mm\-dd">
                  <c:v>43131</c:v>
                </c:pt>
                <c:pt idx="24" c:formatCode="yyyy\-mm\-dd">
                  <c:v>43159</c:v>
                </c:pt>
                <c:pt idx="25" c:formatCode="yyyy\-mm\-dd">
                  <c:v>43180</c:v>
                </c:pt>
              </c:numCache>
            </c:numRef>
          </c:cat>
          <c:val>
            <c:numRef>
              <c:f>file!$F$13:$F$38</c:f>
              <c:numCache>
                <c:formatCode>General</c:formatCode>
                <c:ptCount val="26"/>
                <c:pt idx="0">
                  <c:v>1234.4</c:v>
                </c:pt>
                <c:pt idx="1">
                  <c:v>1235.6</c:v>
                </c:pt>
                <c:pt idx="2">
                  <c:v>1290.5</c:v>
                </c:pt>
                <c:pt idx="3">
                  <c:v>1217.5</c:v>
                </c:pt>
                <c:pt idx="4">
                  <c:v>1320.6</c:v>
                </c:pt>
                <c:pt idx="5">
                  <c:v>1357.5</c:v>
                </c:pt>
                <c:pt idx="6">
                  <c:v>1311.4</c:v>
                </c:pt>
                <c:pt idx="7">
                  <c:v>1317.1</c:v>
                </c:pt>
                <c:pt idx="8">
                  <c:v>1273.1</c:v>
                </c:pt>
                <c:pt idx="9">
                  <c:v>1173.9</c:v>
                </c:pt>
                <c:pt idx="10">
                  <c:v>1151.7</c:v>
                </c:pt>
                <c:pt idx="11">
                  <c:v>1211.4</c:v>
                </c:pt>
                <c:pt idx="12">
                  <c:v>1253.9</c:v>
                </c:pt>
                <c:pt idx="13">
                  <c:v>1251.2</c:v>
                </c:pt>
                <c:pt idx="14">
                  <c:v>1268.3</c:v>
                </c:pt>
                <c:pt idx="15">
                  <c:v>1275.4</c:v>
                </c:pt>
                <c:pt idx="16">
                  <c:v>1242.3</c:v>
                </c:pt>
                <c:pt idx="17">
                  <c:v>1273.4</c:v>
                </c:pt>
                <c:pt idx="18">
                  <c:v>1322.2</c:v>
                </c:pt>
                <c:pt idx="19">
                  <c:v>1284.8</c:v>
                </c:pt>
                <c:pt idx="20">
                  <c:v>1270.5</c:v>
                </c:pt>
                <c:pt idx="21">
                  <c:v>1276.7</c:v>
                </c:pt>
                <c:pt idx="22">
                  <c:v>1309.3</c:v>
                </c:pt>
                <c:pt idx="23">
                  <c:v>1343.1</c:v>
                </c:pt>
                <c:pt idx="24">
                  <c:v>1317.9</c:v>
                </c:pt>
                <c:pt idx="25">
                  <c:v>1311.9</c:v>
                </c:pt>
              </c:numCache>
            </c:numRef>
          </c:val>
          <c:smooth val="0"/>
        </c:ser>
        <c:dLbls>
          <c:showLegendKey val="0"/>
          <c:showVal val="0"/>
          <c:showCatName val="0"/>
          <c:showSerName val="0"/>
          <c:showPercent val="0"/>
          <c:showBubbleSize val="0"/>
        </c:dLbls>
        <c:marker val="0"/>
        <c:smooth val="0"/>
        <c:axId val="719355216"/>
        <c:axId val="719356200"/>
      </c:lineChart>
      <c:dateAx>
        <c:axId val="719355216"/>
        <c:scaling>
          <c:orientation val="minMax"/>
        </c:scaling>
        <c:delete val="0"/>
        <c:axPos val="b"/>
        <c:numFmt formatCode="yyyy\-mm\-dd"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719356200"/>
        <c:crosses val="autoZero"/>
        <c:auto val="1"/>
        <c:lblOffset val="100"/>
        <c:baseTimeUnit val="days"/>
      </c:dateAx>
      <c:valAx>
        <c:axId val="719356200"/>
        <c:scaling>
          <c:orientation val="minMax"/>
        </c:scaling>
        <c:delete val="0"/>
        <c:axPos val="l"/>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7193552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984195-9D05-443F-B03C-494156CF9F1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871" y="2505075"/>
            <a:ext cx="515829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808" y="2505075"/>
            <a:ext cx="518369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D67CF20-921C-42F1-A68E-F09665F291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90D04F-731C-4441-B470-8376EAB84182}"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CF20-921C-42F1-A68E-F09665F291E1}" type="datetimeFigureOut">
              <a:rPr lang="zh-CN" altLang="en-US" smtClean="0"/>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0D04F-731C-4441-B470-8376EAB841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emf"/><Relationship Id="rId1"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chart" Target="../charts/chart7.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chart" Target="../charts/chart8.xml"/></Relationships>
</file>

<file path=ppt/slides/_rels/slide19.xml.rels><?xml version="1.0" encoding="UTF-8" standalone="yes"?>
<Relationships xmlns="http://schemas.openxmlformats.org/package/2006/relationships"><Relationship Id="rId9" Type="http://schemas.openxmlformats.org/officeDocument/2006/relationships/tags" Target="../tags/tag476.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8" Type="http://schemas.openxmlformats.org/officeDocument/2006/relationships/notesSlide" Target="../notesSlides/notesSlide7.xml"/><Relationship Id="rId47" Type="http://schemas.openxmlformats.org/officeDocument/2006/relationships/slideLayout" Target="../slideLayouts/slideLayout6.xml"/><Relationship Id="rId46" Type="http://schemas.openxmlformats.org/officeDocument/2006/relationships/tags" Target="../tags/tag513.xml"/><Relationship Id="rId45" Type="http://schemas.openxmlformats.org/officeDocument/2006/relationships/tags" Target="../tags/tag512.xml"/><Relationship Id="rId44" Type="http://schemas.openxmlformats.org/officeDocument/2006/relationships/tags" Target="../tags/tag511.xml"/><Relationship Id="rId43" Type="http://schemas.openxmlformats.org/officeDocument/2006/relationships/tags" Target="../tags/tag510.xml"/><Relationship Id="rId42" Type="http://schemas.openxmlformats.org/officeDocument/2006/relationships/tags" Target="../tags/tag509.xml"/><Relationship Id="rId41" Type="http://schemas.openxmlformats.org/officeDocument/2006/relationships/tags" Target="../tags/tag508.xml"/><Relationship Id="rId40" Type="http://schemas.openxmlformats.org/officeDocument/2006/relationships/tags" Target="../tags/tag507.xml"/><Relationship Id="rId4" Type="http://schemas.openxmlformats.org/officeDocument/2006/relationships/tags" Target="../tags/tag471.xml"/><Relationship Id="rId39" Type="http://schemas.openxmlformats.org/officeDocument/2006/relationships/tags" Target="../tags/tag506.xml"/><Relationship Id="rId38" Type="http://schemas.openxmlformats.org/officeDocument/2006/relationships/tags" Target="../tags/tag505.xml"/><Relationship Id="rId37" Type="http://schemas.openxmlformats.org/officeDocument/2006/relationships/tags" Target="../tags/tag504.xml"/><Relationship Id="rId36" Type="http://schemas.openxmlformats.org/officeDocument/2006/relationships/tags" Target="../tags/tag503.xml"/><Relationship Id="rId35" Type="http://schemas.openxmlformats.org/officeDocument/2006/relationships/tags" Target="../tags/tag502.xml"/><Relationship Id="rId34" Type="http://schemas.openxmlformats.org/officeDocument/2006/relationships/tags" Target="../tags/tag501.xml"/><Relationship Id="rId33" Type="http://schemas.openxmlformats.org/officeDocument/2006/relationships/tags" Target="../tags/tag500.xml"/><Relationship Id="rId32" Type="http://schemas.openxmlformats.org/officeDocument/2006/relationships/tags" Target="../tags/tag499.xml"/><Relationship Id="rId31" Type="http://schemas.openxmlformats.org/officeDocument/2006/relationships/tags" Target="../tags/tag498.xml"/><Relationship Id="rId30" Type="http://schemas.openxmlformats.org/officeDocument/2006/relationships/tags" Target="../tags/tag497.xml"/><Relationship Id="rId3" Type="http://schemas.openxmlformats.org/officeDocument/2006/relationships/tags" Target="../tags/tag470.xml"/><Relationship Id="rId29" Type="http://schemas.openxmlformats.org/officeDocument/2006/relationships/tags" Target="../tags/tag496.xml"/><Relationship Id="rId28" Type="http://schemas.openxmlformats.org/officeDocument/2006/relationships/tags" Target="../tags/tag495.xml"/><Relationship Id="rId27" Type="http://schemas.openxmlformats.org/officeDocument/2006/relationships/tags" Target="../tags/tag494.xml"/><Relationship Id="rId26" Type="http://schemas.openxmlformats.org/officeDocument/2006/relationships/tags" Target="../tags/tag493.xml"/><Relationship Id="rId25" Type="http://schemas.openxmlformats.org/officeDocument/2006/relationships/tags" Target="../tags/tag492.xml"/><Relationship Id="rId24" Type="http://schemas.openxmlformats.org/officeDocument/2006/relationships/tags" Target="../tags/tag491.xml"/><Relationship Id="rId23" Type="http://schemas.openxmlformats.org/officeDocument/2006/relationships/tags" Target="../tags/tag490.xml"/><Relationship Id="rId22" Type="http://schemas.openxmlformats.org/officeDocument/2006/relationships/tags" Target="../tags/tag489.xml"/><Relationship Id="rId21" Type="http://schemas.openxmlformats.org/officeDocument/2006/relationships/tags" Target="../tags/tag488.xml"/><Relationship Id="rId20" Type="http://schemas.openxmlformats.org/officeDocument/2006/relationships/tags" Target="../tags/tag487.xml"/><Relationship Id="rId2" Type="http://schemas.openxmlformats.org/officeDocument/2006/relationships/tags" Target="../tags/tag469.xml"/><Relationship Id="rId19" Type="http://schemas.openxmlformats.org/officeDocument/2006/relationships/tags" Target="../tags/tag486.xml"/><Relationship Id="rId18" Type="http://schemas.openxmlformats.org/officeDocument/2006/relationships/tags" Target="../tags/tag485.xml"/><Relationship Id="rId17" Type="http://schemas.openxmlformats.org/officeDocument/2006/relationships/tags" Target="../tags/tag484.xml"/><Relationship Id="rId16" Type="http://schemas.openxmlformats.org/officeDocument/2006/relationships/tags" Target="../tags/tag483.xml"/><Relationship Id="rId15" Type="http://schemas.openxmlformats.org/officeDocument/2006/relationships/tags" Target="../tags/tag482.xml"/><Relationship Id="rId14" Type="http://schemas.openxmlformats.org/officeDocument/2006/relationships/tags" Target="../tags/tag481.xml"/><Relationship Id="rId13" Type="http://schemas.openxmlformats.org/officeDocument/2006/relationships/tags" Target="../tags/tag480.xml"/><Relationship Id="rId12" Type="http://schemas.openxmlformats.org/officeDocument/2006/relationships/tags" Target="../tags/tag479.xml"/><Relationship Id="rId11" Type="http://schemas.openxmlformats.org/officeDocument/2006/relationships/tags" Target="../tags/tag478.xml"/><Relationship Id="rId10" Type="http://schemas.openxmlformats.org/officeDocument/2006/relationships/tags" Target="../tags/tag477.xml"/><Relationship Id="rId1" Type="http://schemas.openxmlformats.org/officeDocument/2006/relationships/tags" Target="../tags/tag46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13.emf"/><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9" Type="http://schemas.openxmlformats.org/officeDocument/2006/relationships/tags" Target="../tags/tag522.xml"/><Relationship Id="rId8" Type="http://schemas.openxmlformats.org/officeDocument/2006/relationships/tags" Target="../tags/tag521.xml"/><Relationship Id="rId7" Type="http://schemas.openxmlformats.org/officeDocument/2006/relationships/tags" Target="../tags/tag520.xml"/><Relationship Id="rId6" Type="http://schemas.openxmlformats.org/officeDocument/2006/relationships/tags" Target="../tags/tag519.xml"/><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tags" Target="../tags/tag515.xml"/><Relationship Id="rId11" Type="http://schemas.openxmlformats.org/officeDocument/2006/relationships/notesSlide" Target="../notesSlides/notesSlide11.xml"/><Relationship Id="rId10" Type="http://schemas.openxmlformats.org/officeDocument/2006/relationships/slideLayout" Target="../slideLayouts/slideLayout6.xml"/><Relationship Id="rId1" Type="http://schemas.openxmlformats.org/officeDocument/2006/relationships/tags" Target="../tags/tag514.xml"/></Relationships>
</file>

<file path=ppt/slides/_rels/slide24.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 Type="http://schemas.openxmlformats.org/officeDocument/2006/relationships/tags" Target="../tags/tag529.xml"/><Relationship Id="rId6" Type="http://schemas.openxmlformats.org/officeDocument/2006/relationships/tags" Target="../tags/tag528.xml"/><Relationship Id="rId5" Type="http://schemas.openxmlformats.org/officeDocument/2006/relationships/tags" Target="../tags/tag527.xml"/><Relationship Id="rId47" Type="http://schemas.openxmlformats.org/officeDocument/2006/relationships/notesSlide" Target="../notesSlides/notesSlide12.xml"/><Relationship Id="rId46" Type="http://schemas.openxmlformats.org/officeDocument/2006/relationships/slideLayout" Target="../slideLayouts/slideLayout6.xml"/><Relationship Id="rId45" Type="http://schemas.openxmlformats.org/officeDocument/2006/relationships/tags" Target="../tags/tag567.xml"/><Relationship Id="rId44" Type="http://schemas.openxmlformats.org/officeDocument/2006/relationships/tags" Target="../tags/tag566.xml"/><Relationship Id="rId43" Type="http://schemas.openxmlformats.org/officeDocument/2006/relationships/tags" Target="../tags/tag565.xml"/><Relationship Id="rId42" Type="http://schemas.openxmlformats.org/officeDocument/2006/relationships/tags" Target="../tags/tag564.xml"/><Relationship Id="rId41" Type="http://schemas.openxmlformats.org/officeDocument/2006/relationships/tags" Target="../tags/tag563.xml"/><Relationship Id="rId40" Type="http://schemas.openxmlformats.org/officeDocument/2006/relationships/tags" Target="../tags/tag562.xml"/><Relationship Id="rId4" Type="http://schemas.openxmlformats.org/officeDocument/2006/relationships/tags" Target="../tags/tag526.xml"/><Relationship Id="rId39" Type="http://schemas.openxmlformats.org/officeDocument/2006/relationships/tags" Target="../tags/tag561.xml"/><Relationship Id="rId38" Type="http://schemas.openxmlformats.org/officeDocument/2006/relationships/tags" Target="../tags/tag560.xml"/><Relationship Id="rId37" Type="http://schemas.openxmlformats.org/officeDocument/2006/relationships/tags" Target="../tags/tag559.xml"/><Relationship Id="rId36" Type="http://schemas.openxmlformats.org/officeDocument/2006/relationships/tags" Target="../tags/tag558.xml"/><Relationship Id="rId35" Type="http://schemas.openxmlformats.org/officeDocument/2006/relationships/tags" Target="../tags/tag557.xml"/><Relationship Id="rId34" Type="http://schemas.openxmlformats.org/officeDocument/2006/relationships/tags" Target="../tags/tag556.xml"/><Relationship Id="rId33" Type="http://schemas.openxmlformats.org/officeDocument/2006/relationships/tags" Target="../tags/tag555.xml"/><Relationship Id="rId32" Type="http://schemas.openxmlformats.org/officeDocument/2006/relationships/tags" Target="../tags/tag554.xml"/><Relationship Id="rId31" Type="http://schemas.openxmlformats.org/officeDocument/2006/relationships/tags" Target="../tags/tag553.xml"/><Relationship Id="rId30" Type="http://schemas.openxmlformats.org/officeDocument/2006/relationships/tags" Target="../tags/tag552.xml"/><Relationship Id="rId3" Type="http://schemas.openxmlformats.org/officeDocument/2006/relationships/tags" Target="../tags/tag525.xml"/><Relationship Id="rId29" Type="http://schemas.openxmlformats.org/officeDocument/2006/relationships/tags" Target="../tags/tag551.xml"/><Relationship Id="rId28" Type="http://schemas.openxmlformats.org/officeDocument/2006/relationships/tags" Target="../tags/tag550.xml"/><Relationship Id="rId27" Type="http://schemas.openxmlformats.org/officeDocument/2006/relationships/tags" Target="../tags/tag549.xml"/><Relationship Id="rId26" Type="http://schemas.openxmlformats.org/officeDocument/2006/relationships/tags" Target="../tags/tag548.xml"/><Relationship Id="rId25" Type="http://schemas.openxmlformats.org/officeDocument/2006/relationships/tags" Target="../tags/tag547.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tags" Target="../tags/tag524.xml"/><Relationship Id="rId19" Type="http://schemas.openxmlformats.org/officeDocument/2006/relationships/tags" Target="../tags/tag541.xml"/><Relationship Id="rId18" Type="http://schemas.openxmlformats.org/officeDocument/2006/relationships/tags" Target="../tags/tag540.xml"/><Relationship Id="rId17" Type="http://schemas.openxmlformats.org/officeDocument/2006/relationships/tags" Target="../tags/tag539.xml"/><Relationship Id="rId16" Type="http://schemas.openxmlformats.org/officeDocument/2006/relationships/tags" Target="../tags/tag538.xml"/><Relationship Id="rId15" Type="http://schemas.openxmlformats.org/officeDocument/2006/relationships/tags" Target="../tags/tag537.xml"/><Relationship Id="rId14" Type="http://schemas.openxmlformats.org/officeDocument/2006/relationships/tags" Target="../tags/tag536.xml"/><Relationship Id="rId13" Type="http://schemas.openxmlformats.org/officeDocument/2006/relationships/tags" Target="../tags/tag535.xml"/><Relationship Id="rId12" Type="http://schemas.openxmlformats.org/officeDocument/2006/relationships/tags" Target="../tags/tag534.xml"/><Relationship Id="rId11" Type="http://schemas.openxmlformats.org/officeDocument/2006/relationships/tags" Target="../tags/tag533.xml"/><Relationship Id="rId10" Type="http://schemas.openxmlformats.org/officeDocument/2006/relationships/tags" Target="../tags/tag532.xml"/><Relationship Id="rId1" Type="http://schemas.openxmlformats.org/officeDocument/2006/relationships/tags" Target="../tags/tag52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chart" Target="../charts/char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9" Type="http://schemas.openxmlformats.org/officeDocument/2006/relationships/tags" Target="../tags/tag99.xml"/><Relationship Id="rId98" Type="http://schemas.openxmlformats.org/officeDocument/2006/relationships/tags" Target="../tags/tag98.xml"/><Relationship Id="rId97" Type="http://schemas.openxmlformats.org/officeDocument/2006/relationships/tags" Target="../tags/tag97.xml"/><Relationship Id="rId96" Type="http://schemas.openxmlformats.org/officeDocument/2006/relationships/tags" Target="../tags/tag96.xml"/><Relationship Id="rId95" Type="http://schemas.openxmlformats.org/officeDocument/2006/relationships/tags" Target="../tags/tag95.xml"/><Relationship Id="rId94" Type="http://schemas.openxmlformats.org/officeDocument/2006/relationships/tags" Target="../tags/tag94.xml"/><Relationship Id="rId93" Type="http://schemas.openxmlformats.org/officeDocument/2006/relationships/tags" Target="../tags/tag93.xml"/><Relationship Id="rId92" Type="http://schemas.openxmlformats.org/officeDocument/2006/relationships/tags" Target="../tags/tag92.xml"/><Relationship Id="rId91" Type="http://schemas.openxmlformats.org/officeDocument/2006/relationships/tags" Target="../tags/tag91.xml"/><Relationship Id="rId90" Type="http://schemas.openxmlformats.org/officeDocument/2006/relationships/tags" Target="../tags/tag90.xml"/><Relationship Id="rId9" Type="http://schemas.openxmlformats.org/officeDocument/2006/relationships/tags" Target="../tags/tag9.xml"/><Relationship Id="rId89" Type="http://schemas.openxmlformats.org/officeDocument/2006/relationships/tags" Target="../tags/tag89.xml"/><Relationship Id="rId88" Type="http://schemas.openxmlformats.org/officeDocument/2006/relationships/tags" Target="../tags/tag88.xml"/><Relationship Id="rId87" Type="http://schemas.openxmlformats.org/officeDocument/2006/relationships/tags" Target="../tags/tag87.xml"/><Relationship Id="rId86" Type="http://schemas.openxmlformats.org/officeDocument/2006/relationships/tags" Target="../tags/tag86.xml"/><Relationship Id="rId85" Type="http://schemas.openxmlformats.org/officeDocument/2006/relationships/tags" Target="../tags/tag85.xml"/><Relationship Id="rId84" Type="http://schemas.openxmlformats.org/officeDocument/2006/relationships/tags" Target="../tags/tag84.xml"/><Relationship Id="rId83" Type="http://schemas.openxmlformats.org/officeDocument/2006/relationships/tags" Target="../tags/tag83.xml"/><Relationship Id="rId82" Type="http://schemas.openxmlformats.org/officeDocument/2006/relationships/tags" Target="../tags/tag82.xml"/><Relationship Id="rId81" Type="http://schemas.openxmlformats.org/officeDocument/2006/relationships/tags" Target="../tags/tag81.xml"/><Relationship Id="rId80" Type="http://schemas.openxmlformats.org/officeDocument/2006/relationships/tags" Target="../tags/tag80.xml"/><Relationship Id="rId8" Type="http://schemas.openxmlformats.org/officeDocument/2006/relationships/tags" Target="../tags/tag8.xml"/><Relationship Id="rId79" Type="http://schemas.openxmlformats.org/officeDocument/2006/relationships/tags" Target="../tags/tag79.xml"/><Relationship Id="rId78" Type="http://schemas.openxmlformats.org/officeDocument/2006/relationships/tags" Target="../tags/tag78.xml"/><Relationship Id="rId77" Type="http://schemas.openxmlformats.org/officeDocument/2006/relationships/tags" Target="../tags/tag77.xml"/><Relationship Id="rId76" Type="http://schemas.openxmlformats.org/officeDocument/2006/relationships/tags" Target="../tags/tag76.xml"/><Relationship Id="rId75" Type="http://schemas.openxmlformats.org/officeDocument/2006/relationships/tags" Target="../tags/tag75.xml"/><Relationship Id="rId74" Type="http://schemas.openxmlformats.org/officeDocument/2006/relationships/tags" Target="../tags/tag74.xml"/><Relationship Id="rId73" Type="http://schemas.openxmlformats.org/officeDocument/2006/relationships/tags" Target="../tags/tag73.xml"/><Relationship Id="rId72" Type="http://schemas.openxmlformats.org/officeDocument/2006/relationships/tags" Target="../tags/tag72.xml"/><Relationship Id="rId71" Type="http://schemas.openxmlformats.org/officeDocument/2006/relationships/tags" Target="../tags/tag71.xml"/><Relationship Id="rId70" Type="http://schemas.openxmlformats.org/officeDocument/2006/relationships/tags" Target="../tags/tag70.xml"/><Relationship Id="rId7" Type="http://schemas.openxmlformats.org/officeDocument/2006/relationships/tags" Target="../tags/tag7.xml"/><Relationship Id="rId69" Type="http://schemas.openxmlformats.org/officeDocument/2006/relationships/tags" Target="../tags/tag69.xml"/><Relationship Id="rId68" Type="http://schemas.openxmlformats.org/officeDocument/2006/relationships/tags" Target="../tags/tag68.xml"/><Relationship Id="rId67" Type="http://schemas.openxmlformats.org/officeDocument/2006/relationships/tags" Target="../tags/tag67.xml"/><Relationship Id="rId66" Type="http://schemas.openxmlformats.org/officeDocument/2006/relationships/tags" Target="../tags/tag66.xml"/><Relationship Id="rId65" Type="http://schemas.openxmlformats.org/officeDocument/2006/relationships/tags" Target="../tags/tag65.xml"/><Relationship Id="rId64" Type="http://schemas.openxmlformats.org/officeDocument/2006/relationships/tags" Target="../tags/tag64.xml"/><Relationship Id="rId63" Type="http://schemas.openxmlformats.org/officeDocument/2006/relationships/tags" Target="../tags/tag63.xml"/><Relationship Id="rId62" Type="http://schemas.openxmlformats.org/officeDocument/2006/relationships/tags" Target="../tags/tag62.xml"/><Relationship Id="rId61" Type="http://schemas.openxmlformats.org/officeDocument/2006/relationships/tags" Target="../tags/tag61.xml"/><Relationship Id="rId60" Type="http://schemas.openxmlformats.org/officeDocument/2006/relationships/tags" Target="../tags/tag60.xml"/><Relationship Id="rId6" Type="http://schemas.openxmlformats.org/officeDocument/2006/relationships/tags" Target="../tags/tag6.xml"/><Relationship Id="rId59" Type="http://schemas.openxmlformats.org/officeDocument/2006/relationships/tags" Target="../tags/tag59.xml"/><Relationship Id="rId58" Type="http://schemas.openxmlformats.org/officeDocument/2006/relationships/tags" Target="../tags/tag58.xml"/><Relationship Id="rId57" Type="http://schemas.openxmlformats.org/officeDocument/2006/relationships/tags" Target="../tags/tag57.xml"/><Relationship Id="rId56" Type="http://schemas.openxmlformats.org/officeDocument/2006/relationships/tags" Target="../tags/tag56.xml"/><Relationship Id="rId55" Type="http://schemas.openxmlformats.org/officeDocument/2006/relationships/tags" Target="../tags/tag55.xml"/><Relationship Id="rId54" Type="http://schemas.openxmlformats.org/officeDocument/2006/relationships/tags" Target="../tags/tag54.xml"/><Relationship Id="rId53" Type="http://schemas.openxmlformats.org/officeDocument/2006/relationships/tags" Target="../tags/tag53.xml"/><Relationship Id="rId52" Type="http://schemas.openxmlformats.org/officeDocument/2006/relationships/tags" Target="../tags/tag52.xml"/><Relationship Id="rId51" Type="http://schemas.openxmlformats.org/officeDocument/2006/relationships/tags" Target="../tags/tag51.xml"/><Relationship Id="rId50" Type="http://schemas.openxmlformats.org/officeDocument/2006/relationships/tags" Target="../tags/tag50.xml"/><Relationship Id="rId5" Type="http://schemas.openxmlformats.org/officeDocument/2006/relationships/tags" Target="../tags/tag5.xml"/><Relationship Id="rId49" Type="http://schemas.openxmlformats.org/officeDocument/2006/relationships/tags" Target="../tags/tag49.xml"/><Relationship Id="rId48" Type="http://schemas.openxmlformats.org/officeDocument/2006/relationships/tags" Target="../tags/tag48.xml"/><Relationship Id="rId47" Type="http://schemas.openxmlformats.org/officeDocument/2006/relationships/tags" Target="../tags/tag47.xml"/><Relationship Id="rId46" Type="http://schemas.openxmlformats.org/officeDocument/2006/relationships/tags" Target="../tags/tag46.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5" Type="http://schemas.openxmlformats.org/officeDocument/2006/relationships/notesSlide" Target="../notesSlides/notesSlide1.xml"/><Relationship Id="rId404" Type="http://schemas.openxmlformats.org/officeDocument/2006/relationships/slideLayout" Target="../slideLayouts/slideLayout7.xml"/><Relationship Id="rId403" Type="http://schemas.openxmlformats.org/officeDocument/2006/relationships/tags" Target="../tags/tag402.xml"/><Relationship Id="rId402" Type="http://schemas.openxmlformats.org/officeDocument/2006/relationships/image" Target="../media/image2.png"/><Relationship Id="rId401" Type="http://schemas.openxmlformats.org/officeDocument/2006/relationships/tags" Target="../tags/tag401.xml"/><Relationship Id="rId400" Type="http://schemas.openxmlformats.org/officeDocument/2006/relationships/tags" Target="../tags/tag400.xml"/><Relationship Id="rId40" Type="http://schemas.openxmlformats.org/officeDocument/2006/relationships/tags" Target="../tags/tag40.xml"/><Relationship Id="rId4" Type="http://schemas.openxmlformats.org/officeDocument/2006/relationships/tags" Target="../tags/tag4.xml"/><Relationship Id="rId399" Type="http://schemas.openxmlformats.org/officeDocument/2006/relationships/tags" Target="../tags/tag399.xml"/><Relationship Id="rId398" Type="http://schemas.openxmlformats.org/officeDocument/2006/relationships/tags" Target="../tags/tag398.xml"/><Relationship Id="rId397" Type="http://schemas.openxmlformats.org/officeDocument/2006/relationships/tags" Target="../tags/tag397.xml"/><Relationship Id="rId396" Type="http://schemas.openxmlformats.org/officeDocument/2006/relationships/tags" Target="../tags/tag396.xml"/><Relationship Id="rId395" Type="http://schemas.openxmlformats.org/officeDocument/2006/relationships/tags" Target="../tags/tag395.xml"/><Relationship Id="rId394" Type="http://schemas.openxmlformats.org/officeDocument/2006/relationships/tags" Target="../tags/tag394.xml"/><Relationship Id="rId393" Type="http://schemas.openxmlformats.org/officeDocument/2006/relationships/tags" Target="../tags/tag393.xml"/><Relationship Id="rId392" Type="http://schemas.openxmlformats.org/officeDocument/2006/relationships/tags" Target="../tags/tag392.xml"/><Relationship Id="rId391" Type="http://schemas.openxmlformats.org/officeDocument/2006/relationships/tags" Target="../tags/tag391.xml"/><Relationship Id="rId390" Type="http://schemas.openxmlformats.org/officeDocument/2006/relationships/tags" Target="../tags/tag390.xml"/><Relationship Id="rId39" Type="http://schemas.openxmlformats.org/officeDocument/2006/relationships/tags" Target="../tags/tag39.xml"/><Relationship Id="rId389" Type="http://schemas.openxmlformats.org/officeDocument/2006/relationships/tags" Target="../tags/tag389.xml"/><Relationship Id="rId388" Type="http://schemas.openxmlformats.org/officeDocument/2006/relationships/tags" Target="../tags/tag388.xml"/><Relationship Id="rId387" Type="http://schemas.openxmlformats.org/officeDocument/2006/relationships/tags" Target="../tags/tag387.xml"/><Relationship Id="rId386" Type="http://schemas.openxmlformats.org/officeDocument/2006/relationships/tags" Target="../tags/tag386.xml"/><Relationship Id="rId385" Type="http://schemas.openxmlformats.org/officeDocument/2006/relationships/tags" Target="../tags/tag385.xml"/><Relationship Id="rId384" Type="http://schemas.openxmlformats.org/officeDocument/2006/relationships/tags" Target="../tags/tag384.xml"/><Relationship Id="rId383" Type="http://schemas.openxmlformats.org/officeDocument/2006/relationships/tags" Target="../tags/tag383.xml"/><Relationship Id="rId382" Type="http://schemas.openxmlformats.org/officeDocument/2006/relationships/tags" Target="../tags/tag382.xml"/><Relationship Id="rId381" Type="http://schemas.openxmlformats.org/officeDocument/2006/relationships/tags" Target="../tags/tag381.xml"/><Relationship Id="rId380" Type="http://schemas.openxmlformats.org/officeDocument/2006/relationships/tags" Target="../tags/tag380.xml"/><Relationship Id="rId38" Type="http://schemas.openxmlformats.org/officeDocument/2006/relationships/tags" Target="../tags/tag38.xml"/><Relationship Id="rId379" Type="http://schemas.openxmlformats.org/officeDocument/2006/relationships/tags" Target="../tags/tag379.xml"/><Relationship Id="rId378" Type="http://schemas.openxmlformats.org/officeDocument/2006/relationships/tags" Target="../tags/tag378.xml"/><Relationship Id="rId377" Type="http://schemas.openxmlformats.org/officeDocument/2006/relationships/tags" Target="../tags/tag377.xml"/><Relationship Id="rId376" Type="http://schemas.openxmlformats.org/officeDocument/2006/relationships/tags" Target="../tags/tag376.xml"/><Relationship Id="rId375" Type="http://schemas.openxmlformats.org/officeDocument/2006/relationships/tags" Target="../tags/tag375.xml"/><Relationship Id="rId374" Type="http://schemas.openxmlformats.org/officeDocument/2006/relationships/tags" Target="../tags/tag374.xml"/><Relationship Id="rId373" Type="http://schemas.openxmlformats.org/officeDocument/2006/relationships/tags" Target="../tags/tag373.xml"/><Relationship Id="rId372" Type="http://schemas.openxmlformats.org/officeDocument/2006/relationships/tags" Target="../tags/tag372.xml"/><Relationship Id="rId371" Type="http://schemas.openxmlformats.org/officeDocument/2006/relationships/tags" Target="../tags/tag371.xml"/><Relationship Id="rId370" Type="http://schemas.openxmlformats.org/officeDocument/2006/relationships/tags" Target="../tags/tag370.xml"/><Relationship Id="rId37" Type="http://schemas.openxmlformats.org/officeDocument/2006/relationships/tags" Target="../tags/tag37.xml"/><Relationship Id="rId369" Type="http://schemas.openxmlformats.org/officeDocument/2006/relationships/tags" Target="../tags/tag369.xml"/><Relationship Id="rId368" Type="http://schemas.openxmlformats.org/officeDocument/2006/relationships/tags" Target="../tags/tag368.xml"/><Relationship Id="rId367" Type="http://schemas.openxmlformats.org/officeDocument/2006/relationships/tags" Target="../tags/tag367.xml"/><Relationship Id="rId366" Type="http://schemas.openxmlformats.org/officeDocument/2006/relationships/tags" Target="../tags/tag366.xml"/><Relationship Id="rId365" Type="http://schemas.openxmlformats.org/officeDocument/2006/relationships/tags" Target="../tags/tag365.xml"/><Relationship Id="rId364" Type="http://schemas.openxmlformats.org/officeDocument/2006/relationships/tags" Target="../tags/tag364.xml"/><Relationship Id="rId363" Type="http://schemas.openxmlformats.org/officeDocument/2006/relationships/tags" Target="../tags/tag363.xml"/><Relationship Id="rId362" Type="http://schemas.openxmlformats.org/officeDocument/2006/relationships/tags" Target="../tags/tag362.xml"/><Relationship Id="rId361" Type="http://schemas.openxmlformats.org/officeDocument/2006/relationships/tags" Target="../tags/tag361.xml"/><Relationship Id="rId360" Type="http://schemas.openxmlformats.org/officeDocument/2006/relationships/tags" Target="../tags/tag360.xml"/><Relationship Id="rId36" Type="http://schemas.openxmlformats.org/officeDocument/2006/relationships/tags" Target="../tags/tag36.xml"/><Relationship Id="rId359" Type="http://schemas.openxmlformats.org/officeDocument/2006/relationships/tags" Target="../tags/tag359.xml"/><Relationship Id="rId358" Type="http://schemas.openxmlformats.org/officeDocument/2006/relationships/tags" Target="../tags/tag358.xml"/><Relationship Id="rId357" Type="http://schemas.openxmlformats.org/officeDocument/2006/relationships/tags" Target="../tags/tag357.xml"/><Relationship Id="rId356" Type="http://schemas.openxmlformats.org/officeDocument/2006/relationships/tags" Target="../tags/tag356.xml"/><Relationship Id="rId355" Type="http://schemas.openxmlformats.org/officeDocument/2006/relationships/tags" Target="../tags/tag355.xml"/><Relationship Id="rId354" Type="http://schemas.openxmlformats.org/officeDocument/2006/relationships/tags" Target="../tags/tag354.xml"/><Relationship Id="rId353" Type="http://schemas.openxmlformats.org/officeDocument/2006/relationships/tags" Target="../tags/tag353.xml"/><Relationship Id="rId352" Type="http://schemas.openxmlformats.org/officeDocument/2006/relationships/tags" Target="../tags/tag352.xml"/><Relationship Id="rId351" Type="http://schemas.openxmlformats.org/officeDocument/2006/relationships/tags" Target="../tags/tag351.xml"/><Relationship Id="rId350" Type="http://schemas.openxmlformats.org/officeDocument/2006/relationships/tags" Target="../tags/tag350.xml"/><Relationship Id="rId35" Type="http://schemas.openxmlformats.org/officeDocument/2006/relationships/tags" Target="../tags/tag35.xml"/><Relationship Id="rId349" Type="http://schemas.openxmlformats.org/officeDocument/2006/relationships/tags" Target="../tags/tag349.xml"/><Relationship Id="rId348" Type="http://schemas.openxmlformats.org/officeDocument/2006/relationships/tags" Target="../tags/tag348.xml"/><Relationship Id="rId347" Type="http://schemas.openxmlformats.org/officeDocument/2006/relationships/tags" Target="../tags/tag347.xml"/><Relationship Id="rId346" Type="http://schemas.openxmlformats.org/officeDocument/2006/relationships/tags" Target="../tags/tag346.xml"/><Relationship Id="rId345" Type="http://schemas.openxmlformats.org/officeDocument/2006/relationships/tags" Target="../tags/tag345.xml"/><Relationship Id="rId344" Type="http://schemas.openxmlformats.org/officeDocument/2006/relationships/tags" Target="../tags/tag344.xml"/><Relationship Id="rId343" Type="http://schemas.openxmlformats.org/officeDocument/2006/relationships/tags" Target="../tags/tag343.xml"/><Relationship Id="rId342" Type="http://schemas.openxmlformats.org/officeDocument/2006/relationships/tags" Target="../tags/tag342.xml"/><Relationship Id="rId341" Type="http://schemas.openxmlformats.org/officeDocument/2006/relationships/tags" Target="../tags/tag341.xml"/><Relationship Id="rId340" Type="http://schemas.openxmlformats.org/officeDocument/2006/relationships/tags" Target="../tags/tag340.xml"/><Relationship Id="rId34" Type="http://schemas.openxmlformats.org/officeDocument/2006/relationships/tags" Target="../tags/tag34.xml"/><Relationship Id="rId339" Type="http://schemas.openxmlformats.org/officeDocument/2006/relationships/tags" Target="../tags/tag339.xml"/><Relationship Id="rId338" Type="http://schemas.openxmlformats.org/officeDocument/2006/relationships/tags" Target="../tags/tag338.xml"/><Relationship Id="rId337" Type="http://schemas.openxmlformats.org/officeDocument/2006/relationships/tags" Target="../tags/tag337.xml"/><Relationship Id="rId336" Type="http://schemas.openxmlformats.org/officeDocument/2006/relationships/tags" Target="../tags/tag336.xml"/><Relationship Id="rId335" Type="http://schemas.openxmlformats.org/officeDocument/2006/relationships/tags" Target="../tags/tag335.xml"/><Relationship Id="rId334" Type="http://schemas.openxmlformats.org/officeDocument/2006/relationships/tags" Target="../tags/tag334.xml"/><Relationship Id="rId333" Type="http://schemas.openxmlformats.org/officeDocument/2006/relationships/tags" Target="../tags/tag333.xml"/><Relationship Id="rId332" Type="http://schemas.openxmlformats.org/officeDocument/2006/relationships/tags" Target="../tags/tag332.xml"/><Relationship Id="rId331" Type="http://schemas.openxmlformats.org/officeDocument/2006/relationships/tags" Target="../tags/tag331.xml"/><Relationship Id="rId330" Type="http://schemas.openxmlformats.org/officeDocument/2006/relationships/tags" Target="../tags/tag330.xml"/><Relationship Id="rId33" Type="http://schemas.openxmlformats.org/officeDocument/2006/relationships/tags" Target="../tags/tag33.xml"/><Relationship Id="rId329" Type="http://schemas.openxmlformats.org/officeDocument/2006/relationships/tags" Target="../tags/tag329.xml"/><Relationship Id="rId328" Type="http://schemas.openxmlformats.org/officeDocument/2006/relationships/tags" Target="../tags/tag328.xml"/><Relationship Id="rId327" Type="http://schemas.openxmlformats.org/officeDocument/2006/relationships/tags" Target="../tags/tag327.xml"/><Relationship Id="rId326" Type="http://schemas.openxmlformats.org/officeDocument/2006/relationships/tags" Target="../tags/tag326.xml"/><Relationship Id="rId325" Type="http://schemas.openxmlformats.org/officeDocument/2006/relationships/tags" Target="../tags/tag325.xml"/><Relationship Id="rId324" Type="http://schemas.openxmlformats.org/officeDocument/2006/relationships/tags" Target="../tags/tag324.xml"/><Relationship Id="rId323" Type="http://schemas.openxmlformats.org/officeDocument/2006/relationships/tags" Target="../tags/tag323.xml"/><Relationship Id="rId322" Type="http://schemas.openxmlformats.org/officeDocument/2006/relationships/tags" Target="../tags/tag322.xml"/><Relationship Id="rId321" Type="http://schemas.openxmlformats.org/officeDocument/2006/relationships/tags" Target="../tags/tag321.xml"/><Relationship Id="rId320" Type="http://schemas.openxmlformats.org/officeDocument/2006/relationships/tags" Target="../tags/tag320.xml"/><Relationship Id="rId32" Type="http://schemas.openxmlformats.org/officeDocument/2006/relationships/tags" Target="../tags/tag32.xml"/><Relationship Id="rId319" Type="http://schemas.openxmlformats.org/officeDocument/2006/relationships/tags" Target="../tags/tag319.xml"/><Relationship Id="rId318" Type="http://schemas.openxmlformats.org/officeDocument/2006/relationships/tags" Target="../tags/tag318.xml"/><Relationship Id="rId317" Type="http://schemas.openxmlformats.org/officeDocument/2006/relationships/tags" Target="../tags/tag317.xml"/><Relationship Id="rId316" Type="http://schemas.openxmlformats.org/officeDocument/2006/relationships/tags" Target="../tags/tag316.xml"/><Relationship Id="rId315" Type="http://schemas.openxmlformats.org/officeDocument/2006/relationships/tags" Target="../tags/tag315.xml"/><Relationship Id="rId314" Type="http://schemas.openxmlformats.org/officeDocument/2006/relationships/tags" Target="../tags/tag314.xml"/><Relationship Id="rId313" Type="http://schemas.openxmlformats.org/officeDocument/2006/relationships/tags" Target="../tags/tag313.xml"/><Relationship Id="rId312" Type="http://schemas.openxmlformats.org/officeDocument/2006/relationships/tags" Target="../tags/tag312.xml"/><Relationship Id="rId311" Type="http://schemas.openxmlformats.org/officeDocument/2006/relationships/tags" Target="../tags/tag311.xml"/><Relationship Id="rId310" Type="http://schemas.openxmlformats.org/officeDocument/2006/relationships/tags" Target="../tags/tag310.xml"/><Relationship Id="rId31" Type="http://schemas.openxmlformats.org/officeDocument/2006/relationships/tags" Target="../tags/tag31.xml"/><Relationship Id="rId309" Type="http://schemas.openxmlformats.org/officeDocument/2006/relationships/tags" Target="../tags/tag309.xml"/><Relationship Id="rId308" Type="http://schemas.openxmlformats.org/officeDocument/2006/relationships/tags" Target="../tags/tag308.xml"/><Relationship Id="rId307" Type="http://schemas.openxmlformats.org/officeDocument/2006/relationships/tags" Target="../tags/tag307.xml"/><Relationship Id="rId306" Type="http://schemas.openxmlformats.org/officeDocument/2006/relationships/tags" Target="../tags/tag306.xml"/><Relationship Id="rId305" Type="http://schemas.openxmlformats.org/officeDocument/2006/relationships/tags" Target="../tags/tag305.xml"/><Relationship Id="rId304" Type="http://schemas.openxmlformats.org/officeDocument/2006/relationships/tags" Target="../tags/tag304.xml"/><Relationship Id="rId303" Type="http://schemas.openxmlformats.org/officeDocument/2006/relationships/tags" Target="../tags/tag303.xml"/><Relationship Id="rId302" Type="http://schemas.openxmlformats.org/officeDocument/2006/relationships/tags" Target="../tags/tag302.xml"/><Relationship Id="rId301" Type="http://schemas.openxmlformats.org/officeDocument/2006/relationships/tags" Target="../tags/tag301.xml"/><Relationship Id="rId300" Type="http://schemas.openxmlformats.org/officeDocument/2006/relationships/tags" Target="../tags/tag300.xml"/><Relationship Id="rId30" Type="http://schemas.openxmlformats.org/officeDocument/2006/relationships/tags" Target="../tags/tag30.xml"/><Relationship Id="rId3" Type="http://schemas.openxmlformats.org/officeDocument/2006/relationships/tags" Target="../tags/tag3.xml"/><Relationship Id="rId299" Type="http://schemas.openxmlformats.org/officeDocument/2006/relationships/tags" Target="../tags/tag299.xml"/><Relationship Id="rId298" Type="http://schemas.openxmlformats.org/officeDocument/2006/relationships/tags" Target="../tags/tag298.xml"/><Relationship Id="rId297" Type="http://schemas.openxmlformats.org/officeDocument/2006/relationships/tags" Target="../tags/tag297.xml"/><Relationship Id="rId296" Type="http://schemas.openxmlformats.org/officeDocument/2006/relationships/tags" Target="../tags/tag296.xml"/><Relationship Id="rId295" Type="http://schemas.openxmlformats.org/officeDocument/2006/relationships/tags" Target="../tags/tag295.xml"/><Relationship Id="rId294" Type="http://schemas.openxmlformats.org/officeDocument/2006/relationships/tags" Target="../tags/tag294.xml"/><Relationship Id="rId293" Type="http://schemas.openxmlformats.org/officeDocument/2006/relationships/tags" Target="../tags/tag293.xml"/><Relationship Id="rId292" Type="http://schemas.openxmlformats.org/officeDocument/2006/relationships/tags" Target="../tags/tag292.xml"/><Relationship Id="rId291" Type="http://schemas.openxmlformats.org/officeDocument/2006/relationships/tags" Target="../tags/tag291.xml"/><Relationship Id="rId290" Type="http://schemas.openxmlformats.org/officeDocument/2006/relationships/tags" Target="../tags/tag290.xml"/><Relationship Id="rId29" Type="http://schemas.openxmlformats.org/officeDocument/2006/relationships/tags" Target="../tags/tag29.xml"/><Relationship Id="rId289" Type="http://schemas.openxmlformats.org/officeDocument/2006/relationships/tags" Target="../tags/tag289.xml"/><Relationship Id="rId288" Type="http://schemas.openxmlformats.org/officeDocument/2006/relationships/tags" Target="../tags/tag288.xml"/><Relationship Id="rId287" Type="http://schemas.openxmlformats.org/officeDocument/2006/relationships/tags" Target="../tags/tag287.xml"/><Relationship Id="rId286" Type="http://schemas.openxmlformats.org/officeDocument/2006/relationships/tags" Target="../tags/tag286.xml"/><Relationship Id="rId285" Type="http://schemas.openxmlformats.org/officeDocument/2006/relationships/tags" Target="../tags/tag285.xml"/><Relationship Id="rId284" Type="http://schemas.openxmlformats.org/officeDocument/2006/relationships/tags" Target="../tags/tag284.xml"/><Relationship Id="rId283" Type="http://schemas.openxmlformats.org/officeDocument/2006/relationships/tags" Target="../tags/tag283.xml"/><Relationship Id="rId282" Type="http://schemas.openxmlformats.org/officeDocument/2006/relationships/tags" Target="../tags/tag282.xml"/><Relationship Id="rId281" Type="http://schemas.openxmlformats.org/officeDocument/2006/relationships/tags" Target="../tags/tag281.xml"/><Relationship Id="rId280" Type="http://schemas.openxmlformats.org/officeDocument/2006/relationships/tags" Target="../tags/tag280.xml"/><Relationship Id="rId28" Type="http://schemas.openxmlformats.org/officeDocument/2006/relationships/tags" Target="../tags/tag28.xml"/><Relationship Id="rId279" Type="http://schemas.openxmlformats.org/officeDocument/2006/relationships/tags" Target="../tags/tag279.xml"/><Relationship Id="rId278" Type="http://schemas.openxmlformats.org/officeDocument/2006/relationships/tags" Target="../tags/tag278.xml"/><Relationship Id="rId277" Type="http://schemas.openxmlformats.org/officeDocument/2006/relationships/tags" Target="../tags/tag277.xml"/><Relationship Id="rId276" Type="http://schemas.openxmlformats.org/officeDocument/2006/relationships/tags" Target="../tags/tag276.xml"/><Relationship Id="rId275" Type="http://schemas.openxmlformats.org/officeDocument/2006/relationships/tags" Target="../tags/tag275.xml"/><Relationship Id="rId274" Type="http://schemas.openxmlformats.org/officeDocument/2006/relationships/tags" Target="../tags/tag274.xml"/><Relationship Id="rId273" Type="http://schemas.openxmlformats.org/officeDocument/2006/relationships/tags" Target="../tags/tag273.xml"/><Relationship Id="rId272" Type="http://schemas.openxmlformats.org/officeDocument/2006/relationships/tags" Target="../tags/tag272.xml"/><Relationship Id="rId271" Type="http://schemas.openxmlformats.org/officeDocument/2006/relationships/tags" Target="../tags/tag271.xml"/><Relationship Id="rId270" Type="http://schemas.openxmlformats.org/officeDocument/2006/relationships/tags" Target="../tags/tag270.xml"/><Relationship Id="rId27" Type="http://schemas.openxmlformats.org/officeDocument/2006/relationships/tags" Target="../tags/tag27.xml"/><Relationship Id="rId269" Type="http://schemas.openxmlformats.org/officeDocument/2006/relationships/tags" Target="../tags/tag269.xml"/><Relationship Id="rId268" Type="http://schemas.openxmlformats.org/officeDocument/2006/relationships/tags" Target="../tags/tag268.xml"/><Relationship Id="rId267" Type="http://schemas.openxmlformats.org/officeDocument/2006/relationships/tags" Target="../tags/tag267.xml"/><Relationship Id="rId266" Type="http://schemas.openxmlformats.org/officeDocument/2006/relationships/tags" Target="../tags/tag266.xml"/><Relationship Id="rId265" Type="http://schemas.openxmlformats.org/officeDocument/2006/relationships/tags" Target="../tags/tag265.xml"/><Relationship Id="rId264" Type="http://schemas.openxmlformats.org/officeDocument/2006/relationships/tags" Target="../tags/tag264.xml"/><Relationship Id="rId263" Type="http://schemas.openxmlformats.org/officeDocument/2006/relationships/tags" Target="../tags/tag263.xml"/><Relationship Id="rId262" Type="http://schemas.openxmlformats.org/officeDocument/2006/relationships/tags" Target="../tags/tag262.xml"/><Relationship Id="rId261" Type="http://schemas.openxmlformats.org/officeDocument/2006/relationships/tags" Target="../tags/tag261.xml"/><Relationship Id="rId260" Type="http://schemas.openxmlformats.org/officeDocument/2006/relationships/tags" Target="../tags/tag260.xml"/><Relationship Id="rId26" Type="http://schemas.openxmlformats.org/officeDocument/2006/relationships/tags" Target="../tags/tag26.xml"/><Relationship Id="rId259" Type="http://schemas.openxmlformats.org/officeDocument/2006/relationships/tags" Target="../tags/tag259.xml"/><Relationship Id="rId258" Type="http://schemas.openxmlformats.org/officeDocument/2006/relationships/tags" Target="../tags/tag258.xml"/><Relationship Id="rId257" Type="http://schemas.openxmlformats.org/officeDocument/2006/relationships/tags" Target="../tags/tag257.xml"/><Relationship Id="rId256" Type="http://schemas.openxmlformats.org/officeDocument/2006/relationships/tags" Target="../tags/tag256.xml"/><Relationship Id="rId255" Type="http://schemas.openxmlformats.org/officeDocument/2006/relationships/tags" Target="../tags/tag255.xml"/><Relationship Id="rId254" Type="http://schemas.openxmlformats.org/officeDocument/2006/relationships/tags" Target="../tags/tag254.xml"/><Relationship Id="rId253" Type="http://schemas.openxmlformats.org/officeDocument/2006/relationships/tags" Target="../tags/tag253.xml"/><Relationship Id="rId252" Type="http://schemas.openxmlformats.org/officeDocument/2006/relationships/tags" Target="../tags/tag252.xml"/><Relationship Id="rId251" Type="http://schemas.openxmlformats.org/officeDocument/2006/relationships/tags" Target="../tags/tag251.xml"/><Relationship Id="rId250" Type="http://schemas.openxmlformats.org/officeDocument/2006/relationships/tags" Target="../tags/tag250.xml"/><Relationship Id="rId25" Type="http://schemas.openxmlformats.org/officeDocument/2006/relationships/tags" Target="../tags/tag25.xml"/><Relationship Id="rId249" Type="http://schemas.openxmlformats.org/officeDocument/2006/relationships/tags" Target="../tags/tag249.xml"/><Relationship Id="rId248" Type="http://schemas.openxmlformats.org/officeDocument/2006/relationships/tags" Target="../tags/tag248.xml"/><Relationship Id="rId247" Type="http://schemas.openxmlformats.org/officeDocument/2006/relationships/tags" Target="../tags/tag247.xml"/><Relationship Id="rId246" Type="http://schemas.openxmlformats.org/officeDocument/2006/relationships/tags" Target="../tags/tag246.xml"/><Relationship Id="rId245" Type="http://schemas.openxmlformats.org/officeDocument/2006/relationships/tags" Target="../tags/tag245.xml"/><Relationship Id="rId244" Type="http://schemas.openxmlformats.org/officeDocument/2006/relationships/tags" Target="../tags/tag244.xml"/><Relationship Id="rId243" Type="http://schemas.openxmlformats.org/officeDocument/2006/relationships/tags" Target="../tags/tag243.xml"/><Relationship Id="rId242" Type="http://schemas.openxmlformats.org/officeDocument/2006/relationships/tags" Target="../tags/tag242.xml"/><Relationship Id="rId241" Type="http://schemas.openxmlformats.org/officeDocument/2006/relationships/tags" Target="../tags/tag241.xml"/><Relationship Id="rId240" Type="http://schemas.openxmlformats.org/officeDocument/2006/relationships/tags" Target="../tags/tag240.xml"/><Relationship Id="rId24" Type="http://schemas.openxmlformats.org/officeDocument/2006/relationships/tags" Target="../tags/tag24.xml"/><Relationship Id="rId239" Type="http://schemas.openxmlformats.org/officeDocument/2006/relationships/tags" Target="../tags/tag239.xml"/><Relationship Id="rId238" Type="http://schemas.openxmlformats.org/officeDocument/2006/relationships/tags" Target="../tags/tag238.xml"/><Relationship Id="rId237" Type="http://schemas.openxmlformats.org/officeDocument/2006/relationships/tags" Target="../tags/tag237.xml"/><Relationship Id="rId236" Type="http://schemas.openxmlformats.org/officeDocument/2006/relationships/tags" Target="../tags/tag236.xml"/><Relationship Id="rId235" Type="http://schemas.openxmlformats.org/officeDocument/2006/relationships/tags" Target="../tags/tag235.xml"/><Relationship Id="rId234" Type="http://schemas.openxmlformats.org/officeDocument/2006/relationships/tags" Target="../tags/tag234.xml"/><Relationship Id="rId233" Type="http://schemas.openxmlformats.org/officeDocument/2006/relationships/tags" Target="../tags/tag233.xml"/><Relationship Id="rId232" Type="http://schemas.openxmlformats.org/officeDocument/2006/relationships/tags" Target="../tags/tag232.xml"/><Relationship Id="rId231" Type="http://schemas.openxmlformats.org/officeDocument/2006/relationships/tags" Target="../tags/tag231.xml"/><Relationship Id="rId230" Type="http://schemas.openxmlformats.org/officeDocument/2006/relationships/tags" Target="../tags/tag230.xml"/><Relationship Id="rId23" Type="http://schemas.openxmlformats.org/officeDocument/2006/relationships/tags" Target="../tags/tag23.xml"/><Relationship Id="rId229" Type="http://schemas.openxmlformats.org/officeDocument/2006/relationships/tags" Target="../tags/tag229.xml"/><Relationship Id="rId228" Type="http://schemas.openxmlformats.org/officeDocument/2006/relationships/tags" Target="../tags/tag228.xml"/><Relationship Id="rId227" Type="http://schemas.openxmlformats.org/officeDocument/2006/relationships/tags" Target="../tags/tag227.xml"/><Relationship Id="rId226" Type="http://schemas.openxmlformats.org/officeDocument/2006/relationships/tags" Target="../tags/tag226.xml"/><Relationship Id="rId225" Type="http://schemas.openxmlformats.org/officeDocument/2006/relationships/tags" Target="../tags/tag225.xml"/><Relationship Id="rId224" Type="http://schemas.openxmlformats.org/officeDocument/2006/relationships/tags" Target="../tags/tag224.xml"/><Relationship Id="rId223" Type="http://schemas.openxmlformats.org/officeDocument/2006/relationships/tags" Target="../tags/tag223.xml"/><Relationship Id="rId222" Type="http://schemas.openxmlformats.org/officeDocument/2006/relationships/tags" Target="../tags/tag222.xml"/><Relationship Id="rId221" Type="http://schemas.openxmlformats.org/officeDocument/2006/relationships/tags" Target="../tags/tag221.xml"/><Relationship Id="rId220" Type="http://schemas.openxmlformats.org/officeDocument/2006/relationships/tags" Target="../tags/tag220.xml"/><Relationship Id="rId22" Type="http://schemas.openxmlformats.org/officeDocument/2006/relationships/tags" Target="../tags/tag22.xml"/><Relationship Id="rId219" Type="http://schemas.openxmlformats.org/officeDocument/2006/relationships/tags" Target="../tags/tag219.xml"/><Relationship Id="rId218" Type="http://schemas.openxmlformats.org/officeDocument/2006/relationships/tags" Target="../tags/tag218.xml"/><Relationship Id="rId217" Type="http://schemas.openxmlformats.org/officeDocument/2006/relationships/tags" Target="../tags/tag217.xml"/><Relationship Id="rId216" Type="http://schemas.openxmlformats.org/officeDocument/2006/relationships/tags" Target="../tags/tag216.xml"/><Relationship Id="rId215" Type="http://schemas.openxmlformats.org/officeDocument/2006/relationships/tags" Target="../tags/tag215.xml"/><Relationship Id="rId214" Type="http://schemas.openxmlformats.org/officeDocument/2006/relationships/tags" Target="../tags/tag214.xml"/><Relationship Id="rId213" Type="http://schemas.openxmlformats.org/officeDocument/2006/relationships/tags" Target="../tags/tag213.xml"/><Relationship Id="rId212" Type="http://schemas.openxmlformats.org/officeDocument/2006/relationships/tags" Target="../tags/tag212.xml"/><Relationship Id="rId211" Type="http://schemas.openxmlformats.org/officeDocument/2006/relationships/tags" Target="../tags/tag211.xml"/><Relationship Id="rId210" Type="http://schemas.openxmlformats.org/officeDocument/2006/relationships/tags" Target="../tags/tag210.xml"/><Relationship Id="rId21" Type="http://schemas.openxmlformats.org/officeDocument/2006/relationships/tags" Target="../tags/tag21.xml"/><Relationship Id="rId209" Type="http://schemas.openxmlformats.org/officeDocument/2006/relationships/tags" Target="../tags/tag209.xml"/><Relationship Id="rId208" Type="http://schemas.openxmlformats.org/officeDocument/2006/relationships/tags" Target="../tags/tag208.xml"/><Relationship Id="rId207" Type="http://schemas.openxmlformats.org/officeDocument/2006/relationships/tags" Target="../tags/tag207.xml"/><Relationship Id="rId206" Type="http://schemas.openxmlformats.org/officeDocument/2006/relationships/tags" Target="../tags/tag206.xml"/><Relationship Id="rId205" Type="http://schemas.openxmlformats.org/officeDocument/2006/relationships/tags" Target="../tags/tag205.xml"/><Relationship Id="rId204" Type="http://schemas.openxmlformats.org/officeDocument/2006/relationships/tags" Target="../tags/tag204.xml"/><Relationship Id="rId203" Type="http://schemas.openxmlformats.org/officeDocument/2006/relationships/tags" Target="../tags/tag203.xml"/><Relationship Id="rId202" Type="http://schemas.openxmlformats.org/officeDocument/2006/relationships/tags" Target="../tags/tag202.xml"/><Relationship Id="rId201" Type="http://schemas.openxmlformats.org/officeDocument/2006/relationships/tags" Target="../tags/tag201.xml"/><Relationship Id="rId200" Type="http://schemas.openxmlformats.org/officeDocument/2006/relationships/tags" Target="../tags/tag200.xml"/><Relationship Id="rId20" Type="http://schemas.openxmlformats.org/officeDocument/2006/relationships/tags" Target="../tags/tag20.xml"/><Relationship Id="rId2" Type="http://schemas.openxmlformats.org/officeDocument/2006/relationships/tags" Target="../tags/tag2.xml"/><Relationship Id="rId199" Type="http://schemas.openxmlformats.org/officeDocument/2006/relationships/tags" Target="../tags/tag199.xml"/><Relationship Id="rId198" Type="http://schemas.openxmlformats.org/officeDocument/2006/relationships/tags" Target="../tags/tag198.xml"/><Relationship Id="rId197" Type="http://schemas.openxmlformats.org/officeDocument/2006/relationships/tags" Target="../tags/tag197.xml"/><Relationship Id="rId196" Type="http://schemas.openxmlformats.org/officeDocument/2006/relationships/tags" Target="../tags/tag196.xml"/><Relationship Id="rId195" Type="http://schemas.openxmlformats.org/officeDocument/2006/relationships/tags" Target="../tags/tag195.xml"/><Relationship Id="rId194" Type="http://schemas.openxmlformats.org/officeDocument/2006/relationships/tags" Target="../tags/tag194.xml"/><Relationship Id="rId193" Type="http://schemas.openxmlformats.org/officeDocument/2006/relationships/tags" Target="../tags/tag193.xml"/><Relationship Id="rId192" Type="http://schemas.openxmlformats.org/officeDocument/2006/relationships/tags" Target="../tags/tag192.xml"/><Relationship Id="rId191" Type="http://schemas.openxmlformats.org/officeDocument/2006/relationships/tags" Target="../tags/tag191.xml"/><Relationship Id="rId190" Type="http://schemas.openxmlformats.org/officeDocument/2006/relationships/tags" Target="../tags/tag190.xml"/><Relationship Id="rId19" Type="http://schemas.openxmlformats.org/officeDocument/2006/relationships/tags" Target="../tags/tag19.xml"/><Relationship Id="rId189" Type="http://schemas.openxmlformats.org/officeDocument/2006/relationships/tags" Target="../tags/tag189.xml"/><Relationship Id="rId188" Type="http://schemas.openxmlformats.org/officeDocument/2006/relationships/tags" Target="../tags/tag188.xml"/><Relationship Id="rId187" Type="http://schemas.openxmlformats.org/officeDocument/2006/relationships/tags" Target="../tags/tag187.xml"/><Relationship Id="rId186" Type="http://schemas.openxmlformats.org/officeDocument/2006/relationships/tags" Target="../tags/tag186.xml"/><Relationship Id="rId185" Type="http://schemas.openxmlformats.org/officeDocument/2006/relationships/tags" Target="../tags/tag185.xml"/><Relationship Id="rId184" Type="http://schemas.openxmlformats.org/officeDocument/2006/relationships/tags" Target="../tags/tag184.xml"/><Relationship Id="rId183" Type="http://schemas.openxmlformats.org/officeDocument/2006/relationships/tags" Target="../tags/tag183.xml"/><Relationship Id="rId182" Type="http://schemas.openxmlformats.org/officeDocument/2006/relationships/tags" Target="../tags/tag182.xml"/><Relationship Id="rId181" Type="http://schemas.openxmlformats.org/officeDocument/2006/relationships/tags" Target="../tags/tag181.xml"/><Relationship Id="rId180" Type="http://schemas.openxmlformats.org/officeDocument/2006/relationships/tags" Target="../tags/tag180.xml"/><Relationship Id="rId18" Type="http://schemas.openxmlformats.org/officeDocument/2006/relationships/tags" Target="../tags/tag18.xml"/><Relationship Id="rId179" Type="http://schemas.openxmlformats.org/officeDocument/2006/relationships/tags" Target="../tags/tag179.xml"/><Relationship Id="rId178" Type="http://schemas.openxmlformats.org/officeDocument/2006/relationships/tags" Target="../tags/tag178.xml"/><Relationship Id="rId177" Type="http://schemas.openxmlformats.org/officeDocument/2006/relationships/tags" Target="../tags/tag177.xml"/><Relationship Id="rId176" Type="http://schemas.openxmlformats.org/officeDocument/2006/relationships/tags" Target="../tags/tag176.xml"/><Relationship Id="rId175" Type="http://schemas.openxmlformats.org/officeDocument/2006/relationships/tags" Target="../tags/tag175.xml"/><Relationship Id="rId174" Type="http://schemas.openxmlformats.org/officeDocument/2006/relationships/tags" Target="../tags/tag174.xml"/><Relationship Id="rId173" Type="http://schemas.openxmlformats.org/officeDocument/2006/relationships/tags" Target="../tags/tag173.xml"/><Relationship Id="rId172" Type="http://schemas.openxmlformats.org/officeDocument/2006/relationships/tags" Target="../tags/tag172.xml"/><Relationship Id="rId171" Type="http://schemas.openxmlformats.org/officeDocument/2006/relationships/tags" Target="../tags/tag171.xml"/><Relationship Id="rId170" Type="http://schemas.openxmlformats.org/officeDocument/2006/relationships/tags" Target="../tags/tag170.xml"/><Relationship Id="rId17" Type="http://schemas.openxmlformats.org/officeDocument/2006/relationships/tags" Target="../tags/tag17.xml"/><Relationship Id="rId169" Type="http://schemas.openxmlformats.org/officeDocument/2006/relationships/tags" Target="../tags/tag169.xml"/><Relationship Id="rId168" Type="http://schemas.openxmlformats.org/officeDocument/2006/relationships/tags" Target="../tags/tag168.xml"/><Relationship Id="rId167" Type="http://schemas.openxmlformats.org/officeDocument/2006/relationships/tags" Target="../tags/tag167.xml"/><Relationship Id="rId166" Type="http://schemas.openxmlformats.org/officeDocument/2006/relationships/tags" Target="../tags/tag166.xml"/><Relationship Id="rId165" Type="http://schemas.openxmlformats.org/officeDocument/2006/relationships/tags" Target="../tags/tag165.xml"/><Relationship Id="rId164" Type="http://schemas.openxmlformats.org/officeDocument/2006/relationships/tags" Target="../tags/tag164.xml"/><Relationship Id="rId163" Type="http://schemas.openxmlformats.org/officeDocument/2006/relationships/tags" Target="../tags/tag163.xml"/><Relationship Id="rId162" Type="http://schemas.openxmlformats.org/officeDocument/2006/relationships/tags" Target="../tags/tag162.xml"/><Relationship Id="rId161" Type="http://schemas.openxmlformats.org/officeDocument/2006/relationships/tags" Target="../tags/tag161.xml"/><Relationship Id="rId160" Type="http://schemas.openxmlformats.org/officeDocument/2006/relationships/tags" Target="../tags/tag160.xml"/><Relationship Id="rId16" Type="http://schemas.openxmlformats.org/officeDocument/2006/relationships/tags" Target="../tags/tag16.xml"/><Relationship Id="rId159" Type="http://schemas.openxmlformats.org/officeDocument/2006/relationships/tags" Target="../tags/tag159.xml"/><Relationship Id="rId158" Type="http://schemas.openxmlformats.org/officeDocument/2006/relationships/tags" Target="../tags/tag158.xml"/><Relationship Id="rId157" Type="http://schemas.openxmlformats.org/officeDocument/2006/relationships/tags" Target="../tags/tag157.xml"/><Relationship Id="rId156" Type="http://schemas.openxmlformats.org/officeDocument/2006/relationships/tags" Target="../tags/tag156.xml"/><Relationship Id="rId155" Type="http://schemas.openxmlformats.org/officeDocument/2006/relationships/tags" Target="../tags/tag155.xml"/><Relationship Id="rId154" Type="http://schemas.openxmlformats.org/officeDocument/2006/relationships/tags" Target="../tags/tag154.xml"/><Relationship Id="rId153" Type="http://schemas.openxmlformats.org/officeDocument/2006/relationships/tags" Target="../tags/tag153.xml"/><Relationship Id="rId152" Type="http://schemas.openxmlformats.org/officeDocument/2006/relationships/tags" Target="../tags/tag152.xml"/><Relationship Id="rId151" Type="http://schemas.openxmlformats.org/officeDocument/2006/relationships/tags" Target="../tags/tag151.xml"/><Relationship Id="rId150" Type="http://schemas.openxmlformats.org/officeDocument/2006/relationships/tags" Target="../tags/tag150.xml"/><Relationship Id="rId15" Type="http://schemas.openxmlformats.org/officeDocument/2006/relationships/tags" Target="../tags/tag15.xml"/><Relationship Id="rId149" Type="http://schemas.openxmlformats.org/officeDocument/2006/relationships/tags" Target="../tags/tag149.xml"/><Relationship Id="rId148" Type="http://schemas.openxmlformats.org/officeDocument/2006/relationships/tags" Target="../tags/tag148.xml"/><Relationship Id="rId147" Type="http://schemas.openxmlformats.org/officeDocument/2006/relationships/tags" Target="../tags/tag147.xml"/><Relationship Id="rId146" Type="http://schemas.openxmlformats.org/officeDocument/2006/relationships/tags" Target="../tags/tag146.xml"/><Relationship Id="rId145" Type="http://schemas.openxmlformats.org/officeDocument/2006/relationships/tags" Target="../tags/tag145.xml"/><Relationship Id="rId144" Type="http://schemas.openxmlformats.org/officeDocument/2006/relationships/tags" Target="../tags/tag144.xml"/><Relationship Id="rId143" Type="http://schemas.openxmlformats.org/officeDocument/2006/relationships/tags" Target="../tags/tag143.xml"/><Relationship Id="rId142" Type="http://schemas.openxmlformats.org/officeDocument/2006/relationships/tags" Target="../tags/tag142.xml"/><Relationship Id="rId141" Type="http://schemas.openxmlformats.org/officeDocument/2006/relationships/tags" Target="../tags/tag141.xml"/><Relationship Id="rId140" Type="http://schemas.openxmlformats.org/officeDocument/2006/relationships/tags" Target="../tags/tag140.xml"/><Relationship Id="rId14" Type="http://schemas.openxmlformats.org/officeDocument/2006/relationships/tags" Target="../tags/tag14.xml"/><Relationship Id="rId139" Type="http://schemas.openxmlformats.org/officeDocument/2006/relationships/tags" Target="../tags/tag139.xml"/><Relationship Id="rId138" Type="http://schemas.openxmlformats.org/officeDocument/2006/relationships/tags" Target="../tags/tag138.xml"/><Relationship Id="rId137" Type="http://schemas.openxmlformats.org/officeDocument/2006/relationships/tags" Target="../tags/tag137.xml"/><Relationship Id="rId136" Type="http://schemas.openxmlformats.org/officeDocument/2006/relationships/tags" Target="../tags/tag136.xml"/><Relationship Id="rId135" Type="http://schemas.openxmlformats.org/officeDocument/2006/relationships/tags" Target="../tags/tag135.xml"/><Relationship Id="rId134" Type="http://schemas.openxmlformats.org/officeDocument/2006/relationships/tags" Target="../tags/tag134.xml"/><Relationship Id="rId133" Type="http://schemas.openxmlformats.org/officeDocument/2006/relationships/tags" Target="../tags/tag133.xml"/><Relationship Id="rId132" Type="http://schemas.openxmlformats.org/officeDocument/2006/relationships/tags" Target="../tags/tag132.xml"/><Relationship Id="rId131" Type="http://schemas.openxmlformats.org/officeDocument/2006/relationships/tags" Target="../tags/tag131.xml"/><Relationship Id="rId130" Type="http://schemas.openxmlformats.org/officeDocument/2006/relationships/tags" Target="../tags/tag130.xml"/><Relationship Id="rId13" Type="http://schemas.openxmlformats.org/officeDocument/2006/relationships/tags" Target="../tags/tag13.xml"/><Relationship Id="rId129" Type="http://schemas.openxmlformats.org/officeDocument/2006/relationships/tags" Target="../tags/tag129.xml"/><Relationship Id="rId128" Type="http://schemas.openxmlformats.org/officeDocument/2006/relationships/tags" Target="../tags/tag128.xml"/><Relationship Id="rId127" Type="http://schemas.openxmlformats.org/officeDocument/2006/relationships/tags" Target="../tags/tag127.xml"/><Relationship Id="rId126" Type="http://schemas.openxmlformats.org/officeDocument/2006/relationships/tags" Target="../tags/tag126.xml"/><Relationship Id="rId125" Type="http://schemas.openxmlformats.org/officeDocument/2006/relationships/tags" Target="../tags/tag125.xml"/><Relationship Id="rId124" Type="http://schemas.openxmlformats.org/officeDocument/2006/relationships/tags" Target="../tags/tag124.xml"/><Relationship Id="rId123" Type="http://schemas.openxmlformats.org/officeDocument/2006/relationships/tags" Target="../tags/tag123.xml"/><Relationship Id="rId122" Type="http://schemas.openxmlformats.org/officeDocument/2006/relationships/tags" Target="../tags/tag122.xml"/><Relationship Id="rId121" Type="http://schemas.openxmlformats.org/officeDocument/2006/relationships/tags" Target="../tags/tag121.xml"/><Relationship Id="rId120" Type="http://schemas.openxmlformats.org/officeDocument/2006/relationships/tags" Target="../tags/tag120.xml"/><Relationship Id="rId12" Type="http://schemas.openxmlformats.org/officeDocument/2006/relationships/tags" Target="../tags/tag12.xml"/><Relationship Id="rId119" Type="http://schemas.openxmlformats.org/officeDocument/2006/relationships/tags" Target="../tags/tag119.xml"/><Relationship Id="rId118" Type="http://schemas.openxmlformats.org/officeDocument/2006/relationships/tags" Target="../tags/tag118.xml"/><Relationship Id="rId117" Type="http://schemas.openxmlformats.org/officeDocument/2006/relationships/tags" Target="../tags/tag117.xml"/><Relationship Id="rId116" Type="http://schemas.openxmlformats.org/officeDocument/2006/relationships/tags" Target="../tags/tag116.xml"/><Relationship Id="rId115" Type="http://schemas.openxmlformats.org/officeDocument/2006/relationships/tags" Target="../tags/tag115.xml"/><Relationship Id="rId114" Type="http://schemas.openxmlformats.org/officeDocument/2006/relationships/tags" Target="../tags/tag114.xml"/><Relationship Id="rId113" Type="http://schemas.openxmlformats.org/officeDocument/2006/relationships/tags" Target="../tags/tag113.xml"/><Relationship Id="rId112" Type="http://schemas.openxmlformats.org/officeDocument/2006/relationships/tags" Target="../tags/tag112.xml"/><Relationship Id="rId111" Type="http://schemas.openxmlformats.org/officeDocument/2006/relationships/tags" Target="../tags/tag111.xml"/><Relationship Id="rId110" Type="http://schemas.openxmlformats.org/officeDocument/2006/relationships/tags" Target="../tags/tag110.xml"/><Relationship Id="rId11" Type="http://schemas.openxmlformats.org/officeDocument/2006/relationships/tags" Target="../tags/tag11.xml"/><Relationship Id="rId109" Type="http://schemas.openxmlformats.org/officeDocument/2006/relationships/tags" Target="../tags/tag109.xml"/><Relationship Id="rId108" Type="http://schemas.openxmlformats.org/officeDocument/2006/relationships/tags" Target="../tags/tag108.xml"/><Relationship Id="rId107" Type="http://schemas.openxmlformats.org/officeDocument/2006/relationships/tags" Target="../tags/tag107.xml"/><Relationship Id="rId106" Type="http://schemas.openxmlformats.org/officeDocument/2006/relationships/tags" Target="../tags/tag106.xml"/><Relationship Id="rId105" Type="http://schemas.openxmlformats.org/officeDocument/2006/relationships/tags" Target="../tags/tag105.xml"/><Relationship Id="rId104" Type="http://schemas.openxmlformats.org/officeDocument/2006/relationships/tags" Target="../tags/tag104.xml"/><Relationship Id="rId103" Type="http://schemas.openxmlformats.org/officeDocument/2006/relationships/tags" Target="../tags/tag103.xml"/><Relationship Id="rId102" Type="http://schemas.openxmlformats.org/officeDocument/2006/relationships/tags" Target="../tags/tag102.xml"/><Relationship Id="rId101" Type="http://schemas.openxmlformats.org/officeDocument/2006/relationships/tags" Target="../tags/tag101.xml"/><Relationship Id="rId100" Type="http://schemas.openxmlformats.org/officeDocument/2006/relationships/tags" Target="../tags/tag100.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2" Type="http://schemas.openxmlformats.org/officeDocument/2006/relationships/slideLayout" Target="../slideLayouts/slideLayout6.xml"/><Relationship Id="rId11" Type="http://schemas.openxmlformats.org/officeDocument/2006/relationships/image" Target="../media/image6.emf"/><Relationship Id="rId10" Type="http://schemas.openxmlformats.org/officeDocument/2006/relationships/image" Target="../media/image5.emf"/><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3" Type="http://schemas.openxmlformats.org/officeDocument/2006/relationships/slideLayout" Target="../slideLayouts/slideLayout6.xml"/><Relationship Id="rId52" Type="http://schemas.openxmlformats.org/officeDocument/2006/relationships/tags" Target="../tags/tag461.xml"/><Relationship Id="rId51" Type="http://schemas.openxmlformats.org/officeDocument/2006/relationships/tags" Target="../tags/tag460.xml"/><Relationship Id="rId50" Type="http://schemas.openxmlformats.org/officeDocument/2006/relationships/tags" Target="../tags/tag459.xml"/><Relationship Id="rId5" Type="http://schemas.openxmlformats.org/officeDocument/2006/relationships/tags" Target="../tags/tag414.xml"/><Relationship Id="rId49" Type="http://schemas.openxmlformats.org/officeDocument/2006/relationships/tags" Target="../tags/tag458.xml"/><Relationship Id="rId48" Type="http://schemas.openxmlformats.org/officeDocument/2006/relationships/tags" Target="../tags/tag457.xml"/><Relationship Id="rId47" Type="http://schemas.openxmlformats.org/officeDocument/2006/relationships/tags" Target="../tags/tag456.xml"/><Relationship Id="rId46" Type="http://schemas.openxmlformats.org/officeDocument/2006/relationships/tags" Target="../tags/tag455.xml"/><Relationship Id="rId45" Type="http://schemas.openxmlformats.org/officeDocument/2006/relationships/tags" Target="../tags/tag454.xml"/><Relationship Id="rId44" Type="http://schemas.openxmlformats.org/officeDocument/2006/relationships/tags" Target="../tags/tag453.xml"/><Relationship Id="rId43" Type="http://schemas.openxmlformats.org/officeDocument/2006/relationships/tags" Target="../tags/tag452.xml"/><Relationship Id="rId42" Type="http://schemas.openxmlformats.org/officeDocument/2006/relationships/tags" Target="../tags/tag451.xml"/><Relationship Id="rId41" Type="http://schemas.openxmlformats.org/officeDocument/2006/relationships/tags" Target="../tags/tag450.xml"/><Relationship Id="rId40" Type="http://schemas.openxmlformats.org/officeDocument/2006/relationships/tags" Target="../tags/tag449.xml"/><Relationship Id="rId4" Type="http://schemas.openxmlformats.org/officeDocument/2006/relationships/tags" Target="../tags/tag413.xml"/><Relationship Id="rId39" Type="http://schemas.openxmlformats.org/officeDocument/2006/relationships/tags" Target="../tags/tag448.xml"/><Relationship Id="rId38" Type="http://schemas.openxmlformats.org/officeDocument/2006/relationships/tags" Target="../tags/tag447.xml"/><Relationship Id="rId37" Type="http://schemas.openxmlformats.org/officeDocument/2006/relationships/tags" Target="../tags/tag446.xml"/><Relationship Id="rId36" Type="http://schemas.openxmlformats.org/officeDocument/2006/relationships/tags" Target="../tags/tag445.xml"/><Relationship Id="rId35" Type="http://schemas.openxmlformats.org/officeDocument/2006/relationships/tags" Target="../tags/tag444.xml"/><Relationship Id="rId34" Type="http://schemas.openxmlformats.org/officeDocument/2006/relationships/tags" Target="../tags/tag443.xml"/><Relationship Id="rId33" Type="http://schemas.openxmlformats.org/officeDocument/2006/relationships/tags" Target="../tags/tag442.xml"/><Relationship Id="rId32" Type="http://schemas.openxmlformats.org/officeDocument/2006/relationships/tags" Target="../tags/tag441.xml"/><Relationship Id="rId31" Type="http://schemas.openxmlformats.org/officeDocument/2006/relationships/tags" Target="../tags/tag440.xml"/><Relationship Id="rId30" Type="http://schemas.openxmlformats.org/officeDocument/2006/relationships/tags" Target="../tags/tag439.xml"/><Relationship Id="rId3" Type="http://schemas.openxmlformats.org/officeDocument/2006/relationships/tags" Target="../tags/tag412.xml"/><Relationship Id="rId29" Type="http://schemas.openxmlformats.org/officeDocument/2006/relationships/tags" Target="../tags/tag438.xml"/><Relationship Id="rId28" Type="http://schemas.openxmlformats.org/officeDocument/2006/relationships/tags" Target="../tags/tag437.xml"/><Relationship Id="rId27" Type="http://schemas.openxmlformats.org/officeDocument/2006/relationships/tags" Target="../tags/tag436.xml"/><Relationship Id="rId26" Type="http://schemas.openxmlformats.org/officeDocument/2006/relationships/tags" Target="../tags/tag435.xml"/><Relationship Id="rId25" Type="http://schemas.openxmlformats.org/officeDocument/2006/relationships/tags" Target="../tags/tag434.xml"/><Relationship Id="rId24" Type="http://schemas.openxmlformats.org/officeDocument/2006/relationships/tags" Target="../tags/tag433.xml"/><Relationship Id="rId23" Type="http://schemas.openxmlformats.org/officeDocument/2006/relationships/tags" Target="../tags/tag432.xml"/><Relationship Id="rId22" Type="http://schemas.openxmlformats.org/officeDocument/2006/relationships/tags" Target="../tags/tag431.xml"/><Relationship Id="rId21" Type="http://schemas.openxmlformats.org/officeDocument/2006/relationships/tags" Target="../tags/tag430.xml"/><Relationship Id="rId20" Type="http://schemas.openxmlformats.org/officeDocument/2006/relationships/tags" Target="../tags/tag429.xml"/><Relationship Id="rId2" Type="http://schemas.openxmlformats.org/officeDocument/2006/relationships/tags" Target="../tags/tag411.xml"/><Relationship Id="rId19" Type="http://schemas.openxmlformats.org/officeDocument/2006/relationships/tags" Target="../tags/tag428.xml"/><Relationship Id="rId18" Type="http://schemas.openxmlformats.org/officeDocument/2006/relationships/tags" Target="../tags/tag427.xml"/><Relationship Id="rId17" Type="http://schemas.openxmlformats.org/officeDocument/2006/relationships/tags" Target="../tags/tag426.xml"/><Relationship Id="rId16" Type="http://schemas.openxmlformats.org/officeDocument/2006/relationships/tags" Target="../tags/tag425.xml"/><Relationship Id="rId15" Type="http://schemas.openxmlformats.org/officeDocument/2006/relationships/tags" Target="../tags/tag424.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hart" Target="../charts/chart5.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362" name="TextBox 37"/>
          <p:cNvSpPr/>
          <p:nvPr/>
        </p:nvSpPr>
        <p:spPr>
          <a:xfrm>
            <a:off x="1463675" y="2684463"/>
            <a:ext cx="9264650" cy="920750"/>
          </a:xfrm>
          <a:prstGeom prst="rect">
            <a:avLst/>
          </a:prstGeom>
          <a:noFill/>
          <a:ln w="9525">
            <a:noFill/>
          </a:ln>
        </p:spPr>
        <p:txBody>
          <a:bodyPr lIns="91436" tIns="45719" rIns="91436" bIns="45719" anchor="t">
            <a:spAutoFit/>
          </a:bodyPr>
          <a:p>
            <a:pPr algn="ctr">
              <a:buFont typeface="Arial" panose="020B0604020202020204" pitchFamily="34" charset="0"/>
              <a:buNone/>
            </a:pPr>
            <a:r>
              <a:rPr lang="en-US" altLang="zh-CN" sz="5400" b="1" dirty="0">
                <a:solidFill>
                  <a:srgbClr val="A026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charset="-122"/>
              </a:rPr>
              <a:t>中</a:t>
            </a:r>
            <a:r>
              <a:rPr lang="zh-CN" altLang="en-US" sz="5400" b="1" dirty="0">
                <a:solidFill>
                  <a:srgbClr val="A026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charset="-122"/>
              </a:rPr>
              <a:t>信</a:t>
            </a:r>
            <a:r>
              <a:rPr lang="en-US" altLang="zh-CN" sz="5400" b="1" dirty="0">
                <a:solidFill>
                  <a:srgbClr val="A026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charset="-122"/>
              </a:rPr>
              <a:t>财富指数报告</a:t>
            </a:r>
            <a:endParaRPr lang="en-US" altLang="zh-CN" sz="5400" b="1" dirty="0">
              <a:solidFill>
                <a:srgbClr val="A0262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charset="-122"/>
            </a:endParaRPr>
          </a:p>
        </p:txBody>
      </p:sp>
      <p:sp>
        <p:nvSpPr>
          <p:cNvPr id="15364" name="矩形 47"/>
          <p:cNvSpPr/>
          <p:nvPr/>
        </p:nvSpPr>
        <p:spPr>
          <a:xfrm>
            <a:off x="2048828" y="3918585"/>
            <a:ext cx="8093075" cy="649605"/>
          </a:xfrm>
          <a:prstGeom prst="rect">
            <a:avLst/>
          </a:prstGeom>
          <a:noFill/>
          <a:ln w="9525">
            <a:noFill/>
          </a:ln>
        </p:spPr>
        <p:txBody>
          <a:bodyPr lIns="91431" tIns="45716" rIns="91431" bIns="45716" anchor="t">
            <a:spAutoFit/>
          </a:bodyPr>
          <a:p>
            <a:pPr algn="ctr">
              <a:lnSpc>
                <a:spcPct val="130000"/>
              </a:lnSpc>
              <a:buFont typeface="Arial" panose="020B0604020202020204" pitchFamily="34" charset="0"/>
              <a:buNone/>
            </a:pPr>
            <a:r>
              <a:rPr 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201</a:t>
            </a:r>
            <a:r>
              <a:rPr lang="en-US" alt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8</a:t>
            </a:r>
            <a:r>
              <a:rPr 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年</a:t>
            </a:r>
            <a:r>
              <a:rPr lang="en-US" alt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4</a:t>
            </a:r>
            <a:r>
              <a:rPr 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月刊</a:t>
            </a:r>
            <a:endParaRPr lang="zh-CN" sz="2800" b="1" dirty="0">
              <a:solidFill>
                <a:srgbClr val="A0262F"/>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endParaRPr>
          </a:p>
        </p:txBody>
      </p:sp>
      <p:grpSp>
        <p:nvGrpSpPr>
          <p:cNvPr id="5" name="Group 5"/>
          <p:cNvGrpSpPr/>
          <p:nvPr/>
        </p:nvGrpSpPr>
        <p:grpSpPr>
          <a:xfrm>
            <a:off x="5711438" y="5518150"/>
            <a:ext cx="784225" cy="784225"/>
            <a:chOff x="0" y="0"/>
            <a:chExt cx="784512" cy="784512"/>
          </a:xfrm>
        </p:grpSpPr>
        <p:sp>
          <p:nvSpPr>
            <p:cNvPr id="11" name="椭圆 36"/>
            <p:cNvSpPr/>
            <p:nvPr/>
          </p:nvSpPr>
          <p:spPr>
            <a:xfrm>
              <a:off x="0" y="0"/>
              <a:ext cx="784512" cy="784512"/>
            </a:xfrm>
            <a:prstGeom prst="ellipse">
              <a:avLst/>
            </a:prstGeom>
            <a:noFill/>
            <a:ln w="12700" cap="flat" cmpd="sng">
              <a:solidFill>
                <a:srgbClr val="943240"/>
              </a:solidFill>
              <a:prstDash val="solid"/>
              <a:round/>
              <a:headEnd type="none" w="med" len="med"/>
              <a:tailEnd type="none" w="med" len="med"/>
            </a:ln>
          </p:spPr>
          <p:txBody>
            <a:bodyPr anchor="ctr"/>
            <a:p>
              <a:pPr algn="ctr">
                <a:buFont typeface="Arial" panose="020B0604020202020204" pitchFamily="34" charset="0"/>
                <a:buNone/>
              </a:pPr>
              <a:endParaRPr lang="zh-CN" altLang="en-US" sz="1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Freeform 129"/>
            <p:cNvSpPr>
              <a:spLocks noChangeAspect="1" noEditPoints="1"/>
            </p:cNvSpPr>
            <p:nvPr/>
          </p:nvSpPr>
          <p:spPr>
            <a:xfrm>
              <a:off x="135246" y="135246"/>
              <a:ext cx="514020" cy="514020"/>
            </a:xfrm>
            <a:custGeom>
              <a:avLst/>
              <a:gdLst/>
              <a:ahLst/>
              <a:cxnLst>
                <a:cxn ang="0">
                  <a:pos x="1347898219" y="0"/>
                </a:cxn>
                <a:cxn ang="0">
                  <a:pos x="1404064177" y="0"/>
                </a:cxn>
                <a:cxn ang="0">
                  <a:pos x="1488305166" y="758195398"/>
                </a:cxn>
                <a:cxn ang="0">
                  <a:pos x="1375983847" y="926682675"/>
                </a:cxn>
                <a:cxn ang="0">
                  <a:pos x="1375983847" y="954763005"/>
                </a:cxn>
                <a:cxn ang="0">
                  <a:pos x="1039003994" y="1123250282"/>
                </a:cxn>
                <a:cxn ang="0">
                  <a:pos x="645868780" y="1291737559"/>
                </a:cxn>
                <a:cxn ang="0">
                  <a:pos x="505461832" y="1207496570"/>
                </a:cxn>
                <a:cxn ang="0">
                  <a:pos x="365054884" y="1263657229"/>
                </a:cxn>
                <a:cxn ang="0">
                  <a:pos x="28080330" y="1067089622"/>
                </a:cxn>
                <a:cxn ang="0">
                  <a:pos x="1347898219" y="0"/>
                </a:cxn>
                <a:cxn ang="0">
                  <a:pos x="1600631784" y="28080330"/>
                </a:cxn>
                <a:cxn ang="0">
                  <a:pos x="2147483646" y="336974555"/>
                </a:cxn>
                <a:cxn ang="0">
                  <a:pos x="1712958402" y="758195398"/>
                </a:cxn>
                <a:cxn ang="0">
                  <a:pos x="1684878072" y="730115068"/>
                </a:cxn>
                <a:cxn ang="0">
                  <a:pos x="1600631784" y="28080330"/>
                </a:cxn>
                <a:cxn ang="0">
                  <a:pos x="2147483646" y="477381502"/>
                </a:cxn>
                <a:cxn ang="0">
                  <a:pos x="1825279721" y="926682675"/>
                </a:cxn>
                <a:cxn ang="0">
                  <a:pos x="1825279721" y="926682675"/>
                </a:cxn>
                <a:cxn ang="0">
                  <a:pos x="1656792444" y="1123250282"/>
                </a:cxn>
                <a:cxn ang="0">
                  <a:pos x="1656792444" y="1263657229"/>
                </a:cxn>
                <a:cxn ang="0">
                  <a:pos x="1600631784" y="1769119061"/>
                </a:cxn>
                <a:cxn ang="0">
                  <a:pos x="1684878072" y="1909526009"/>
                </a:cxn>
                <a:cxn ang="0">
                  <a:pos x="2147483646" y="2106093616"/>
                </a:cxn>
                <a:cxn ang="0">
                  <a:pos x="2147483646" y="1347898219"/>
                </a:cxn>
                <a:cxn ang="0">
                  <a:pos x="2147483646" y="477381502"/>
                </a:cxn>
                <a:cxn ang="0">
                  <a:pos x="2147483646" y="2147483646"/>
                </a:cxn>
                <a:cxn ang="0">
                  <a:pos x="1375983847" y="2147483646"/>
                </a:cxn>
                <a:cxn ang="0">
                  <a:pos x="1516385496" y="2147483646"/>
                </a:cxn>
                <a:cxn ang="0">
                  <a:pos x="1628712114" y="2078013286"/>
                </a:cxn>
                <a:cxn ang="0">
                  <a:pos x="2147483646" y="2147483646"/>
                </a:cxn>
                <a:cxn ang="0">
                  <a:pos x="1179410941" y="2147483646"/>
                </a:cxn>
                <a:cxn ang="0">
                  <a:pos x="28080330" y="1684878072"/>
                </a:cxn>
                <a:cxn ang="0">
                  <a:pos x="336974555" y="1600631784"/>
                </a:cxn>
                <a:cxn ang="0">
                  <a:pos x="505461832" y="1656792444"/>
                </a:cxn>
                <a:cxn ang="0">
                  <a:pos x="589708120" y="1628712114"/>
                </a:cxn>
                <a:cxn ang="0">
                  <a:pos x="1263657229" y="1965686668"/>
                </a:cxn>
                <a:cxn ang="0">
                  <a:pos x="1347898219" y="2106093616"/>
                </a:cxn>
                <a:cxn ang="0">
                  <a:pos x="1179410941" y="2147483646"/>
                </a:cxn>
                <a:cxn ang="0">
                  <a:pos x="0" y="1488305166"/>
                </a:cxn>
                <a:cxn ang="0">
                  <a:pos x="224647937" y="1432144507"/>
                </a:cxn>
                <a:cxn ang="0">
                  <a:pos x="0" y="1263657229"/>
                </a:cxn>
                <a:cxn ang="0">
                  <a:pos x="0" y="1347898219"/>
                </a:cxn>
                <a:cxn ang="0">
                  <a:pos x="0" y="1488305166"/>
                </a:cxn>
                <a:cxn ang="0">
                  <a:pos x="1460224836" y="1123250282"/>
                </a:cxn>
                <a:cxn ang="0">
                  <a:pos x="1123250282" y="1291737559"/>
                </a:cxn>
                <a:cxn ang="0">
                  <a:pos x="702029439" y="1460224836"/>
                </a:cxn>
                <a:cxn ang="0">
                  <a:pos x="702029439" y="1460224836"/>
                </a:cxn>
                <a:cxn ang="0">
                  <a:pos x="1347898219" y="1769119061"/>
                </a:cxn>
                <a:cxn ang="0">
                  <a:pos x="1404064177" y="1741038732"/>
                </a:cxn>
                <a:cxn ang="0">
                  <a:pos x="1460224836" y="1235576900"/>
                </a:cxn>
                <a:cxn ang="0">
                  <a:pos x="1460224836" y="1123250282"/>
                </a:cxn>
              </a:cxnLst>
              <a:rect l="0" t="0" r="0" b="0"/>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noFill/>
            <a:ln w="9525" cap="flat" cmpd="sng">
              <a:solidFill>
                <a:srgbClr val="943240"/>
              </a:solidFill>
              <a:prstDash val="solid"/>
              <a:round/>
              <a:headEnd type="none" w="med" len="med"/>
              <a:tailEnd type="none" w="med" len="med"/>
            </a:ln>
          </p:spPr>
          <p:txBody>
            <a:bodyPr/>
            <a:p>
              <a:endParaRPr lang="zh-CN" altLang="en-US">
                <a:solidFill>
                  <a:srgbClr val="C00000"/>
                </a:solidFill>
              </a:endParaRPr>
            </a:p>
          </p:txBody>
        </p:sp>
      </p:grpSp>
      <p:grpSp>
        <p:nvGrpSpPr>
          <p:cNvPr id="12" name="Group 8"/>
          <p:cNvGrpSpPr/>
          <p:nvPr/>
        </p:nvGrpSpPr>
        <p:grpSpPr>
          <a:xfrm>
            <a:off x="7471975" y="5518150"/>
            <a:ext cx="784225" cy="784225"/>
            <a:chOff x="0" y="0"/>
            <a:chExt cx="784512" cy="784512"/>
          </a:xfrm>
        </p:grpSpPr>
        <p:sp>
          <p:nvSpPr>
            <p:cNvPr id="13" name="椭圆 39"/>
            <p:cNvSpPr/>
            <p:nvPr/>
          </p:nvSpPr>
          <p:spPr>
            <a:xfrm>
              <a:off x="0" y="0"/>
              <a:ext cx="784512" cy="784512"/>
            </a:xfrm>
            <a:prstGeom prst="ellipse">
              <a:avLst/>
            </a:prstGeom>
            <a:noFill/>
            <a:ln w="12700" cap="flat" cmpd="sng">
              <a:solidFill>
                <a:srgbClr val="943240"/>
              </a:solidFill>
              <a:prstDash val="solid"/>
              <a:round/>
              <a:headEnd type="none" w="med" len="med"/>
              <a:tailEnd type="none" w="med" len="med"/>
            </a:ln>
          </p:spPr>
          <p:txBody>
            <a:bodyPr anchor="ctr"/>
            <a:p>
              <a:pPr algn="ctr">
                <a:buFont typeface="Arial" panose="020B0604020202020204" pitchFamily="34" charset="0"/>
                <a:buNone/>
              </a:pPr>
              <a:endParaRPr lang="zh-CN" altLang="en-US" sz="1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5369" name="任意多边形 40"/>
            <p:cNvSpPr/>
            <p:nvPr/>
          </p:nvSpPr>
          <p:spPr>
            <a:xfrm>
              <a:off x="105574" y="174618"/>
              <a:ext cx="550505" cy="412416"/>
            </a:xfrm>
            <a:custGeom>
              <a:avLst/>
              <a:gdLst/>
              <a:ahLst/>
              <a:cxnLst>
                <a:cxn ang="0">
                  <a:pos x="140202" y="425381"/>
                </a:cxn>
                <a:cxn ang="0">
                  <a:pos x="56128" y="423650"/>
                </a:cxn>
                <a:cxn ang="0">
                  <a:pos x="111645" y="368511"/>
                </a:cxn>
                <a:cxn ang="0">
                  <a:pos x="135136" y="349421"/>
                </a:cxn>
                <a:cxn ang="0">
                  <a:pos x="248318" y="233722"/>
                </a:cxn>
                <a:cxn ang="0">
                  <a:pos x="164244" y="425382"/>
                </a:cxn>
                <a:cxn ang="0">
                  <a:pos x="170039" y="310006"/>
                </a:cxn>
                <a:cxn ang="0">
                  <a:pos x="207411" y="275791"/>
                </a:cxn>
                <a:cxn ang="0">
                  <a:pos x="241580" y="240341"/>
                </a:cxn>
                <a:cxn ang="0">
                  <a:pos x="272360" y="222804"/>
                </a:cxn>
                <a:cxn ang="0">
                  <a:pos x="283957" y="237614"/>
                </a:cxn>
                <a:cxn ang="0">
                  <a:pos x="313854" y="273065"/>
                </a:cxn>
                <a:cxn ang="0">
                  <a:pos x="339481" y="281246"/>
                </a:cxn>
                <a:cxn ang="0">
                  <a:pos x="356433" y="264805"/>
                </a:cxn>
                <a:cxn ang="0">
                  <a:pos x="272360" y="425381"/>
                </a:cxn>
                <a:cxn ang="0">
                  <a:pos x="464550" y="148272"/>
                </a:cxn>
                <a:cxn ang="0">
                  <a:pos x="380476" y="425381"/>
                </a:cxn>
                <a:cxn ang="0">
                  <a:pos x="383526" y="233182"/>
                </a:cxn>
                <a:cxn ang="0">
                  <a:pos x="420298" y="196707"/>
                </a:cxn>
                <a:cxn ang="0">
                  <a:pos x="464550" y="148272"/>
                </a:cxn>
                <a:cxn ang="0">
                  <a:pos x="488639" y="0"/>
                </a:cxn>
                <a:cxn ang="0">
                  <a:pos x="520672" y="5454"/>
                </a:cxn>
                <a:cxn ang="0">
                  <a:pos x="527079" y="125444"/>
                </a:cxn>
                <a:cxn ang="0">
                  <a:pos x="490775" y="125444"/>
                </a:cxn>
                <a:cxn ang="0">
                  <a:pos x="488639" y="73629"/>
                </a:cxn>
                <a:cxn ang="0">
                  <a:pos x="401082" y="166349"/>
                </a:cxn>
                <a:cxn ang="0">
                  <a:pos x="351964" y="215436"/>
                </a:cxn>
                <a:cxn ang="0">
                  <a:pos x="319931" y="220890"/>
                </a:cxn>
                <a:cxn ang="0">
                  <a:pos x="309252" y="207254"/>
                </a:cxn>
                <a:cxn ang="0">
                  <a:pos x="268678" y="155441"/>
                </a:cxn>
                <a:cxn ang="0">
                  <a:pos x="219560" y="204527"/>
                </a:cxn>
                <a:cxn ang="0">
                  <a:pos x="198204" y="223616"/>
                </a:cxn>
                <a:cxn ang="0">
                  <a:pos x="127731" y="291792"/>
                </a:cxn>
                <a:cxn ang="0">
                  <a:pos x="29495" y="387240"/>
                </a:cxn>
                <a:cxn ang="0">
                  <a:pos x="3868" y="381785"/>
                </a:cxn>
                <a:cxn ang="0">
                  <a:pos x="16682" y="338151"/>
                </a:cxn>
                <a:cxn ang="0">
                  <a:pos x="127731" y="234525"/>
                </a:cxn>
                <a:cxn ang="0">
                  <a:pos x="198204" y="166349"/>
                </a:cxn>
                <a:cxn ang="0">
                  <a:pos x="219560" y="147260"/>
                </a:cxn>
                <a:cxn ang="0">
                  <a:pos x="260135" y="106354"/>
                </a:cxn>
                <a:cxn ang="0">
                  <a:pos x="287897" y="114535"/>
                </a:cxn>
                <a:cxn ang="0">
                  <a:pos x="317795" y="149986"/>
                </a:cxn>
                <a:cxn ang="0">
                  <a:pos x="351964" y="155441"/>
                </a:cxn>
                <a:cxn ang="0">
                  <a:pos x="401082" y="106354"/>
                </a:cxn>
                <a:cxn ang="0">
                  <a:pos x="456605" y="46359"/>
                </a:cxn>
                <a:cxn ang="0">
                  <a:pos x="424572" y="46359"/>
                </a:cxn>
                <a:cxn ang="0">
                  <a:pos x="405353" y="21816"/>
                </a:cxn>
                <a:cxn ang="0">
                  <a:pos x="418167" y="2727"/>
                </a:cxn>
              </a:cxnLst>
              <a:rect l="0" t="0" r="0" b="0"/>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9525" cap="flat" cmpd="sng">
              <a:solidFill>
                <a:srgbClr val="943240"/>
              </a:solidFill>
              <a:prstDash val="solid"/>
              <a:round/>
              <a:headEnd type="none" w="med" len="med"/>
              <a:tailEnd type="none" w="med" len="med"/>
            </a:ln>
          </p:spPr>
          <p:txBody>
            <a:bodyPr/>
            <a:p>
              <a:endParaRPr lang="zh-CN" altLang="en-US">
                <a:solidFill>
                  <a:srgbClr val="C00000"/>
                </a:solidFill>
              </a:endParaRPr>
            </a:p>
          </p:txBody>
        </p:sp>
      </p:grpSp>
      <p:grpSp>
        <p:nvGrpSpPr>
          <p:cNvPr id="14" name="Group 11"/>
          <p:cNvGrpSpPr/>
          <p:nvPr/>
        </p:nvGrpSpPr>
        <p:grpSpPr>
          <a:xfrm>
            <a:off x="3950900" y="5518150"/>
            <a:ext cx="784225" cy="784225"/>
            <a:chOff x="0" y="0"/>
            <a:chExt cx="784512" cy="784512"/>
          </a:xfrm>
        </p:grpSpPr>
        <p:sp>
          <p:nvSpPr>
            <p:cNvPr id="15" name="椭圆 42"/>
            <p:cNvSpPr/>
            <p:nvPr/>
          </p:nvSpPr>
          <p:spPr>
            <a:xfrm>
              <a:off x="0" y="0"/>
              <a:ext cx="784512" cy="784512"/>
            </a:xfrm>
            <a:prstGeom prst="ellipse">
              <a:avLst/>
            </a:prstGeom>
            <a:noFill/>
            <a:ln w="12700" cap="flat" cmpd="sng">
              <a:solidFill>
                <a:srgbClr val="943240"/>
              </a:solidFill>
              <a:prstDash val="solid"/>
              <a:round/>
              <a:headEnd type="none" w="med" len="med"/>
              <a:tailEnd type="none" w="med" len="med"/>
            </a:ln>
          </p:spPr>
          <p:txBody>
            <a:bodyPr anchor="ctr"/>
            <a:p>
              <a:pPr algn="ctr">
                <a:buFont typeface="Arial" panose="020B0604020202020204" pitchFamily="34" charset="0"/>
                <a:buNone/>
              </a:pPr>
              <a:endParaRPr lang="zh-CN" altLang="en-US" sz="1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5372" name="Freeform 168"/>
            <p:cNvSpPr>
              <a:spLocks noChangeAspect="1" noEditPoints="1"/>
            </p:cNvSpPr>
            <p:nvPr/>
          </p:nvSpPr>
          <p:spPr>
            <a:xfrm>
              <a:off x="145149" y="167123"/>
              <a:ext cx="494214" cy="450267"/>
            </a:xfrm>
            <a:custGeom>
              <a:avLst/>
              <a:gdLst/>
              <a:ahLst/>
              <a:cxnLst>
                <a:cxn ang="0">
                  <a:pos x="110567239" y="587114815"/>
                </a:cxn>
                <a:cxn ang="0">
                  <a:pos x="1271544273" y="587114815"/>
                </a:cxn>
                <a:cxn ang="0">
                  <a:pos x="1382116769" y="494415401"/>
                </a:cxn>
                <a:cxn ang="0">
                  <a:pos x="2017886277" y="0"/>
                </a:cxn>
                <a:cxn ang="0">
                  <a:pos x="2017886277" y="1019726901"/>
                </a:cxn>
                <a:cxn ang="0">
                  <a:pos x="2017886277" y="2039453803"/>
                </a:cxn>
                <a:cxn ang="0">
                  <a:pos x="1382116769" y="1514142303"/>
                </a:cxn>
                <a:cxn ang="0">
                  <a:pos x="1271544273" y="1452338988"/>
                </a:cxn>
                <a:cxn ang="0">
                  <a:pos x="912198119" y="1452338988"/>
                </a:cxn>
                <a:cxn ang="0">
                  <a:pos x="1105693415" y="2147483646"/>
                </a:cxn>
                <a:cxn ang="0">
                  <a:pos x="1243905092" y="2147483646"/>
                </a:cxn>
                <a:cxn ang="0">
                  <a:pos x="1243905092" y="2147483646"/>
                </a:cxn>
                <a:cxn ang="0">
                  <a:pos x="1188621473" y="2147483646"/>
                </a:cxn>
                <a:cxn ang="0">
                  <a:pos x="580491146" y="2147483646"/>
                </a:cxn>
                <a:cxn ang="0">
                  <a:pos x="304067792" y="1452338988"/>
                </a:cxn>
                <a:cxn ang="0">
                  <a:pos x="110567239" y="1452338988"/>
                </a:cxn>
                <a:cxn ang="0">
                  <a:pos x="110567239" y="587114815"/>
                </a:cxn>
                <a:cxn ang="0">
                  <a:pos x="2147483646" y="710721445"/>
                </a:cxn>
                <a:cxn ang="0">
                  <a:pos x="2147483646" y="1019726901"/>
                </a:cxn>
                <a:cxn ang="0">
                  <a:pos x="2147483646" y="1328737917"/>
                </a:cxn>
                <a:cxn ang="0">
                  <a:pos x="2147483646" y="2039453803"/>
                </a:cxn>
                <a:cxn ang="0">
                  <a:pos x="2147483646" y="2039453803"/>
                </a:cxn>
                <a:cxn ang="0">
                  <a:pos x="2147483646" y="0"/>
                </a:cxn>
                <a:cxn ang="0">
                  <a:pos x="2147483646" y="0"/>
                </a:cxn>
                <a:cxn ang="0">
                  <a:pos x="2147483646" y="710721445"/>
                </a:cxn>
                <a:cxn ang="0">
                  <a:pos x="1271544273" y="1514142303"/>
                </a:cxn>
                <a:cxn ang="0">
                  <a:pos x="1022765358" y="1514142303"/>
                </a:cxn>
                <a:cxn ang="0">
                  <a:pos x="1105693415" y="1884951074"/>
                </a:cxn>
                <a:cxn ang="0">
                  <a:pos x="1188621473" y="1884951074"/>
                </a:cxn>
                <a:cxn ang="0">
                  <a:pos x="1188621473" y="1761350004"/>
                </a:cxn>
                <a:cxn ang="0">
                  <a:pos x="1271544273" y="1514142303"/>
                </a:cxn>
              </a:cxnLst>
              <a:rect l="0" t="0" r="0" b="0"/>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noFill/>
            <a:ln w="9525" cap="flat" cmpd="sng">
              <a:solidFill>
                <a:srgbClr val="943240"/>
              </a:solidFill>
              <a:prstDash val="solid"/>
              <a:round/>
              <a:headEnd type="none" w="med" len="med"/>
              <a:tailEnd type="none" w="med" len="med"/>
            </a:ln>
          </p:spPr>
          <p:txBody>
            <a:bodyPr/>
            <a:p>
              <a:endParaRPr lang="zh-CN" altLang="en-US">
                <a:solidFill>
                  <a:srgbClr val="C00000"/>
                </a:solidFill>
              </a:endParaRPr>
            </a:p>
          </p:txBody>
        </p:sp>
      </p:grpSp>
      <p:grpSp>
        <p:nvGrpSpPr>
          <p:cNvPr id="16" name="Group 14"/>
          <p:cNvGrpSpPr/>
          <p:nvPr/>
        </p:nvGrpSpPr>
        <p:grpSpPr>
          <a:xfrm>
            <a:off x="2191950" y="5518150"/>
            <a:ext cx="784225" cy="784225"/>
            <a:chOff x="0" y="0"/>
            <a:chExt cx="784512" cy="784512"/>
          </a:xfrm>
        </p:grpSpPr>
        <p:sp>
          <p:nvSpPr>
            <p:cNvPr id="15374" name="椭圆 45"/>
            <p:cNvSpPr/>
            <p:nvPr/>
          </p:nvSpPr>
          <p:spPr>
            <a:xfrm>
              <a:off x="0" y="0"/>
              <a:ext cx="784512" cy="784512"/>
            </a:xfrm>
            <a:prstGeom prst="ellipse">
              <a:avLst/>
            </a:prstGeom>
            <a:noFill/>
            <a:ln w="12700" cap="flat" cmpd="sng">
              <a:solidFill>
                <a:srgbClr val="943240"/>
              </a:solidFill>
              <a:prstDash val="solid"/>
              <a:round/>
              <a:headEnd type="none" w="med" len="med"/>
              <a:tailEnd type="none" w="med" len="med"/>
            </a:ln>
          </p:spPr>
          <p:txBody>
            <a:bodyPr anchor="ctr"/>
            <a:p>
              <a:pPr algn="ctr">
                <a:buFont typeface="Arial" panose="020B0604020202020204" pitchFamily="34" charset="0"/>
                <a:buNone/>
              </a:pPr>
              <a:endParaRPr lang="zh-CN" altLang="en-US" sz="1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5375" name="任意多边形 46"/>
            <p:cNvSpPr/>
            <p:nvPr/>
          </p:nvSpPr>
          <p:spPr>
            <a:xfrm>
              <a:off x="132612" y="128939"/>
              <a:ext cx="519288" cy="503774"/>
            </a:xfrm>
            <a:custGeom>
              <a:avLst/>
              <a:gdLst/>
              <a:ahLst/>
              <a:cxnLst>
                <a:cxn ang="0">
                  <a:pos x="262805" y="111558"/>
                </a:cxn>
                <a:cxn ang="0">
                  <a:pos x="439744" y="276036"/>
                </a:cxn>
                <a:cxn ang="0">
                  <a:pos x="439744" y="484796"/>
                </a:cxn>
                <a:cxn ang="0">
                  <a:pos x="433425" y="503774"/>
                </a:cxn>
                <a:cxn ang="0">
                  <a:pos x="414467" y="503774"/>
                </a:cxn>
                <a:cxn ang="0">
                  <a:pos x="319678" y="503774"/>
                </a:cxn>
                <a:cxn ang="0">
                  <a:pos x="313359" y="503774"/>
                </a:cxn>
                <a:cxn ang="0">
                  <a:pos x="307040" y="497448"/>
                </a:cxn>
                <a:cxn ang="0">
                  <a:pos x="307040" y="396231"/>
                </a:cxn>
                <a:cxn ang="0">
                  <a:pos x="212251" y="396231"/>
                </a:cxn>
                <a:cxn ang="0">
                  <a:pos x="212251" y="497448"/>
                </a:cxn>
                <a:cxn ang="0">
                  <a:pos x="212251" y="503774"/>
                </a:cxn>
                <a:cxn ang="0">
                  <a:pos x="199612" y="503774"/>
                </a:cxn>
                <a:cxn ang="0">
                  <a:pos x="104823" y="503774"/>
                </a:cxn>
                <a:cxn ang="0">
                  <a:pos x="92185" y="503774"/>
                </a:cxn>
                <a:cxn ang="0">
                  <a:pos x="79546" y="484796"/>
                </a:cxn>
                <a:cxn ang="0">
                  <a:pos x="79546" y="276036"/>
                </a:cxn>
                <a:cxn ang="0">
                  <a:pos x="262805" y="111558"/>
                </a:cxn>
                <a:cxn ang="0">
                  <a:pos x="259644" y="0"/>
                </a:cxn>
                <a:cxn ang="0">
                  <a:pos x="281809" y="9516"/>
                </a:cxn>
                <a:cxn ang="0">
                  <a:pos x="370468" y="91992"/>
                </a:cxn>
                <a:cxn ang="0">
                  <a:pos x="370468" y="22205"/>
                </a:cxn>
                <a:cxn ang="0">
                  <a:pos x="383134" y="9516"/>
                </a:cxn>
                <a:cxn ang="0">
                  <a:pos x="414798" y="9516"/>
                </a:cxn>
                <a:cxn ang="0">
                  <a:pos x="427463" y="22205"/>
                </a:cxn>
                <a:cxn ang="0">
                  <a:pos x="427463" y="142746"/>
                </a:cxn>
                <a:cxn ang="0">
                  <a:pos x="509789" y="218877"/>
                </a:cxn>
                <a:cxn ang="0">
                  <a:pos x="509789" y="269631"/>
                </a:cxn>
                <a:cxn ang="0">
                  <a:pos x="465460" y="269631"/>
                </a:cxn>
                <a:cxn ang="0">
                  <a:pos x="262810" y="79303"/>
                </a:cxn>
                <a:cxn ang="0">
                  <a:pos x="60161" y="269631"/>
                </a:cxn>
                <a:cxn ang="0">
                  <a:pos x="34830" y="275975"/>
                </a:cxn>
                <a:cxn ang="0">
                  <a:pos x="9499" y="269631"/>
                </a:cxn>
                <a:cxn ang="0">
                  <a:pos x="9499" y="218877"/>
                </a:cxn>
                <a:cxn ang="0">
                  <a:pos x="237479" y="9516"/>
                </a:cxn>
                <a:cxn ang="0">
                  <a:pos x="259644" y="0"/>
                </a:cxn>
              </a:cxnLst>
              <a:rect l="0" t="0" r="0" b="0"/>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2700" cap="flat" cmpd="sng">
              <a:solidFill>
                <a:srgbClr val="943240"/>
              </a:solidFill>
              <a:prstDash val="solid"/>
              <a:round/>
              <a:headEnd type="none" w="med" len="med"/>
              <a:tailEnd type="none" w="med" len="med"/>
            </a:ln>
          </p:spPr>
          <p:txBody>
            <a:bodyPr/>
            <a:p>
              <a:endParaRPr lang="zh-CN" altLang="en-US">
                <a:solidFill>
                  <a:srgbClr val="C00000"/>
                </a:solidFill>
              </a:endParaRPr>
            </a:p>
          </p:txBody>
        </p:sp>
      </p:grpSp>
      <p:grpSp>
        <p:nvGrpSpPr>
          <p:cNvPr id="17" name="Group 17"/>
          <p:cNvGrpSpPr/>
          <p:nvPr/>
        </p:nvGrpSpPr>
        <p:grpSpPr>
          <a:xfrm>
            <a:off x="9232513" y="5518150"/>
            <a:ext cx="784225" cy="784225"/>
            <a:chOff x="0" y="0"/>
            <a:chExt cx="784512" cy="784512"/>
          </a:xfrm>
        </p:grpSpPr>
        <p:sp>
          <p:nvSpPr>
            <p:cNvPr id="15377" name="椭圆 48"/>
            <p:cNvSpPr/>
            <p:nvPr/>
          </p:nvSpPr>
          <p:spPr>
            <a:xfrm>
              <a:off x="0" y="0"/>
              <a:ext cx="784512" cy="784512"/>
            </a:xfrm>
            <a:prstGeom prst="ellipse">
              <a:avLst/>
            </a:prstGeom>
            <a:noFill/>
            <a:ln w="12700" cap="flat" cmpd="sng">
              <a:solidFill>
                <a:srgbClr val="943240"/>
              </a:solidFill>
              <a:prstDash val="solid"/>
              <a:round/>
              <a:headEnd type="none" w="med" len="med"/>
              <a:tailEnd type="none" w="med" len="med"/>
            </a:ln>
          </p:spPr>
          <p:txBody>
            <a:bodyPr anchor="ctr"/>
            <a:p>
              <a:pPr algn="ctr">
                <a:buFont typeface="Arial" panose="020B0604020202020204" pitchFamily="34" charset="0"/>
                <a:buNone/>
              </a:pPr>
              <a:endParaRPr lang="zh-CN" altLang="en-US" sz="1400" dirty="0">
                <a:solidFill>
                  <a:srgbClr val="C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5378" name="Freeform 228"/>
            <p:cNvSpPr>
              <a:spLocks noEditPoints="1"/>
            </p:cNvSpPr>
            <p:nvPr/>
          </p:nvSpPr>
          <p:spPr>
            <a:xfrm>
              <a:off x="219554" y="163389"/>
              <a:ext cx="345405" cy="457735"/>
            </a:xfrm>
            <a:custGeom>
              <a:avLst/>
              <a:gdLst/>
              <a:ahLst/>
              <a:cxnLst>
                <a:cxn ang="0">
                  <a:pos x="1676615797" y="2147483646"/>
                </a:cxn>
                <a:cxn ang="0">
                  <a:pos x="1411889434" y="2147483646"/>
                </a:cxn>
                <a:cxn ang="0">
                  <a:pos x="1411889434" y="2147483646"/>
                </a:cxn>
                <a:cxn ang="0">
                  <a:pos x="1191281918" y="2147483646"/>
                </a:cxn>
                <a:cxn ang="0">
                  <a:pos x="661822550" y="1276224885"/>
                </a:cxn>
                <a:cxn ang="0">
                  <a:pos x="705941396" y="1012178128"/>
                </a:cxn>
                <a:cxn ang="0">
                  <a:pos x="705941396" y="1012178128"/>
                </a:cxn>
                <a:cxn ang="0">
                  <a:pos x="794185731" y="748131371"/>
                </a:cxn>
                <a:cxn ang="0">
                  <a:pos x="485333879" y="264046757"/>
                </a:cxn>
                <a:cxn ang="0">
                  <a:pos x="308851852" y="264046757"/>
                </a:cxn>
                <a:cxn ang="0">
                  <a:pos x="44118846" y="616111310"/>
                </a:cxn>
                <a:cxn ang="0">
                  <a:pos x="0" y="924166965"/>
                </a:cxn>
                <a:cxn ang="0">
                  <a:pos x="485333879" y="1980353991"/>
                </a:cxn>
                <a:cxn ang="0">
                  <a:pos x="1147163071" y="2147483646"/>
                </a:cxn>
                <a:cxn ang="0">
                  <a:pos x="1411889434" y="2147483646"/>
                </a:cxn>
                <a:cxn ang="0">
                  <a:pos x="1853104467" y="2147483646"/>
                </a:cxn>
                <a:cxn ang="0">
                  <a:pos x="1941348802" y="2147483646"/>
                </a:cxn>
                <a:cxn ang="0">
                  <a:pos x="1676615797" y="2147483646"/>
                </a:cxn>
                <a:cxn ang="0">
                  <a:pos x="2147483646" y="2147483646"/>
                </a:cxn>
                <a:cxn ang="0">
                  <a:pos x="1941348802" y="2147483646"/>
                </a:cxn>
                <a:cxn ang="0">
                  <a:pos x="1853104467" y="2112374053"/>
                </a:cxn>
                <a:cxn ang="0">
                  <a:pos x="1764860132" y="2112374053"/>
                </a:cxn>
                <a:cxn ang="0">
                  <a:pos x="1720741286" y="2147483646"/>
                </a:cxn>
                <a:cxn ang="0">
                  <a:pos x="2073711984" y="2147483646"/>
                </a:cxn>
                <a:cxn ang="0">
                  <a:pos x="2147483646" y="2147483646"/>
                </a:cxn>
                <a:cxn ang="0">
                  <a:pos x="2147483646" y="2147483646"/>
                </a:cxn>
                <a:cxn ang="0">
                  <a:pos x="2147483646" y="2147483646"/>
                </a:cxn>
                <a:cxn ang="0">
                  <a:pos x="882430066" y="748131371"/>
                </a:cxn>
                <a:cxn ang="0">
                  <a:pos x="1014793248" y="792140270"/>
                </a:cxn>
                <a:cxn ang="0">
                  <a:pos x="1058918736" y="748131371"/>
                </a:cxn>
                <a:cxn ang="0">
                  <a:pos x="1103037583" y="616111310"/>
                </a:cxn>
                <a:cxn ang="0">
                  <a:pos x="750066885" y="44008898"/>
                </a:cxn>
                <a:cxn ang="0">
                  <a:pos x="661822550" y="0"/>
                </a:cxn>
                <a:cxn ang="0">
                  <a:pos x="573578215" y="44008898"/>
                </a:cxn>
                <a:cxn ang="0">
                  <a:pos x="573578215" y="176028960"/>
                </a:cxn>
                <a:cxn ang="0">
                  <a:pos x="882430066" y="748131371"/>
                </a:cxn>
              </a:cxnLst>
              <a:rect l="0" t="0" r="0" b="0"/>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noFill/>
            <a:ln w="9525" cap="flat" cmpd="sng">
              <a:solidFill>
                <a:srgbClr val="943240"/>
              </a:solidFill>
              <a:prstDash val="solid"/>
              <a:round/>
              <a:headEnd type="none" w="med" len="med"/>
              <a:tailEnd type="none" w="med" len="med"/>
            </a:ln>
          </p:spPr>
          <p:txBody>
            <a:bodyPr/>
            <a:p>
              <a:endParaRPr lang="zh-CN" altLang="en-US">
                <a:solidFill>
                  <a:srgbClr val="C00000"/>
                </a:solidFill>
              </a:endParaRPr>
            </a:p>
          </p:txBody>
        </p:sp>
      </p:grpSp>
      <p:pic>
        <p:nvPicPr>
          <p:cNvPr id="10" name="图片 9"/>
          <p:cNvPicPr>
            <a:picLocks noChangeAspect="1"/>
          </p:cNvPicPr>
          <p:nvPr/>
        </p:nvPicPr>
        <p:blipFill>
          <a:blip r:embed="rId2">
            <a:clrChange>
              <a:clrFrom>
                <a:srgbClr val="FFFFFF"/>
              </a:clrFrom>
              <a:clrTo>
                <a:srgbClr val="FFFFFF">
                  <a:alpha val="0"/>
                </a:srgbClr>
              </a:clrTo>
            </a:clrChange>
          </a:blip>
          <a:stretch>
            <a:fillRect/>
          </a:stretch>
        </p:blipFill>
        <p:spPr>
          <a:xfrm>
            <a:off x="4638131" y="1811952"/>
            <a:ext cx="2907665" cy="74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250"/>
                                  </p:stCondLst>
                                  <p:iterate type="lt">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2"/>
                                        </p:tgtEl>
                                        <p:attrNameLst>
                                          <p:attrName>ppt_y</p:attrName>
                                        </p:attrNameLst>
                                      </p:cBhvr>
                                      <p:tavLst>
                                        <p:tav tm="0">
                                          <p:val>
                                            <p:strVal val="#ppt_y"/>
                                          </p:val>
                                        </p:tav>
                                        <p:tav tm="100000">
                                          <p:val>
                                            <p:strVal val="#ppt_y"/>
                                          </p:val>
                                        </p:tav>
                                      </p:tavLst>
                                    </p:anim>
                                    <p:anim calcmode="lin" valueType="num">
                                      <p:cBhvr>
                                        <p:cTn id="9" dur="5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2"/>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15362"/>
                                        </p:tgtEl>
                                      </p:cBhvr>
                                    </p:animEffect>
                                  </p:childTnLst>
                                </p:cTn>
                              </p:par>
                              <p:par>
                                <p:cTn id="12" presetID="16" presetClass="entr" presetSubtype="37" fill="hold" grpId="0" nodeType="withEffect">
                                  <p:stCondLst>
                                    <p:cond delay="2500"/>
                                  </p:stCondLst>
                                  <p:childTnLst>
                                    <p:set>
                                      <p:cBhvr>
                                        <p:cTn id="13" dur="1" fill="hold">
                                          <p:stCondLst>
                                            <p:cond delay="0"/>
                                          </p:stCondLst>
                                        </p:cTn>
                                        <p:tgtEl>
                                          <p:spTgt spid="15364"/>
                                        </p:tgtEl>
                                        <p:attrNameLst>
                                          <p:attrName>style.visibility</p:attrName>
                                        </p:attrNameLst>
                                      </p:cBhvr>
                                      <p:to>
                                        <p:strVal val="visible"/>
                                      </p:to>
                                    </p:set>
                                    <p:animEffect filter="barn(outVertical)">
                                      <p:cBhvr>
                                        <p:cTn id="14" dur="500"/>
                                        <p:tgtEl>
                                          <p:spTgt spid="15364"/>
                                        </p:tgtEl>
                                      </p:cBhvr>
                                    </p:animEffect>
                                  </p:childTnLst>
                                </p:cTn>
                              </p:par>
                              <p:par>
                                <p:cTn id="15" presetID="37" presetClass="entr" presetSubtype="0" fill="hold" nodeType="withEffect">
                                  <p:stCondLst>
                                    <p:cond delay="3000"/>
                                  </p:stCondLst>
                                  <p:childTnLst>
                                    <p:set>
                                      <p:cBhvr>
                                        <p:cTn id="16" dur="1" fill="hold">
                                          <p:stCondLst>
                                            <p:cond delay="0"/>
                                          </p:stCondLst>
                                        </p:cTn>
                                        <p:tgtEl>
                                          <p:spTgt spid="16"/>
                                        </p:tgtEl>
                                        <p:attrNameLst>
                                          <p:attrName>style.visibility</p:attrName>
                                        </p:attrNameLst>
                                      </p:cBhvr>
                                      <p:to>
                                        <p:strVal val="visible"/>
                                      </p:to>
                                    </p:set>
                                    <p:animEffect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675" decel="100000" fill="hold"/>
                                        <p:tgtEl>
                                          <p:spTgt spid="16"/>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3250"/>
                                  </p:stCondLst>
                                  <p:childTnLst>
                                    <p:set>
                                      <p:cBhvr>
                                        <p:cTn id="22" dur="1" fill="hold">
                                          <p:stCondLst>
                                            <p:cond delay="0"/>
                                          </p:stCondLst>
                                        </p:cTn>
                                        <p:tgtEl>
                                          <p:spTgt spid="14"/>
                                        </p:tgtEl>
                                        <p:attrNameLst>
                                          <p:attrName>style.visibility</p:attrName>
                                        </p:attrNameLst>
                                      </p:cBhvr>
                                      <p:to>
                                        <p:strVal val="visible"/>
                                      </p:to>
                                    </p:set>
                                    <p:animEffect filter="fade">
                                      <p:cBhvr>
                                        <p:cTn id="23" dur="750"/>
                                        <p:tgtEl>
                                          <p:spTgt spid="14"/>
                                        </p:tgtEl>
                                      </p:cBhvr>
                                    </p:animEffect>
                                    <p:anim calcmode="lin" valueType="num">
                                      <p:cBhvr>
                                        <p:cTn id="24" dur="750" fill="hold"/>
                                        <p:tgtEl>
                                          <p:spTgt spid="14"/>
                                        </p:tgtEl>
                                        <p:attrNameLst>
                                          <p:attrName>ppt_x</p:attrName>
                                        </p:attrNameLst>
                                      </p:cBhvr>
                                      <p:tavLst>
                                        <p:tav tm="0">
                                          <p:val>
                                            <p:strVal val="#ppt_x"/>
                                          </p:val>
                                        </p:tav>
                                        <p:tav tm="100000">
                                          <p:val>
                                            <p:strVal val="#ppt_x"/>
                                          </p:val>
                                        </p:tav>
                                      </p:tavLst>
                                    </p:anim>
                                    <p:anim calcmode="lin" valueType="num">
                                      <p:cBhvr>
                                        <p:cTn id="25" dur="675" decel="100000" fill="hold"/>
                                        <p:tgtEl>
                                          <p:spTgt spid="14"/>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3500"/>
                                  </p:stCondLst>
                                  <p:childTnLst>
                                    <p:set>
                                      <p:cBhvr>
                                        <p:cTn id="28" dur="1" fill="hold">
                                          <p:stCondLst>
                                            <p:cond delay="0"/>
                                          </p:stCondLst>
                                        </p:cTn>
                                        <p:tgtEl>
                                          <p:spTgt spid="5"/>
                                        </p:tgtEl>
                                        <p:attrNameLst>
                                          <p:attrName>style.visibility</p:attrName>
                                        </p:attrNameLst>
                                      </p:cBhvr>
                                      <p:to>
                                        <p:strVal val="visible"/>
                                      </p:to>
                                    </p:set>
                                    <p:animEffect filter="fade">
                                      <p:cBhvr>
                                        <p:cTn id="29" dur="750"/>
                                        <p:tgtEl>
                                          <p:spTgt spid="5"/>
                                        </p:tgtEl>
                                      </p:cBhvr>
                                    </p:animEffect>
                                    <p:anim calcmode="lin" valueType="num">
                                      <p:cBhvr>
                                        <p:cTn id="30" dur="750" fill="hold"/>
                                        <p:tgtEl>
                                          <p:spTgt spid="5"/>
                                        </p:tgtEl>
                                        <p:attrNameLst>
                                          <p:attrName>ppt_x</p:attrName>
                                        </p:attrNameLst>
                                      </p:cBhvr>
                                      <p:tavLst>
                                        <p:tav tm="0">
                                          <p:val>
                                            <p:strVal val="#ppt_x"/>
                                          </p:val>
                                        </p:tav>
                                        <p:tav tm="100000">
                                          <p:val>
                                            <p:strVal val="#ppt_x"/>
                                          </p:val>
                                        </p:tav>
                                      </p:tavLst>
                                    </p:anim>
                                    <p:anim calcmode="lin" valueType="num">
                                      <p:cBhvr>
                                        <p:cTn id="31" dur="675" decel="100000" fill="hold"/>
                                        <p:tgtEl>
                                          <p:spTgt spid="5"/>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3500"/>
                                  </p:stCondLst>
                                  <p:childTnLst>
                                    <p:set>
                                      <p:cBhvr>
                                        <p:cTn id="34" dur="1" fill="hold">
                                          <p:stCondLst>
                                            <p:cond delay="0"/>
                                          </p:stCondLst>
                                        </p:cTn>
                                        <p:tgtEl>
                                          <p:spTgt spid="12"/>
                                        </p:tgtEl>
                                        <p:attrNameLst>
                                          <p:attrName>style.visibility</p:attrName>
                                        </p:attrNameLst>
                                      </p:cBhvr>
                                      <p:to>
                                        <p:strVal val="visible"/>
                                      </p:to>
                                    </p:set>
                                    <p:animEffect filter="fade">
                                      <p:cBhvr>
                                        <p:cTn id="35" dur="750"/>
                                        <p:tgtEl>
                                          <p:spTgt spid="12"/>
                                        </p:tgtEl>
                                      </p:cBhvr>
                                    </p:animEffect>
                                    <p:anim calcmode="lin" valueType="num">
                                      <p:cBhvr>
                                        <p:cTn id="36" dur="750" fill="hold"/>
                                        <p:tgtEl>
                                          <p:spTgt spid="12"/>
                                        </p:tgtEl>
                                        <p:attrNameLst>
                                          <p:attrName>ppt_x</p:attrName>
                                        </p:attrNameLst>
                                      </p:cBhvr>
                                      <p:tavLst>
                                        <p:tav tm="0">
                                          <p:val>
                                            <p:strVal val="#ppt_x"/>
                                          </p:val>
                                        </p:tav>
                                        <p:tav tm="100000">
                                          <p:val>
                                            <p:strVal val="#ppt_x"/>
                                          </p:val>
                                        </p:tav>
                                      </p:tavLst>
                                    </p:anim>
                                    <p:anim calcmode="lin" valueType="num">
                                      <p:cBhvr>
                                        <p:cTn id="37" dur="675" decel="100000" fill="hold"/>
                                        <p:tgtEl>
                                          <p:spTgt spid="12"/>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12"/>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3600"/>
                                  </p:stCondLst>
                                  <p:childTnLst>
                                    <p:set>
                                      <p:cBhvr>
                                        <p:cTn id="40" dur="1" fill="hold">
                                          <p:stCondLst>
                                            <p:cond delay="0"/>
                                          </p:stCondLst>
                                        </p:cTn>
                                        <p:tgtEl>
                                          <p:spTgt spid="17"/>
                                        </p:tgtEl>
                                        <p:attrNameLst>
                                          <p:attrName>style.visibility</p:attrName>
                                        </p:attrNameLst>
                                      </p:cBhvr>
                                      <p:to>
                                        <p:strVal val="visible"/>
                                      </p:to>
                                    </p:set>
                                    <p:animEffect filter="fade">
                                      <p:cBhvr>
                                        <p:cTn id="41" dur="750"/>
                                        <p:tgtEl>
                                          <p:spTgt spid="17"/>
                                        </p:tgtEl>
                                      </p:cBhvr>
                                    </p:animEffect>
                                    <p:anim calcmode="lin" valueType="num">
                                      <p:cBhvr>
                                        <p:cTn id="42" dur="750" fill="hold"/>
                                        <p:tgtEl>
                                          <p:spTgt spid="17"/>
                                        </p:tgtEl>
                                        <p:attrNameLst>
                                          <p:attrName>ppt_x</p:attrName>
                                        </p:attrNameLst>
                                      </p:cBhvr>
                                      <p:tavLst>
                                        <p:tav tm="0">
                                          <p:val>
                                            <p:strVal val="#ppt_x"/>
                                          </p:val>
                                        </p:tav>
                                        <p:tav tm="100000">
                                          <p:val>
                                            <p:strVal val="#ppt_x"/>
                                          </p:val>
                                        </p:tav>
                                      </p:tavLst>
                                    </p:anim>
                                    <p:anim calcmode="lin" valueType="num">
                                      <p:cBhvr>
                                        <p:cTn id="43" dur="675" decel="100000" fill="hold"/>
                                        <p:tgtEl>
                                          <p:spTgt spid="17"/>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36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5" name="矩形 4"/>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类固收资产</a:t>
            </a:r>
            <a:endParaRPr lang="zh-CN" altLang="en-US" sz="2800" b="1" dirty="0">
              <a:solidFill>
                <a:srgbClr val="D65840"/>
              </a:solidFill>
              <a:latin typeface="微软雅黑" panose="020B0503020204020204" pitchFamily="34" charset="-122"/>
              <a:ea typeface="微软雅黑" panose="020B0503020204020204" pitchFamily="34"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nvSpPr>
        <p:spPr bwMode="auto">
          <a:xfrm>
            <a:off x="752475" y="3340735"/>
            <a:ext cx="5501005" cy="398780"/>
          </a:xfrm>
          <a:prstGeom prst="rect">
            <a:avLst/>
          </a:prstGeom>
          <a:noFill/>
          <a:ln w="9525">
            <a:noFill/>
            <a:miter lim="800000"/>
          </a:ln>
        </p:spPr>
        <p:txBody>
          <a:bodyPr wrap="square">
            <a:spAutoFit/>
          </a:bodyPr>
          <a:p>
            <a:pPr algn="just"/>
            <a:r>
              <a:rPr lang="zh-CN" altLang="zh-CN" sz="2000" b="1" dirty="0">
                <a:solidFill>
                  <a:srgbClr val="A0262F"/>
                </a:solidFill>
                <a:latin typeface="微软雅黑" panose="020B0503020204020204" pitchFamily="34" charset="-122"/>
                <a:ea typeface="微软雅黑" panose="020B0503020204020204" pitchFamily="34" charset="-122"/>
              </a:rPr>
              <a:t>配置建议及策略</a:t>
            </a:r>
            <a:endParaRPr lang="zh-CN" altLang="zh-CN" sz="2000" b="1" dirty="0">
              <a:solidFill>
                <a:srgbClr val="A0262F"/>
              </a:solidFill>
              <a:latin typeface="微软雅黑" panose="020B0503020204020204" pitchFamily="34" charset="-122"/>
              <a:ea typeface="微软雅黑" panose="020B0503020204020204" pitchFamily="34" charset="-122"/>
            </a:endParaRPr>
          </a:p>
        </p:txBody>
      </p:sp>
      <p:sp>
        <p:nvSpPr>
          <p:cNvPr id="3" name="矩形 14"/>
          <p:cNvSpPr>
            <a:spLocks noChangeArrowheads="1"/>
          </p:cNvSpPr>
          <p:nvPr/>
        </p:nvSpPr>
        <p:spPr bwMode="auto">
          <a:xfrm>
            <a:off x="812130" y="3669665"/>
            <a:ext cx="11158855" cy="920750"/>
          </a:xfrm>
          <a:prstGeom prst="rect">
            <a:avLst/>
          </a:prstGeom>
          <a:noFill/>
          <a:ln w="9525">
            <a:noFill/>
            <a:miter lim="800000"/>
          </a:ln>
        </p:spPr>
        <p:txBody>
          <a:bodyPr wrap="square" lIns="91431" tIns="45716" rIns="91431" bIns="45716">
            <a:spAutoFit/>
          </a:bodyPr>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800" dirty="0">
                <a:solidFill>
                  <a:schemeClr val="tx1">
                    <a:lumMod val="75000"/>
                    <a:lumOff val="25000"/>
                  </a:schemeClr>
                </a:solidFill>
                <a:latin typeface="楷体" panose="02010609060101010101" pitchFamily="49" charset="-122"/>
                <a:ea typeface="楷体" panose="02010609060101010101" pitchFamily="49" charset="-122"/>
              </a:rPr>
              <a:t>建议重点配置信托产品。</a:t>
            </a:r>
            <a:r>
              <a:rPr lang="zh-CN" sz="1800" dirty="0">
                <a:solidFill>
                  <a:schemeClr val="tx1">
                    <a:lumMod val="75000"/>
                    <a:lumOff val="25000"/>
                  </a:schemeClr>
                </a:solidFill>
                <a:latin typeface="楷体" panose="02010609060101010101" pitchFamily="49" charset="-122"/>
                <a:ea typeface="楷体" panose="02010609060101010101" pitchFamily="49" charset="-122"/>
                <a:sym typeface="+mn-ea"/>
              </a:rPr>
              <a:t>在产品投向方面，较高收益率的房地产信托产品仍是主要投向，建议适度多配房地产信托产品如中信信托的房地产类信托产品。</a:t>
            </a:r>
            <a:endParaRPr lang="zh-CN" sz="1800"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752475" y="1259205"/>
            <a:ext cx="5153025" cy="398780"/>
          </a:xfrm>
          <a:prstGeom prst="rect">
            <a:avLst/>
          </a:prstGeom>
          <a:noFill/>
          <a:ln w="9525">
            <a:noFill/>
            <a:miter lim="800000"/>
          </a:ln>
        </p:spPr>
        <p:txBody>
          <a:bodyPr wrap="square">
            <a:spAutoFit/>
          </a:bodyPr>
          <a:p>
            <a:pPr algn="just"/>
            <a:r>
              <a:rPr lang="zh-CN" altLang="zh-CN" sz="2000" b="1" dirty="0">
                <a:solidFill>
                  <a:srgbClr val="A0262F"/>
                </a:solidFill>
                <a:latin typeface="微软雅黑" panose="020B0503020204020204" pitchFamily="34" charset="-122"/>
                <a:ea typeface="微软雅黑" panose="020B0503020204020204" pitchFamily="34" charset="-122"/>
              </a:rPr>
              <a:t>投资观点</a:t>
            </a:r>
            <a:endParaRPr lang="zh-CN" altLang="zh-CN" sz="2000" b="1" dirty="0">
              <a:solidFill>
                <a:srgbClr val="A0262F"/>
              </a:solidFill>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812130" y="1600835"/>
            <a:ext cx="11159490" cy="1751965"/>
          </a:xfrm>
          <a:prstGeom prst="rect">
            <a:avLst/>
          </a:prstGeom>
          <a:noFill/>
          <a:ln w="9525">
            <a:noFill/>
            <a:miter lim="800000"/>
          </a:ln>
        </p:spPr>
        <p:txBody>
          <a:bodyPr wrap="square" lIns="91431" tIns="45716" rIns="91431" bIns="45716">
            <a:spAutoFit/>
          </a:bodyPr>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800" dirty="0">
                <a:solidFill>
                  <a:schemeClr val="tx1">
                    <a:lumMod val="75000"/>
                    <a:lumOff val="25000"/>
                  </a:schemeClr>
                </a:solidFill>
                <a:latin typeface="楷体" panose="02010609060101010101" pitchFamily="49" charset="-122"/>
                <a:ea typeface="楷体" panose="02010609060101010101" pitchFamily="49" charset="-122"/>
              </a:rPr>
              <a:t>对于类固收市场，维持谨慎看多的观点。首先，</a:t>
            </a:r>
            <a:r>
              <a:rPr lang="zh-CN" sz="1800" dirty="0">
                <a:solidFill>
                  <a:schemeClr val="tx1">
                    <a:lumMod val="75000"/>
                    <a:lumOff val="25000"/>
                  </a:schemeClr>
                </a:solidFill>
                <a:latin typeface="楷体" panose="02010609060101010101" pitchFamily="49" charset="-122"/>
                <a:ea typeface="楷体" panose="02010609060101010101" pitchFamily="49" charset="-122"/>
                <a:sym typeface="+mn-ea"/>
              </a:rPr>
              <a:t>信托产品收益率在</a:t>
            </a:r>
            <a:r>
              <a:rPr lang="en-US" altLang="zh-CN" sz="1800" dirty="0">
                <a:solidFill>
                  <a:schemeClr val="tx1">
                    <a:lumMod val="75000"/>
                    <a:lumOff val="25000"/>
                  </a:schemeClr>
                </a:solidFill>
                <a:latin typeface="楷体" panose="02010609060101010101" pitchFamily="49" charset="-122"/>
                <a:ea typeface="楷体" panose="02010609060101010101" pitchFamily="49" charset="-122"/>
                <a:sym typeface="+mn-ea"/>
              </a:rPr>
              <a:t>2</a:t>
            </a:r>
            <a:r>
              <a:rPr lang="zh-CN" altLang="en-US" sz="1800" dirty="0">
                <a:solidFill>
                  <a:schemeClr val="tx1">
                    <a:lumMod val="75000"/>
                    <a:lumOff val="25000"/>
                  </a:schemeClr>
                </a:solidFill>
                <a:latin typeface="楷体" panose="02010609060101010101" pitchFamily="49" charset="-122"/>
                <a:ea typeface="楷体" panose="02010609060101010101" pitchFamily="49" charset="-122"/>
                <a:sym typeface="+mn-ea"/>
              </a:rPr>
              <a:t>月继续上行，并且短期仍有望维持上行趋势</a:t>
            </a:r>
            <a:r>
              <a:rPr sz="1800" dirty="0">
                <a:solidFill>
                  <a:schemeClr val="tx1">
                    <a:lumMod val="75000"/>
                    <a:lumOff val="25000"/>
                  </a:schemeClr>
                </a:solidFill>
                <a:latin typeface="楷体" panose="02010609060101010101" pitchFamily="49" charset="-122"/>
                <a:ea typeface="楷体" panose="02010609060101010101" pitchFamily="49" charset="-122"/>
              </a:rPr>
              <a:t>；</a:t>
            </a:r>
            <a:r>
              <a:rPr lang="zh-CN" sz="1800" dirty="0">
                <a:solidFill>
                  <a:schemeClr val="tx1">
                    <a:lumMod val="75000"/>
                    <a:lumOff val="25000"/>
                  </a:schemeClr>
                </a:solidFill>
                <a:latin typeface="楷体" panose="02010609060101010101" pitchFamily="49" charset="-122"/>
                <a:ea typeface="楷体" panose="02010609060101010101" pitchFamily="49" charset="-122"/>
              </a:rPr>
              <a:t>其次，由于</a:t>
            </a:r>
            <a:r>
              <a:rPr sz="1800" dirty="0">
                <a:solidFill>
                  <a:schemeClr val="tx1">
                    <a:lumMod val="75000"/>
                    <a:lumOff val="25000"/>
                  </a:schemeClr>
                </a:solidFill>
                <a:latin typeface="楷体" panose="02010609060101010101" pitchFamily="49" charset="-122"/>
                <a:ea typeface="楷体" panose="02010609060101010101" pitchFamily="49" charset="-122"/>
              </a:rPr>
              <a:t>房企传统融资方式受阻</a:t>
            </a:r>
            <a:r>
              <a:rPr lang="zh-CN" sz="1800" dirty="0">
                <a:solidFill>
                  <a:schemeClr val="tx1">
                    <a:lumMod val="75000"/>
                    <a:lumOff val="25000"/>
                  </a:schemeClr>
                </a:solidFill>
                <a:latin typeface="楷体" panose="02010609060101010101" pitchFamily="49" charset="-122"/>
                <a:ea typeface="楷体" panose="02010609060101010101" pitchFamily="49" charset="-122"/>
              </a:rPr>
              <a:t>，</a:t>
            </a:r>
            <a:r>
              <a:rPr sz="1800" dirty="0">
                <a:solidFill>
                  <a:schemeClr val="tx1">
                    <a:lumMod val="75000"/>
                    <a:lumOff val="25000"/>
                  </a:schemeClr>
                </a:solidFill>
                <a:latin typeface="楷体" panose="02010609060101010101" pitchFamily="49" charset="-122"/>
                <a:ea typeface="楷体" panose="02010609060101010101" pitchFamily="49" charset="-122"/>
              </a:rPr>
              <a:t>信托成</a:t>
            </a:r>
            <a:r>
              <a:rPr lang="zh-CN" sz="1800" dirty="0">
                <a:solidFill>
                  <a:schemeClr val="tx1">
                    <a:lumMod val="75000"/>
                    <a:lumOff val="25000"/>
                  </a:schemeClr>
                </a:solidFill>
                <a:latin typeface="楷体" panose="02010609060101010101" pitchFamily="49" charset="-122"/>
                <a:ea typeface="楷体" panose="02010609060101010101" pitchFamily="49" charset="-122"/>
              </a:rPr>
              <a:t>为</a:t>
            </a:r>
            <a:r>
              <a:rPr sz="1800" dirty="0">
                <a:solidFill>
                  <a:schemeClr val="tx1">
                    <a:lumMod val="75000"/>
                    <a:lumOff val="25000"/>
                  </a:schemeClr>
                </a:solidFill>
                <a:latin typeface="楷体" panose="02010609060101010101" pitchFamily="49" charset="-122"/>
                <a:ea typeface="楷体" panose="02010609060101010101" pitchFamily="49" charset="-122"/>
              </a:rPr>
              <a:t>重要补血方式</a:t>
            </a:r>
            <a:r>
              <a:rPr lang="zh-CN" sz="1800" dirty="0">
                <a:solidFill>
                  <a:schemeClr val="tx1">
                    <a:lumMod val="75000"/>
                    <a:lumOff val="25000"/>
                  </a:schemeClr>
                </a:solidFill>
                <a:latin typeface="楷体" panose="02010609060101010101" pitchFamily="49" charset="-122"/>
                <a:ea typeface="楷体" panose="02010609060101010101" pitchFamily="49" charset="-122"/>
              </a:rPr>
              <a:t>，春节以来，超三成的集合信托资金投向房地产，过半数的集合信托为房地产信托，同时该类产品平均收益率也达到了7.69%。房地产信托业务已成为信托公司重要业务收入来源，相对较高的收益率也受到了投资者的青睐。</a:t>
            </a:r>
            <a:endParaRPr lang="zh-CN" sz="1800" dirty="0">
              <a:solidFill>
                <a:schemeClr val="tx1">
                  <a:lumMod val="75000"/>
                  <a:lumOff val="25000"/>
                </a:schemeClr>
              </a:solidFill>
              <a:latin typeface="楷体" panose="02010609060101010101" pitchFamily="49" charset="-122"/>
              <a:ea typeface="楷体" panose="02010609060101010101" pitchFamily="49" charset="-122"/>
            </a:endParaRPr>
          </a:p>
        </p:txBody>
      </p:sp>
      <p:sp>
        <p:nvSpPr>
          <p:cNvPr id="33810" name="矩形 26"/>
          <p:cNvSpPr>
            <a:spLocks noChangeArrowheads="1"/>
          </p:cNvSpPr>
          <p:nvPr/>
        </p:nvSpPr>
        <p:spPr bwMode="auto">
          <a:xfrm>
            <a:off x="7310685" y="313373"/>
            <a:ext cx="4856480" cy="337185"/>
          </a:xfrm>
          <a:prstGeom prst="rect">
            <a:avLst/>
          </a:prstGeom>
          <a:noFill/>
          <a:ln w="9525">
            <a:noFill/>
            <a:miter lim="800000"/>
          </a:ln>
        </p:spPr>
        <p:txBody>
          <a:bodyPr wrap="none">
            <a:spAutoFit/>
          </a:bodyPr>
          <a:p>
            <a:pPr eaLnBrk="0" hangingPunct="0"/>
            <a:r>
              <a:rPr lang="zh-CN" altLang="en-US" sz="1600">
                <a:solidFill>
                  <a:schemeClr val="accent2">
                    <a:lumMod val="75000"/>
                  </a:schemeClr>
                </a:solidFill>
                <a:latin typeface="楷体" panose="02010609060101010101" pitchFamily="49" charset="-122"/>
                <a:ea typeface="楷体" panose="02010609060101010101" pitchFamily="49" charset="-122"/>
                <a:sym typeface="+mn-ea"/>
              </a:rPr>
              <a:t>★：次要配置；★★：一般配置；★★★：重点配置</a:t>
            </a:r>
            <a:endParaRPr lang="zh-CN" altLang="en-US" sz="1600">
              <a:solidFill>
                <a:schemeClr val="accent2">
                  <a:lumMod val="75000"/>
                </a:schemeClr>
              </a:solidFill>
              <a:latin typeface="楷体" panose="02010609060101010101" pitchFamily="49" charset="-122"/>
              <a:ea typeface="楷体" panose="02010609060101010101" pitchFamily="49" charset="-122"/>
              <a:sym typeface="+mn-ea"/>
            </a:endParaRPr>
          </a:p>
        </p:txBody>
      </p:sp>
      <p:grpSp>
        <p:nvGrpSpPr>
          <p:cNvPr id="76" name="组合 75"/>
          <p:cNvGrpSpPr/>
          <p:nvPr>
            <p:custDataLst>
              <p:tags r:id="rId1"/>
            </p:custDataLst>
          </p:nvPr>
        </p:nvGrpSpPr>
        <p:grpSpPr>
          <a:xfrm>
            <a:off x="3948190" y="4798094"/>
            <a:ext cx="1491260" cy="1737595"/>
            <a:chOff x="2247649" y="3074704"/>
            <a:chExt cx="1343026" cy="1564875"/>
          </a:xfrm>
          <a:solidFill>
            <a:schemeClr val="accent6"/>
          </a:solidFill>
        </p:grpSpPr>
        <p:sp>
          <p:nvSpPr>
            <p:cNvPr id="77" name="任意多边形 76"/>
            <p:cNvSpPr/>
            <p:nvPr>
              <p:custDataLst>
                <p:tags r:id="rId2"/>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grp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zh-CN" sz="2000" b="1" kern="0" dirty="0">
                  <a:solidFill>
                    <a:schemeClr val="bg1"/>
                  </a:solidFill>
                  <a:latin typeface="楷体" panose="02010609060101010101" pitchFamily="49" charset="-122"/>
                  <a:ea typeface="楷体" panose="02010609060101010101" pitchFamily="49" charset="-122"/>
                  <a:cs typeface="+mj-cs"/>
                  <a:sym typeface="Arial" panose="020B0604020202020204" pitchFamily="34" charset="0"/>
                </a:rPr>
                <a:t>银行理财</a:t>
              </a:r>
              <a:endParaRPr lang="zh-CN" altLang="zh-CN" sz="2000" b="1" kern="0" dirty="0">
                <a:solidFill>
                  <a:schemeClr val="bg1"/>
                </a:solidFill>
                <a:latin typeface="楷体" panose="02010609060101010101" pitchFamily="49" charset="-122"/>
                <a:ea typeface="楷体" panose="02010609060101010101" pitchFamily="49" charset="-122"/>
                <a:cs typeface="+mj-cs"/>
                <a:sym typeface="Arial" panose="020B0604020202020204" pitchFamily="34" charset="0"/>
              </a:endParaRPr>
            </a:p>
            <a:p>
              <a:pPr algn="ctr"/>
              <a:r>
                <a:rPr lang="zh-CN" altLang="en-US" sz="2000" b="1" dirty="0" smtClean="0">
                  <a:solidFill>
                    <a:srgbClr val="C40EC8"/>
                  </a:solidFill>
                  <a:latin typeface="华文楷体" panose="02010600040101010101" charset="-122"/>
                  <a:ea typeface="华文楷体" panose="02010600040101010101" charset="-122"/>
                  <a:sym typeface="+mn-ea"/>
                </a:rPr>
                <a:t>★★★</a:t>
              </a:r>
              <a:endParaRPr lang="zh-CN" altLang="zh-CN" sz="2000" b="1" kern="0"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78" name="任意多边形 77"/>
            <p:cNvSpPr/>
            <p:nvPr>
              <p:custDataLst>
                <p:tags r:id="rId3"/>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grpFill/>
          </p:spPr>
          <p:txBody>
            <a:bodyPr rot="0" spcFirstLastPara="0" vertOverflow="overflow" horzOverflow="overflow" vert="horz" wrap="square" lIns="91440" tIns="45720" rIns="91440" bIns="144000" numCol="1" spcCol="0" rtlCol="0" fromWordArt="0" anchor="ctr" anchorCtr="0" forceAA="0" compatLnSpc="1"/>
            <a:p>
              <a:pPr algn="ctr">
                <a:lnSpc>
                  <a:spcPct val="130000"/>
                </a:lnSpc>
              </a:pPr>
              <a:r>
                <a:rPr lang="zh-CN" altLang="en-US" sz="2000" b="1" kern="0" dirty="0">
                  <a:solidFill>
                    <a:schemeClr val="bg1"/>
                  </a:solidFill>
                  <a:latin typeface="楷体" panose="02010609060101010101" pitchFamily="49" charset="-122"/>
                  <a:ea typeface="楷体" panose="02010609060101010101" pitchFamily="49" charset="-122"/>
                  <a:sym typeface="Arial" panose="020B0604020202020204" pitchFamily="34" charset="0"/>
                </a:rPr>
                <a:t>谨慎看好</a:t>
              </a:r>
              <a:endParaRPr lang="zh-CN" altLang="en-US" sz="2000" b="1" kern="0"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grpSp>
      <p:grpSp>
        <p:nvGrpSpPr>
          <p:cNvPr id="79" name="组合 78"/>
          <p:cNvGrpSpPr/>
          <p:nvPr>
            <p:custDataLst>
              <p:tags r:id="rId4"/>
            </p:custDataLst>
          </p:nvPr>
        </p:nvGrpSpPr>
        <p:grpSpPr>
          <a:xfrm>
            <a:off x="6639541" y="4798094"/>
            <a:ext cx="1491260" cy="1737595"/>
            <a:chOff x="2247649" y="3074704"/>
            <a:chExt cx="1343026" cy="1564875"/>
          </a:xfrm>
          <a:solidFill>
            <a:schemeClr val="accent2"/>
          </a:solidFill>
        </p:grpSpPr>
        <p:sp>
          <p:nvSpPr>
            <p:cNvPr id="80" name="任意多边形 79"/>
            <p:cNvSpPr/>
            <p:nvPr>
              <p:custDataLst>
                <p:tags r:id="rId5"/>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grp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en-US" sz="2000" b="1" kern="0" dirty="0">
                  <a:solidFill>
                    <a:schemeClr val="bg1"/>
                  </a:solidFill>
                  <a:latin typeface="楷体" panose="02010609060101010101" pitchFamily="49" charset="-122"/>
                  <a:ea typeface="楷体" panose="02010609060101010101" pitchFamily="49" charset="-122"/>
                  <a:cs typeface="+mj-cs"/>
                  <a:sym typeface="Arial" panose="020B0604020202020204" pitchFamily="34" charset="0"/>
                </a:rPr>
                <a:t>融资类信托</a:t>
              </a:r>
              <a:endParaRPr lang="zh-CN" altLang="en-US" sz="2000" b="1" kern="0" dirty="0">
                <a:solidFill>
                  <a:schemeClr val="bg1"/>
                </a:solidFill>
                <a:latin typeface="楷体" panose="02010609060101010101" pitchFamily="49" charset="-122"/>
                <a:ea typeface="楷体" panose="02010609060101010101" pitchFamily="49" charset="-122"/>
                <a:cs typeface="+mj-cs"/>
                <a:sym typeface="Arial" panose="020B0604020202020204" pitchFamily="34" charset="0"/>
              </a:endParaRPr>
            </a:p>
            <a:p>
              <a:pPr algn="ctr"/>
              <a:r>
                <a:rPr lang="zh-CN" altLang="en-US" sz="2000" b="1" dirty="0" smtClean="0">
                  <a:solidFill>
                    <a:srgbClr val="C40EC8"/>
                  </a:solidFill>
                  <a:latin typeface="楷体" panose="02010609060101010101" pitchFamily="49" charset="-122"/>
                  <a:ea typeface="楷体" panose="02010609060101010101" pitchFamily="49" charset="-122"/>
                  <a:sym typeface="+mn-ea"/>
                </a:rPr>
                <a:t>★★★</a:t>
              </a:r>
              <a:endParaRPr lang="zh-CN" altLang="en-US" sz="2000" b="1" kern="0" dirty="0">
                <a:solidFill>
                  <a:schemeClr val="bg1"/>
                </a:solidFill>
                <a:latin typeface="楷体" panose="02010609060101010101" pitchFamily="49" charset="-122"/>
                <a:ea typeface="楷体" panose="02010609060101010101" pitchFamily="49" charset="-122"/>
                <a:cs typeface="+mj-cs"/>
                <a:sym typeface="Arial" panose="020B0604020202020204" pitchFamily="34" charset="0"/>
              </a:endParaRPr>
            </a:p>
          </p:txBody>
        </p:sp>
        <p:sp>
          <p:nvSpPr>
            <p:cNvPr id="81" name="任意多边形 80"/>
            <p:cNvSpPr/>
            <p:nvPr>
              <p:custDataLst>
                <p:tags r:id="rId6"/>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grpFill/>
          </p:spPr>
          <p:txBody>
            <a:bodyPr rot="0" spcFirstLastPara="0" vertOverflow="overflow" horzOverflow="overflow" vert="horz" wrap="square" lIns="91440" tIns="45720" rIns="91440" bIns="144000" numCol="1" spcCol="0" rtlCol="0" fromWordArt="0" anchor="ctr" anchorCtr="0" forceAA="0" compatLnSpc="1"/>
            <a:p>
              <a:pPr algn="ctr"/>
              <a:r>
                <a:rPr lang="zh-CN" altLang="en-US" sz="2000" b="1" kern="0" dirty="0" smtClean="0">
                  <a:solidFill>
                    <a:schemeClr val="bg1"/>
                  </a:solidFill>
                  <a:latin typeface="楷体" panose="02010609060101010101" pitchFamily="49" charset="-122"/>
                  <a:ea typeface="楷体" panose="02010609060101010101" pitchFamily="49" charset="-122"/>
                  <a:sym typeface="+mn-ea"/>
                </a:rPr>
                <a:t>谨慎看好</a:t>
              </a:r>
              <a:endParaRPr lang="zh-CN" altLang="en-US" sz="2000" b="1" kern="0" dirty="0" smtClean="0">
                <a:solidFill>
                  <a:schemeClr val="bg1"/>
                </a:solidFill>
                <a:latin typeface="楷体" panose="02010609060101010101" pitchFamily="49" charset="-122"/>
                <a:ea typeface="楷体" panose="02010609060101010101" pitchFamily="49" charset="-122"/>
                <a:sym typeface="+mn-ea"/>
              </a:endParaRPr>
            </a:p>
          </p:txBody>
        </p:sp>
      </p:grpSp>
      <p:cxnSp>
        <p:nvCxnSpPr>
          <p:cNvPr id="51" name="直接连接符 50"/>
          <p:cNvCxnSpPr/>
          <p:nvPr/>
        </p:nvCxnSpPr>
        <p:spPr>
          <a:xfrm flipH="1">
            <a:off x="6024245" y="4591050"/>
            <a:ext cx="4445" cy="201612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债券资产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a:spLocks noChangeArrowheads="1"/>
          </p:cNvSpPr>
          <p:nvPr/>
        </p:nvSpPr>
        <p:spPr bwMode="auto">
          <a:xfrm>
            <a:off x="518434" y="1317979"/>
            <a:ext cx="8455025" cy="398780"/>
          </a:xfrm>
          <a:prstGeom prst="rect">
            <a:avLst/>
          </a:prstGeom>
          <a:noFill/>
          <a:ln w="9525">
            <a:noFill/>
            <a:miter lim="800000"/>
          </a:ln>
        </p:spPr>
        <p:txBody>
          <a:bodyPr>
            <a:spAutoFit/>
          </a:bodyPr>
          <a:p>
            <a:pPr algn="just"/>
            <a:r>
              <a:rPr lang="zh-CN" altLang="zh-CN" sz="2000" b="1" dirty="0">
                <a:solidFill>
                  <a:srgbClr val="A0262F"/>
                </a:solidFill>
                <a:latin typeface="微软雅黑" panose="020B0503020204020204" pitchFamily="34" charset="-122"/>
                <a:ea typeface="微软雅黑" panose="020B0503020204020204" pitchFamily="34" charset="-122"/>
              </a:rPr>
              <a:t>市场回顾</a:t>
            </a:r>
            <a:endParaRPr lang="zh-CN" altLang="zh-CN" sz="2000" b="1" dirty="0">
              <a:solidFill>
                <a:srgbClr val="A0262F"/>
              </a:solidFill>
              <a:latin typeface="微软雅黑" panose="020B0503020204020204" pitchFamily="34" charset="-122"/>
              <a:ea typeface="微软雅黑" panose="020B0503020204020204" pitchFamily="34" charset="-122"/>
            </a:endParaRPr>
          </a:p>
        </p:txBody>
      </p:sp>
      <p:sp>
        <p:nvSpPr>
          <p:cNvPr id="3" name="矩形 2"/>
          <p:cNvSpPr/>
          <p:nvPr/>
        </p:nvSpPr>
        <p:spPr>
          <a:xfrm>
            <a:off x="500380" y="1863090"/>
            <a:ext cx="4641215" cy="3830955"/>
          </a:xfrm>
          <a:prstGeom prst="rect">
            <a:avLst/>
          </a:prstGeom>
        </p:spPr>
        <p:txBody>
          <a:bodyPr wrap="square">
            <a:spAutoFit/>
          </a:bodyPr>
          <a:p>
            <a:pPr marL="0" lvl="2" indent="0" eaLnBrk="0" hangingPunct="0">
              <a:lnSpc>
                <a:spcPct val="150000"/>
              </a:lnSpc>
              <a:spcBef>
                <a:spcPct val="65000"/>
              </a:spcBef>
              <a:buClr>
                <a:srgbClr val="CC3300"/>
              </a:buClr>
              <a:buSzPct val="85000"/>
              <a:buFont typeface="Wingdings" panose="05000000000000000000" pitchFamily="2" charset="2"/>
              <a:buNone/>
              <a:defRPr/>
            </a:pPr>
            <a:r>
              <a:rPr dirty="0">
                <a:solidFill>
                  <a:schemeClr val="tx1">
                    <a:lumMod val="75000"/>
                    <a:lumOff val="25000"/>
                  </a:schemeClr>
                </a:solidFill>
                <a:latin typeface="楷体" panose="02010609060101010101" pitchFamily="49" charset="-122"/>
                <a:ea typeface="楷体" panose="02010609060101010101" pitchFamily="49" charset="-122"/>
                <a:sym typeface="+mn-ea"/>
              </a:rPr>
              <a:t> 2 月份，债券市场共发行各类债券 2.19 万亿元。其中，国债发行1200 亿元，地方政府债券发行285.6 亿元，金融债券发行 2302亿元，公司信用类债券发行 2960亿元。银行间债券市场现券成交5.34万亿元，同比减少6.51%，环比减少25.20%。交易所债券市场现券成交3306.66亿元，同比增长8.49%，环比下降9.17%。2月末，银行间债券总指数为176.67点，较上月末上涨1.39点。</a:t>
            </a:r>
            <a:endParaRPr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cxnSp>
        <p:nvCxnSpPr>
          <p:cNvPr id="51" name="直接连接符 50"/>
          <p:cNvCxnSpPr/>
          <p:nvPr/>
        </p:nvCxnSpPr>
        <p:spPr>
          <a:xfrm>
            <a:off x="5458484" y="1454668"/>
            <a:ext cx="0" cy="489624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863590" y="2097405"/>
            <a:ext cx="5747385" cy="32346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债券资产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687459" y="1363663"/>
            <a:ext cx="8455025" cy="429895"/>
          </a:xfrm>
          <a:prstGeom prst="rect">
            <a:avLst/>
          </a:prstGeom>
          <a:noFill/>
          <a:ln w="9525">
            <a:noFill/>
            <a:miter lim="800000"/>
          </a:ln>
        </p:spPr>
        <p:txBody>
          <a:bodyPr>
            <a:spAutoFit/>
          </a:bodyPr>
          <a:p>
            <a:pPr algn="just"/>
            <a:r>
              <a:rPr lang="zh-CN" altLang="zh-CN" sz="2200" b="1" dirty="0">
                <a:solidFill>
                  <a:srgbClr val="A0262F"/>
                </a:solidFill>
                <a:latin typeface="微软雅黑" panose="020B0503020204020204" pitchFamily="34" charset="-122"/>
                <a:ea typeface="微软雅黑" panose="020B0503020204020204" pitchFamily="34" charset="-122"/>
              </a:rPr>
              <a:t>投资观点</a:t>
            </a:r>
            <a:endParaRPr lang="zh-CN" altLang="zh-CN" sz="2200" b="1" dirty="0">
              <a:solidFill>
                <a:srgbClr val="A0262F"/>
              </a:solidFill>
              <a:latin typeface="微软雅黑" panose="020B0503020204020204" pitchFamily="34" charset="-122"/>
              <a:ea typeface="微软雅黑" panose="020B0503020204020204" pitchFamily="34" charset="-122"/>
            </a:endParaRPr>
          </a:p>
        </p:txBody>
      </p:sp>
      <p:sp>
        <p:nvSpPr>
          <p:cNvPr id="7" name="矩形 14"/>
          <p:cNvSpPr>
            <a:spLocks noChangeArrowheads="1"/>
          </p:cNvSpPr>
          <p:nvPr/>
        </p:nvSpPr>
        <p:spPr bwMode="auto">
          <a:xfrm>
            <a:off x="716915" y="1709420"/>
            <a:ext cx="10274935" cy="2628900"/>
          </a:xfrm>
          <a:prstGeom prst="rect">
            <a:avLst/>
          </a:prstGeom>
          <a:noFill/>
          <a:ln w="9525">
            <a:noFill/>
            <a:miter lim="800000"/>
          </a:ln>
        </p:spPr>
        <p:txBody>
          <a:bodyPr wrap="square" lIns="91431" tIns="45716" rIns="91431" bIns="45716">
            <a:spAutoFit/>
          </a:bodyPr>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2200" dirty="0">
                <a:solidFill>
                  <a:schemeClr val="tx1">
                    <a:lumMod val="75000"/>
                    <a:lumOff val="25000"/>
                  </a:schemeClr>
                </a:solidFill>
                <a:latin typeface="楷体" panose="02010609060101010101" pitchFamily="49" charset="-122"/>
                <a:ea typeface="楷体" panose="02010609060101010101" pitchFamily="49" charset="-122"/>
                <a:sym typeface="+mn-ea"/>
              </a:rPr>
              <a:t>对于债券市场，维持谨慎看空的观点。总体来看，债券市场短期仍无趋势性机会，首先监管机构改革落地后市场将再次面临强监管，同时流动性的收紧预期以及美债收益率持续上行等因素均对债券市场的持续反弹形成较大压制，预计债券市场在短期冲高后仍将延续前期震荡筑底的走势。资产配置方面，鉴于无风险收益率具备一定吸引力，建议继续维持上期配置。</a:t>
            </a:r>
            <a:endParaRPr lang="zh-CN" sz="2400"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sp>
        <p:nvSpPr>
          <p:cNvPr id="8" name="矩形 14"/>
          <p:cNvSpPr>
            <a:spLocks noChangeArrowheads="1"/>
          </p:cNvSpPr>
          <p:nvPr/>
        </p:nvSpPr>
        <p:spPr bwMode="auto">
          <a:xfrm>
            <a:off x="692785" y="4792345"/>
            <a:ext cx="10299700" cy="1105535"/>
          </a:xfrm>
          <a:prstGeom prst="rect">
            <a:avLst/>
          </a:prstGeom>
          <a:noFill/>
          <a:ln w="9525">
            <a:noFill/>
            <a:miter lim="800000"/>
          </a:ln>
        </p:spPr>
        <p:txBody>
          <a:bodyPr wrap="square" lIns="91431" tIns="45716" rIns="91431" bIns="45716">
            <a:spAutoFit/>
          </a:bodyPr>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altLang="en-US" sz="2200" b="1" dirty="0">
                <a:latin typeface="楷体" panose="02010609060101010101" pitchFamily="49" charset="-122"/>
                <a:ea typeface="楷体" panose="02010609060101010101" pitchFamily="49" charset="-122"/>
                <a:sym typeface="+mn-ea"/>
              </a:rPr>
              <a:t>目前信用债市场走势较利率债更为稳健，配置价值较高。</a:t>
            </a:r>
            <a:r>
              <a:rPr lang="zh-CN" altLang="en-US" sz="2200" b="1" dirty="0" smtClean="0">
                <a:latin typeface="楷体" panose="02010609060101010101" pitchFamily="49" charset="-122"/>
                <a:ea typeface="楷体" panose="02010609060101010101" pitchFamily="49" charset="-122"/>
                <a:sym typeface="+mn-ea"/>
              </a:rPr>
              <a:t>建议在</a:t>
            </a:r>
            <a:r>
              <a:rPr lang="zh-CN" altLang="en-US" sz="2200" b="1" dirty="0">
                <a:latin typeface="楷体" panose="02010609060101010101" pitchFamily="49" charset="-122"/>
                <a:ea typeface="楷体" panose="02010609060101010101" pitchFamily="49" charset="-122"/>
                <a:sym typeface="+mn-ea"/>
              </a:rPr>
              <a:t>提防</a:t>
            </a:r>
            <a:r>
              <a:rPr lang="zh-CN" altLang="en-US" sz="2200" b="1" dirty="0" smtClean="0">
                <a:latin typeface="楷体" panose="02010609060101010101" pitchFamily="49" charset="-122"/>
                <a:ea typeface="楷体" panose="02010609060101010101" pitchFamily="49" charset="-122"/>
                <a:sym typeface="+mn-ea"/>
              </a:rPr>
              <a:t>债市整体</a:t>
            </a:r>
            <a:r>
              <a:rPr lang="zh-CN" altLang="en-US" sz="2200" b="1" dirty="0">
                <a:latin typeface="楷体" panose="02010609060101010101" pitchFamily="49" charset="-122"/>
                <a:ea typeface="楷体" panose="02010609060101010101" pitchFamily="49" charset="-122"/>
                <a:sym typeface="+mn-ea"/>
              </a:rPr>
              <a:t>调整及信用风险的前提下，适当关注流动性好、信用评级高的债券</a:t>
            </a:r>
            <a:r>
              <a:rPr lang="zh-CN" sz="2200" b="1" dirty="0">
                <a:solidFill>
                  <a:schemeClr val="tx1">
                    <a:lumMod val="75000"/>
                    <a:lumOff val="25000"/>
                  </a:schemeClr>
                </a:solidFill>
                <a:latin typeface="楷体" panose="02010609060101010101" pitchFamily="49" charset="-122"/>
                <a:ea typeface="楷体" panose="02010609060101010101" pitchFamily="49" charset="-122"/>
                <a:sym typeface="+mn-ea"/>
              </a:rPr>
              <a:t>。</a:t>
            </a:r>
            <a:endParaRPr lang="zh-CN" sz="2200" b="1"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sp>
        <p:nvSpPr>
          <p:cNvPr id="9" name="文本框 4"/>
          <p:cNvSpPr txBox="1">
            <a:spLocks noChangeArrowheads="1"/>
          </p:cNvSpPr>
          <p:nvPr/>
        </p:nvSpPr>
        <p:spPr bwMode="auto">
          <a:xfrm>
            <a:off x="716669" y="4393248"/>
            <a:ext cx="8455025" cy="429895"/>
          </a:xfrm>
          <a:prstGeom prst="rect">
            <a:avLst/>
          </a:prstGeom>
          <a:noFill/>
          <a:ln w="9525">
            <a:noFill/>
            <a:miter lim="800000"/>
          </a:ln>
        </p:spPr>
        <p:txBody>
          <a:bodyPr>
            <a:spAutoFit/>
          </a:bodyPr>
          <a:p>
            <a:pPr algn="just"/>
            <a:r>
              <a:rPr lang="zh-CN" altLang="zh-CN" sz="2200" b="1" dirty="0">
                <a:solidFill>
                  <a:srgbClr val="A0262F"/>
                </a:solidFill>
                <a:latin typeface="微软雅黑" panose="020B0503020204020204" pitchFamily="34" charset="-122"/>
                <a:ea typeface="微软雅黑" panose="020B0503020204020204" pitchFamily="34" charset="-122"/>
              </a:rPr>
              <a:t>配置建议及策略</a:t>
            </a:r>
            <a:endParaRPr lang="zh-CN" altLang="zh-CN" sz="2200" b="1" dirty="0">
              <a:solidFill>
                <a:srgbClr val="A0262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债券资产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4"/>
          <p:cNvSpPr txBox="1">
            <a:spLocks noChangeArrowheads="1"/>
          </p:cNvSpPr>
          <p:nvPr/>
        </p:nvSpPr>
        <p:spPr bwMode="auto">
          <a:xfrm>
            <a:off x="627980" y="1842770"/>
            <a:ext cx="5207000" cy="1014730"/>
          </a:xfrm>
          <a:prstGeom prst="rect">
            <a:avLst/>
          </a:prstGeom>
          <a:noFill/>
          <a:ln w="9525">
            <a:noFill/>
            <a:miter lim="800000"/>
          </a:ln>
        </p:spPr>
        <p:txBody>
          <a:bodyPr wrap="square">
            <a:spAutoFit/>
          </a:bodyPr>
          <a:p>
            <a:pPr algn="just">
              <a:lnSpc>
                <a:spcPct val="150000"/>
              </a:lnSpc>
            </a:pPr>
            <a:r>
              <a:rPr lang="zh-CN" altLang="en-US" sz="2000" b="1" dirty="0">
                <a:solidFill>
                  <a:srgbClr val="A0262F"/>
                </a:solidFill>
                <a:latin typeface="微软雅黑" panose="020B0503020204020204" pitchFamily="34" charset="-122"/>
                <a:ea typeface="微软雅黑" panose="020B0503020204020204" pitchFamily="34" charset="-122"/>
              </a:rPr>
              <a:t>利率债</a:t>
            </a:r>
            <a:r>
              <a:rPr lang="en-US" altLang="zh-CN" sz="2000" b="1" dirty="0">
                <a:solidFill>
                  <a:srgbClr val="A0262F"/>
                </a:solidFill>
                <a:latin typeface="微软雅黑" panose="020B0503020204020204" pitchFamily="34" charset="-122"/>
                <a:ea typeface="微软雅黑" panose="020B0503020204020204" pitchFamily="34" charset="-122"/>
              </a:rPr>
              <a:t>——</a:t>
            </a:r>
            <a:r>
              <a:rPr lang="zh-CN" altLang="en-US" sz="2000" b="1" dirty="0">
                <a:solidFill>
                  <a:srgbClr val="A0262F"/>
                </a:solidFill>
                <a:latin typeface="微软雅黑" panose="020B0503020204020204" pitchFamily="34" charset="-122"/>
                <a:ea typeface="微软雅黑" panose="020B0503020204020204" pitchFamily="34" charset="-122"/>
                <a:sym typeface="+mn-ea"/>
              </a:rPr>
              <a:t>货币政策存收紧预期</a:t>
            </a:r>
            <a:r>
              <a:rPr lang="en-US" altLang="zh-CN" sz="2000" b="1" dirty="0">
                <a:solidFill>
                  <a:srgbClr val="A0262F"/>
                </a:solidFill>
                <a:latin typeface="微软雅黑" panose="020B0503020204020204" pitchFamily="34" charset="-122"/>
                <a:ea typeface="微软雅黑" panose="020B0503020204020204" pitchFamily="34" charset="-122"/>
                <a:sym typeface="+mn-ea"/>
              </a:rPr>
              <a:t>,</a:t>
            </a:r>
            <a:r>
              <a:rPr lang="zh-CN" altLang="en-US" sz="2000" b="1" dirty="0">
                <a:solidFill>
                  <a:srgbClr val="A0262F"/>
                </a:solidFill>
                <a:latin typeface="微软雅黑" panose="020B0503020204020204" pitchFamily="34" charset="-122"/>
                <a:ea typeface="微软雅黑" panose="020B0503020204020204" pitchFamily="34" charset="-122"/>
                <a:sym typeface="+mn-ea"/>
              </a:rPr>
              <a:t>短期仍无趋势性投资机会</a:t>
            </a:r>
            <a:endParaRPr lang="zh-CN" altLang="en-US" sz="2000" b="1" dirty="0">
              <a:solidFill>
                <a:srgbClr val="A0262F"/>
              </a:solidFill>
              <a:latin typeface="微软雅黑" panose="020B0503020204020204" pitchFamily="34" charset="-122"/>
              <a:ea typeface="微软雅黑" panose="020B0503020204020204" pitchFamily="34" charset="-122"/>
              <a:sym typeface="+mn-ea"/>
            </a:endParaRPr>
          </a:p>
        </p:txBody>
      </p:sp>
      <p:sp>
        <p:nvSpPr>
          <p:cNvPr id="2" name="矩形 1"/>
          <p:cNvSpPr>
            <a:spLocks noChangeArrowheads="1"/>
          </p:cNvSpPr>
          <p:nvPr/>
        </p:nvSpPr>
        <p:spPr bwMode="auto">
          <a:xfrm>
            <a:off x="523840" y="3113405"/>
            <a:ext cx="5534025" cy="2587625"/>
          </a:xfrm>
          <a:prstGeom prst="rect">
            <a:avLst/>
          </a:prstGeom>
          <a:noFill/>
          <a:ln w="9525">
            <a:noFill/>
            <a:miter lim="800000"/>
          </a:ln>
        </p:spPr>
        <p:txBody>
          <a:bodyPr wrap="square" lIns="91431" tIns="45716" rIns="91431" bIns="45716">
            <a:spAutoFit/>
          </a:bodyPr>
          <a:p>
            <a:pPr marL="285750" lvl="2" indent="-285750" algn="l" eaLnBrk="0" hangingPunct="0">
              <a:lnSpc>
                <a:spcPct val="100000"/>
              </a:lnSpc>
              <a:spcBef>
                <a:spcPct val="65000"/>
              </a:spcBef>
              <a:buClr>
                <a:srgbClr val="595959"/>
              </a:buClr>
              <a:buSzPct val="85000"/>
              <a:buFont typeface="Wingdings" panose="05000000000000000000" charset="0"/>
              <a:buChar char=""/>
              <a:defRPr/>
            </a:pPr>
            <a:r>
              <a:rPr lang="zh-CN" altLang="en-US" sz="2000" dirty="0">
                <a:latin typeface="楷体" panose="02010609060101010101" pitchFamily="49" charset="-122"/>
                <a:ea typeface="楷体" panose="02010609060101010101" pitchFamily="49" charset="-122"/>
                <a:sym typeface="+mn-ea"/>
              </a:rPr>
              <a:t>全球经济贸易整体向好，货币政策收紧预期</a:t>
            </a:r>
            <a:r>
              <a:rPr lang="zh-CN" altLang="en-US" sz="2000" dirty="0" smtClean="0">
                <a:latin typeface="楷体" panose="02010609060101010101" pitchFamily="49" charset="-122"/>
                <a:ea typeface="楷体" panose="02010609060101010101" pitchFamily="49" charset="-122"/>
                <a:sym typeface="+mn-ea"/>
              </a:rPr>
              <a:t>增强；</a:t>
            </a:r>
            <a:endParaRPr lang="zh-CN" altLang="en-US" sz="2000" b="0" dirty="0">
              <a:latin typeface="楷体" panose="02010609060101010101" pitchFamily="49" charset="-122"/>
              <a:ea typeface="楷体" panose="02010609060101010101" pitchFamily="49" charset="-122"/>
            </a:endParaRPr>
          </a:p>
          <a:p>
            <a:pPr marL="285750" lvl="2" indent="-285750" algn="l" eaLnBrk="0" hangingPunct="0">
              <a:lnSpc>
                <a:spcPct val="100000"/>
              </a:lnSpc>
              <a:spcBef>
                <a:spcPct val="65000"/>
              </a:spcBef>
              <a:buClr>
                <a:srgbClr val="595959"/>
              </a:buClr>
              <a:buSzPct val="85000"/>
              <a:buFont typeface="Wingdings" panose="05000000000000000000" charset="0"/>
              <a:buChar char=""/>
              <a:defRPr/>
            </a:pPr>
            <a:r>
              <a:rPr lang="zh-CN" altLang="en-US" sz="2000" dirty="0">
                <a:latin typeface="楷体" panose="02010609060101010101" pitchFamily="49" charset="-122"/>
                <a:ea typeface="楷体" panose="02010609060101010101" pitchFamily="49" charset="-122"/>
                <a:sym typeface="+mn-ea"/>
              </a:rPr>
              <a:t>中国经济有韧性，通胀压力相对可控；</a:t>
            </a:r>
            <a:endParaRPr lang="en-US" altLang="zh-CN" sz="2000" b="0" dirty="0">
              <a:latin typeface="楷体" panose="02010609060101010101" pitchFamily="49" charset="-122"/>
              <a:ea typeface="楷体" panose="02010609060101010101" pitchFamily="49" charset="-122"/>
            </a:endParaRPr>
          </a:p>
          <a:p>
            <a:pPr marL="285750" lvl="2" indent="-285750" algn="l" eaLnBrk="0" hangingPunct="0">
              <a:lnSpc>
                <a:spcPct val="100000"/>
              </a:lnSpc>
              <a:spcBef>
                <a:spcPct val="65000"/>
              </a:spcBef>
              <a:buClr>
                <a:srgbClr val="595959"/>
              </a:buClr>
              <a:buSzPct val="85000"/>
              <a:buFont typeface="Wingdings" panose="05000000000000000000" charset="0"/>
              <a:buChar char=""/>
              <a:defRPr/>
            </a:pPr>
            <a:r>
              <a:rPr lang="zh-CN" altLang="en-US" sz="2000" dirty="0">
                <a:latin typeface="楷体" panose="02010609060101010101" pitchFamily="49" charset="-122"/>
                <a:ea typeface="楷体" panose="02010609060101010101" pitchFamily="49" charset="-122"/>
                <a:sym typeface="+mn-ea"/>
              </a:rPr>
              <a:t>金融监管趋严、流动性偏紧等因素仍存，继续保持谨慎。</a:t>
            </a:r>
            <a:endParaRPr kumimoji="1" lang="zh-CN" altLang="en-US" sz="2000" b="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a:p>
            <a:pPr marL="0" lvl="2" indent="0" algn="l" eaLnBrk="0" hangingPunct="0">
              <a:lnSpc>
                <a:spcPct val="100000"/>
              </a:lnSpc>
              <a:spcBef>
                <a:spcPct val="65000"/>
              </a:spcBef>
              <a:buClr>
                <a:srgbClr val="E6AD00"/>
              </a:buClr>
              <a:buSzPct val="85000"/>
              <a:buFont typeface="Wingdings" panose="05000000000000000000" charset="0"/>
              <a:buNone/>
              <a:defRPr/>
            </a:pPr>
            <a:endParaRPr kumimoji="1" lang="zh-CN" altLang="en-US" sz="2200" b="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p:txBody>
      </p:sp>
      <p:cxnSp>
        <p:nvCxnSpPr>
          <p:cNvPr id="16" name="直接连接符 15"/>
          <p:cNvCxnSpPr/>
          <p:nvPr/>
        </p:nvCxnSpPr>
        <p:spPr>
          <a:xfrm>
            <a:off x="6206455" y="1092200"/>
            <a:ext cx="0" cy="534416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755130" y="1178560"/>
            <a:ext cx="4414520" cy="2484755"/>
          </a:xfrm>
          <a:prstGeom prst="rect">
            <a:avLst/>
          </a:prstGeom>
        </p:spPr>
      </p:pic>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755130" y="3754120"/>
            <a:ext cx="4425950" cy="24911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债券资产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4"/>
          <p:cNvSpPr txBox="1">
            <a:spLocks noChangeArrowheads="1"/>
          </p:cNvSpPr>
          <p:nvPr/>
        </p:nvSpPr>
        <p:spPr bwMode="auto">
          <a:xfrm>
            <a:off x="509905" y="1744345"/>
            <a:ext cx="5114925" cy="706755"/>
          </a:xfrm>
          <a:prstGeom prst="rect">
            <a:avLst/>
          </a:prstGeom>
          <a:noFill/>
          <a:ln w="9525">
            <a:noFill/>
            <a:miter lim="800000"/>
          </a:ln>
        </p:spPr>
        <p:txBody>
          <a:bodyPr wrap="square">
            <a:spAutoFit/>
          </a:bodyPr>
          <a:lstStyle/>
          <a:p>
            <a:pPr algn="just"/>
            <a:r>
              <a:rPr lang="zh-CN" altLang="en-US" sz="2000" b="1" dirty="0">
                <a:solidFill>
                  <a:srgbClr val="A0262F"/>
                </a:solidFill>
                <a:latin typeface="微软雅黑" panose="020B0503020204020204" pitchFamily="34" charset="-122"/>
                <a:ea typeface="微软雅黑" panose="020B0503020204020204" pitchFamily="34" charset="-122"/>
              </a:rPr>
              <a:t>信用债</a:t>
            </a:r>
            <a:r>
              <a:rPr lang="en-US" altLang="zh-CN" sz="2000" b="1" dirty="0">
                <a:solidFill>
                  <a:srgbClr val="A0262F"/>
                </a:solidFill>
                <a:latin typeface="微软雅黑" panose="020B0503020204020204" pitchFamily="34" charset="-122"/>
                <a:ea typeface="微软雅黑" panose="020B0503020204020204" pitchFamily="34" charset="-122"/>
              </a:rPr>
              <a:t>——</a:t>
            </a:r>
            <a:r>
              <a:rPr lang="zh-CN" altLang="en-US" sz="2000" b="1" dirty="0">
                <a:solidFill>
                  <a:srgbClr val="A0262F"/>
                </a:solidFill>
                <a:latin typeface="微软雅黑" panose="020B0503020204020204" pitchFamily="34" charset="-122"/>
                <a:ea typeface="微软雅黑" panose="020B0503020204020204" pitchFamily="34" charset="-122"/>
                <a:sym typeface="+mn-ea"/>
              </a:rPr>
              <a:t>配置价值较高，警惕信用风险</a:t>
            </a:r>
            <a:endParaRPr lang="zh-CN" altLang="en-US" sz="2000" b="1" dirty="0">
              <a:solidFill>
                <a:srgbClr val="A0262F"/>
              </a:solidFill>
              <a:latin typeface="微软雅黑" panose="020B0503020204020204" pitchFamily="34" charset="-122"/>
              <a:ea typeface="微软雅黑" panose="020B0503020204020204" pitchFamily="34" charset="-122"/>
            </a:endParaRPr>
          </a:p>
          <a:p>
            <a:pPr algn="just"/>
            <a:endParaRPr lang="zh-CN" altLang="en-US" sz="2000" b="1" dirty="0">
              <a:solidFill>
                <a:srgbClr val="A0262F"/>
              </a:solidFill>
              <a:latin typeface="微软雅黑" panose="020B0503020204020204" pitchFamily="34" charset="-122"/>
              <a:ea typeface="微软雅黑" panose="020B0503020204020204" pitchFamily="34" charset="-122"/>
              <a:sym typeface="+mn-ea"/>
            </a:endParaRPr>
          </a:p>
        </p:txBody>
      </p:sp>
      <p:sp>
        <p:nvSpPr>
          <p:cNvPr id="11" name="矩形 14"/>
          <p:cNvSpPr>
            <a:spLocks noChangeArrowheads="1"/>
          </p:cNvSpPr>
          <p:nvPr/>
        </p:nvSpPr>
        <p:spPr bwMode="auto">
          <a:xfrm>
            <a:off x="377190" y="2543175"/>
            <a:ext cx="4401185" cy="4376420"/>
          </a:xfrm>
          <a:prstGeom prst="rect">
            <a:avLst/>
          </a:prstGeom>
          <a:noFill/>
          <a:ln w="9525">
            <a:noFill/>
            <a:miter lim="800000"/>
          </a:ln>
        </p:spPr>
        <p:txBody>
          <a:bodyPr wrap="square" lIns="91431" tIns="45716" rIns="91431" bIns="45716">
            <a:spAutoFit/>
          </a:bodyPr>
          <a:lstStyle/>
          <a:p>
            <a:pPr marL="285750" lvl="2" indent="-285750" eaLnBrk="0" hangingPunct="0">
              <a:lnSpc>
                <a:spcPct val="150000"/>
              </a:lnSpc>
              <a:spcBef>
                <a:spcPct val="65000"/>
              </a:spcBef>
              <a:buClr>
                <a:srgbClr val="363636"/>
              </a:buClr>
              <a:buSzPct val="85000"/>
              <a:buFont typeface="Wingdings" panose="05000000000000000000" charset="0"/>
              <a:buChar char=""/>
              <a:defRPr/>
            </a:pPr>
            <a:r>
              <a:rPr lang="zh-CN" altLang="en-US" sz="2000" dirty="0">
                <a:latin typeface="楷体" panose="02010609060101010101" pitchFamily="49" charset="-122"/>
                <a:ea typeface="楷体" panose="02010609060101010101" pitchFamily="49" charset="-122"/>
                <a:sym typeface="+mn-ea"/>
              </a:rPr>
              <a:t>受国内流动性微松、年初新增资金配置需求较大的影响，债券到期收益率均有一定幅度的下行，信用债跟随整体市场表现较好；</a:t>
            </a:r>
            <a:endParaRPr lang="en-US" altLang="zh-CN" sz="2000" b="0" dirty="0">
              <a:latin typeface="楷体" panose="02010609060101010101" pitchFamily="49" charset="-122"/>
              <a:ea typeface="楷体" panose="02010609060101010101" pitchFamily="49" charset="-122"/>
            </a:endParaRPr>
          </a:p>
          <a:p>
            <a:pPr marL="285750" lvl="2" indent="-285750" eaLnBrk="0" hangingPunct="0">
              <a:lnSpc>
                <a:spcPct val="150000"/>
              </a:lnSpc>
              <a:spcBef>
                <a:spcPct val="65000"/>
              </a:spcBef>
              <a:buClr>
                <a:srgbClr val="363636"/>
              </a:buClr>
              <a:buSzPct val="85000"/>
              <a:buFont typeface="Wingdings" panose="05000000000000000000" charset="0"/>
              <a:buChar char=""/>
              <a:defRPr/>
            </a:pPr>
            <a:r>
              <a:rPr lang="zh-CN" altLang="en-US" sz="2000" dirty="0">
                <a:latin typeface="楷体" panose="02010609060101010101" pitchFamily="49" charset="-122"/>
                <a:ea typeface="楷体" panose="02010609060101010101" pitchFamily="49" charset="-122"/>
                <a:sym typeface="+mn-ea"/>
              </a:rPr>
              <a:t>展望</a:t>
            </a:r>
            <a:r>
              <a:rPr lang="zh-CN" altLang="en-US" sz="2000" dirty="0" smtClean="0">
                <a:latin typeface="楷体" panose="02010609060101010101" pitchFamily="49" charset="-122"/>
                <a:ea typeface="楷体" panose="02010609060101010101" pitchFamily="49" charset="-122"/>
                <a:sym typeface="+mn-ea"/>
              </a:rPr>
              <a:t>未来，</a:t>
            </a:r>
            <a:r>
              <a:rPr lang="zh-CN" altLang="en-US" sz="2000" dirty="0">
                <a:latin typeface="楷体" panose="02010609060101010101" pitchFamily="49" charset="-122"/>
                <a:ea typeface="楷体" panose="02010609060101010101" pitchFamily="49" charset="-122"/>
                <a:sym typeface="+mn-ea"/>
              </a:rPr>
              <a:t>全球经济贸易或相对平稳，货币政策有趋紧预</a:t>
            </a:r>
            <a:r>
              <a:rPr lang="zh-CN" altLang="en-US" sz="2000" dirty="0" smtClean="0">
                <a:latin typeface="楷体" panose="02010609060101010101" pitchFamily="49" charset="-122"/>
                <a:ea typeface="楷体" panose="02010609060101010101" pitchFamily="49" charset="-122"/>
                <a:sym typeface="+mn-ea"/>
              </a:rPr>
              <a:t>期，重磅监管文件或将落地，信用债投资风险开始上升。</a:t>
            </a:r>
            <a:endParaRPr lang="zh-CN" altLang="en-US" sz="2000" b="0" dirty="0" smtClean="0">
              <a:latin typeface="楷体" panose="02010609060101010101" pitchFamily="49" charset="-122"/>
              <a:ea typeface="楷体" panose="02010609060101010101" pitchFamily="49" charset="-122"/>
              <a:sym typeface="+mn-ea"/>
            </a:endParaRPr>
          </a:p>
          <a:p>
            <a:pPr marL="0" lvl="2" indent="0" eaLnBrk="0" hangingPunct="0">
              <a:lnSpc>
                <a:spcPct val="95000"/>
              </a:lnSpc>
              <a:spcBef>
                <a:spcPct val="65000"/>
              </a:spcBef>
              <a:buClr>
                <a:srgbClr val="CC3300"/>
              </a:buClr>
              <a:buSzPct val="85000"/>
              <a:buFont typeface="Wingdings" panose="05000000000000000000" pitchFamily="2" charset="2"/>
              <a:buNone/>
              <a:defRPr/>
            </a:pPr>
            <a:endParaRPr kumimoji="1" lang="zh-CN" altLang="en-US" sz="16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grpSp>
        <p:nvGrpSpPr>
          <p:cNvPr id="7" name="组合 6"/>
          <p:cNvGrpSpPr/>
          <p:nvPr/>
        </p:nvGrpSpPr>
        <p:grpSpPr>
          <a:xfrm>
            <a:off x="4500447" y="3012428"/>
            <a:ext cx="7551944" cy="2824101"/>
            <a:chOff x="2069536" y="3331061"/>
            <a:chExt cx="8212065" cy="3070958"/>
          </a:xfrm>
        </p:grpSpPr>
        <p:grpSp>
          <p:nvGrpSpPr>
            <p:cNvPr id="120" name="组合 119"/>
            <p:cNvGrpSpPr/>
            <p:nvPr/>
          </p:nvGrpSpPr>
          <p:grpSpPr>
            <a:xfrm>
              <a:off x="3894459" y="4463787"/>
              <a:ext cx="3788602" cy="1938232"/>
              <a:chOff x="3116689" y="2717026"/>
              <a:chExt cx="3051446" cy="1561106"/>
            </a:xfrm>
            <a:effectLst/>
          </p:grpSpPr>
          <p:grpSp>
            <p:nvGrpSpPr>
              <p:cNvPr id="209" name="组合 208"/>
              <p:cNvGrpSpPr/>
              <p:nvPr/>
            </p:nvGrpSpPr>
            <p:grpSpPr>
              <a:xfrm>
                <a:off x="3666493" y="2717026"/>
                <a:ext cx="2339840" cy="1561106"/>
                <a:chOff x="3666493" y="2717026"/>
                <a:chExt cx="2339840" cy="1561106"/>
              </a:xfrm>
            </p:grpSpPr>
            <p:grpSp>
              <p:nvGrpSpPr>
                <p:cNvPr id="212" name="组合 211"/>
                <p:cNvGrpSpPr/>
                <p:nvPr/>
              </p:nvGrpSpPr>
              <p:grpSpPr>
                <a:xfrm rot="7733674">
                  <a:off x="4055860" y="2327659"/>
                  <a:ext cx="1561106" cy="2339840"/>
                  <a:chOff x="2428899" y="2027784"/>
                  <a:chExt cx="1512071" cy="2128167"/>
                </a:xfrm>
              </p:grpSpPr>
              <p:sp>
                <p:nvSpPr>
                  <p:cNvPr id="214" name="矩形 4"/>
                  <p:cNvSpPr/>
                  <p:nvPr/>
                </p:nvSpPr>
                <p:spPr>
                  <a:xfrm>
                    <a:off x="2653446" y="2141512"/>
                    <a:ext cx="1158464" cy="2013371"/>
                  </a:xfrm>
                  <a:custGeom>
                    <a:avLst/>
                    <a:gdLst>
                      <a:gd name="connsiteX0" fmla="*/ 0 w 1017970"/>
                      <a:gd name="connsiteY0" fmla="*/ 0 h 1656184"/>
                      <a:gd name="connsiteX1" fmla="*/ 1017970 w 1017970"/>
                      <a:gd name="connsiteY1" fmla="*/ 0 h 1656184"/>
                      <a:gd name="connsiteX2" fmla="*/ 1017970 w 1017970"/>
                      <a:gd name="connsiteY2" fmla="*/ 1656184 h 1656184"/>
                      <a:gd name="connsiteX3" fmla="*/ 0 w 1017970"/>
                      <a:gd name="connsiteY3" fmla="*/ 1656184 h 1656184"/>
                      <a:gd name="connsiteX4" fmla="*/ 0 w 1017970"/>
                      <a:gd name="connsiteY4" fmla="*/ 0 h 1656184"/>
                      <a:gd name="connsiteX0-1" fmla="*/ 0 w 1134651"/>
                      <a:gd name="connsiteY0-2" fmla="*/ 0 h 1656184"/>
                      <a:gd name="connsiteX1-3" fmla="*/ 1134651 w 1134651"/>
                      <a:gd name="connsiteY1-4" fmla="*/ 345282 h 1656184"/>
                      <a:gd name="connsiteX2-5" fmla="*/ 1017970 w 1134651"/>
                      <a:gd name="connsiteY2-6" fmla="*/ 1656184 h 1656184"/>
                      <a:gd name="connsiteX3-7" fmla="*/ 0 w 1134651"/>
                      <a:gd name="connsiteY3-8" fmla="*/ 1656184 h 1656184"/>
                      <a:gd name="connsiteX4-9" fmla="*/ 0 w 1134651"/>
                      <a:gd name="connsiteY4-10" fmla="*/ 0 h 1656184"/>
                      <a:gd name="connsiteX0-11" fmla="*/ 0 w 1158464"/>
                      <a:gd name="connsiteY0-12" fmla="*/ 0 h 2013371"/>
                      <a:gd name="connsiteX1-13" fmla="*/ 1134651 w 1158464"/>
                      <a:gd name="connsiteY1-14" fmla="*/ 345282 h 2013371"/>
                      <a:gd name="connsiteX2-15" fmla="*/ 1158464 w 1158464"/>
                      <a:gd name="connsiteY2-16" fmla="*/ 2013371 h 2013371"/>
                      <a:gd name="connsiteX3-17" fmla="*/ 0 w 1158464"/>
                      <a:gd name="connsiteY3-18" fmla="*/ 1656184 h 2013371"/>
                      <a:gd name="connsiteX4-19" fmla="*/ 0 w 1158464"/>
                      <a:gd name="connsiteY4-20" fmla="*/ 0 h 2013371"/>
                      <a:gd name="connsiteX0-21" fmla="*/ 0 w 1158464"/>
                      <a:gd name="connsiteY0-22" fmla="*/ 0 h 2013371"/>
                      <a:gd name="connsiteX1-23" fmla="*/ 1134651 w 1158464"/>
                      <a:gd name="connsiteY1-24" fmla="*/ 345282 h 2013371"/>
                      <a:gd name="connsiteX2-25" fmla="*/ 1158464 w 1158464"/>
                      <a:gd name="connsiteY2-26" fmla="*/ 2013371 h 2013371"/>
                      <a:gd name="connsiteX3-27" fmla="*/ 14287 w 1158464"/>
                      <a:gd name="connsiteY3-28" fmla="*/ 1629990 h 2013371"/>
                      <a:gd name="connsiteX4-29" fmla="*/ 0 w 1158464"/>
                      <a:gd name="connsiteY4-30" fmla="*/ 0 h 2013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8464" h="2013371">
                        <a:moveTo>
                          <a:pt x="0" y="0"/>
                        </a:moveTo>
                        <a:lnTo>
                          <a:pt x="1134651" y="345282"/>
                        </a:lnTo>
                        <a:lnTo>
                          <a:pt x="1158464" y="2013371"/>
                        </a:lnTo>
                        <a:lnTo>
                          <a:pt x="14287" y="1629990"/>
                        </a:lnTo>
                        <a:lnTo>
                          <a:pt x="0" y="0"/>
                        </a:lnTo>
                        <a:close/>
                      </a:path>
                    </a:pathLst>
                  </a:custGeom>
                  <a:gradFill>
                    <a:gsLst>
                      <a:gs pos="45000">
                        <a:schemeClr val="bg1">
                          <a:lumMod val="85000"/>
                        </a:schemeClr>
                      </a:gs>
                      <a:gs pos="100000">
                        <a:schemeClr val="bg1">
                          <a:lumMod val="5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a typeface="微软雅黑" panose="020B0503020204020204" pitchFamily="34" charset="-122"/>
                    </a:endParaRPr>
                  </a:p>
                </p:txBody>
              </p:sp>
              <p:sp>
                <p:nvSpPr>
                  <p:cNvPr id="215" name="矩形 1"/>
                  <p:cNvSpPr/>
                  <p:nvPr/>
                </p:nvSpPr>
                <p:spPr>
                  <a:xfrm>
                    <a:off x="2428899" y="2716064"/>
                    <a:ext cx="1133442" cy="1389385"/>
                  </a:xfrm>
                  <a:custGeom>
                    <a:avLst/>
                    <a:gdLst>
                      <a:gd name="connsiteX0" fmla="*/ 0 w 1181067"/>
                      <a:gd name="connsiteY0" fmla="*/ 0 h 1944216"/>
                      <a:gd name="connsiteX1" fmla="*/ 1181067 w 1181067"/>
                      <a:gd name="connsiteY1" fmla="*/ 0 h 1944216"/>
                      <a:gd name="connsiteX2" fmla="*/ 1181067 w 1181067"/>
                      <a:gd name="connsiteY2" fmla="*/ 1944216 h 1944216"/>
                      <a:gd name="connsiteX3" fmla="*/ 0 w 1181067"/>
                      <a:gd name="connsiteY3" fmla="*/ 1944216 h 1944216"/>
                      <a:gd name="connsiteX4" fmla="*/ 0 w 1181067"/>
                      <a:gd name="connsiteY4" fmla="*/ 0 h 1944216"/>
                      <a:gd name="connsiteX0-1" fmla="*/ 0 w 1233455"/>
                      <a:gd name="connsiteY0-2" fmla="*/ 0 h 2296641"/>
                      <a:gd name="connsiteX1-3" fmla="*/ 1233455 w 1233455"/>
                      <a:gd name="connsiteY1-4" fmla="*/ 352425 h 2296641"/>
                      <a:gd name="connsiteX2-5" fmla="*/ 1233455 w 1233455"/>
                      <a:gd name="connsiteY2-6" fmla="*/ 2296641 h 2296641"/>
                      <a:gd name="connsiteX3-7" fmla="*/ 52388 w 1233455"/>
                      <a:gd name="connsiteY3-8" fmla="*/ 2296641 h 2296641"/>
                      <a:gd name="connsiteX4-9" fmla="*/ 0 w 1233455"/>
                      <a:gd name="connsiteY4-10" fmla="*/ 0 h 2296641"/>
                      <a:gd name="connsiteX0-11" fmla="*/ 0 w 1233455"/>
                      <a:gd name="connsiteY0-12" fmla="*/ 0 h 2296641"/>
                      <a:gd name="connsiteX1-13" fmla="*/ 864362 w 1233455"/>
                      <a:gd name="connsiteY1-14" fmla="*/ 300037 h 2296641"/>
                      <a:gd name="connsiteX2-15" fmla="*/ 1233455 w 1233455"/>
                      <a:gd name="connsiteY2-16" fmla="*/ 2296641 h 2296641"/>
                      <a:gd name="connsiteX3-17" fmla="*/ 52388 w 1233455"/>
                      <a:gd name="connsiteY3-18" fmla="*/ 2296641 h 2296641"/>
                      <a:gd name="connsiteX4-19" fmla="*/ 0 w 1233455"/>
                      <a:gd name="connsiteY4-20" fmla="*/ 0 h 2296641"/>
                      <a:gd name="connsiteX0-21" fmla="*/ 0 w 1128680"/>
                      <a:gd name="connsiteY0-22" fmla="*/ 0 h 2296641"/>
                      <a:gd name="connsiteX1-23" fmla="*/ 864362 w 1128680"/>
                      <a:gd name="connsiteY1-24" fmla="*/ 300037 h 2296641"/>
                      <a:gd name="connsiteX2-25" fmla="*/ 1128680 w 1128680"/>
                      <a:gd name="connsiteY2-26" fmla="*/ 1389385 h 2296641"/>
                      <a:gd name="connsiteX3-27" fmla="*/ 52388 w 1128680"/>
                      <a:gd name="connsiteY3-28" fmla="*/ 2296641 h 2296641"/>
                      <a:gd name="connsiteX4-29" fmla="*/ 0 w 1128680"/>
                      <a:gd name="connsiteY4-30" fmla="*/ 0 h 2296641"/>
                      <a:gd name="connsiteX0-31" fmla="*/ 0 w 1128680"/>
                      <a:gd name="connsiteY0-32" fmla="*/ 0 h 1389385"/>
                      <a:gd name="connsiteX1-33" fmla="*/ 864362 w 1128680"/>
                      <a:gd name="connsiteY1-34" fmla="*/ 300037 h 1389385"/>
                      <a:gd name="connsiteX2-35" fmla="*/ 1128680 w 1128680"/>
                      <a:gd name="connsiteY2-36" fmla="*/ 1389385 h 1389385"/>
                      <a:gd name="connsiteX3-37" fmla="*/ 228601 w 1128680"/>
                      <a:gd name="connsiteY3-38" fmla="*/ 1051247 h 1389385"/>
                      <a:gd name="connsiteX4-39" fmla="*/ 0 w 1128680"/>
                      <a:gd name="connsiteY4-40" fmla="*/ 0 h 1389385"/>
                      <a:gd name="connsiteX0-41" fmla="*/ 0 w 1128680"/>
                      <a:gd name="connsiteY0-42" fmla="*/ 0 h 1389385"/>
                      <a:gd name="connsiteX1-43" fmla="*/ 864362 w 1128680"/>
                      <a:gd name="connsiteY1-44" fmla="*/ 300037 h 1389385"/>
                      <a:gd name="connsiteX2-45" fmla="*/ 1128680 w 1128680"/>
                      <a:gd name="connsiteY2-46" fmla="*/ 1389385 h 1389385"/>
                      <a:gd name="connsiteX3-47" fmla="*/ 228601 w 1128680"/>
                      <a:gd name="connsiteY3-48" fmla="*/ 1051247 h 1389385"/>
                      <a:gd name="connsiteX4-49" fmla="*/ 0 w 1128680"/>
                      <a:gd name="connsiteY4-50" fmla="*/ 0 h 1389385"/>
                      <a:gd name="connsiteX0-51" fmla="*/ 0 w 1128680"/>
                      <a:gd name="connsiteY0-52" fmla="*/ 0 h 1389385"/>
                      <a:gd name="connsiteX1-53" fmla="*/ 864362 w 1128680"/>
                      <a:gd name="connsiteY1-54" fmla="*/ 300037 h 1389385"/>
                      <a:gd name="connsiteX2-55" fmla="*/ 1128680 w 1128680"/>
                      <a:gd name="connsiteY2-56" fmla="*/ 1389385 h 1389385"/>
                      <a:gd name="connsiteX3-57" fmla="*/ 228601 w 1128680"/>
                      <a:gd name="connsiteY3-58" fmla="*/ 1051247 h 1389385"/>
                      <a:gd name="connsiteX4-59" fmla="*/ 0 w 1128680"/>
                      <a:gd name="connsiteY4-60" fmla="*/ 0 h 1389385"/>
                      <a:gd name="connsiteX0-61" fmla="*/ 0 w 1128680"/>
                      <a:gd name="connsiteY0-62" fmla="*/ 0 h 1389385"/>
                      <a:gd name="connsiteX1-63" fmla="*/ 864362 w 1128680"/>
                      <a:gd name="connsiteY1-64" fmla="*/ 300037 h 1389385"/>
                      <a:gd name="connsiteX2-65" fmla="*/ 1128680 w 1128680"/>
                      <a:gd name="connsiteY2-66" fmla="*/ 1389385 h 1389385"/>
                      <a:gd name="connsiteX3-67" fmla="*/ 228601 w 1128680"/>
                      <a:gd name="connsiteY3-68" fmla="*/ 1051247 h 1389385"/>
                      <a:gd name="connsiteX4-69" fmla="*/ 0 w 1128680"/>
                      <a:gd name="connsiteY4-70" fmla="*/ 0 h 1389385"/>
                      <a:gd name="connsiteX0-71" fmla="*/ 0 w 1128680"/>
                      <a:gd name="connsiteY0-72" fmla="*/ 0 h 1389385"/>
                      <a:gd name="connsiteX1-73" fmla="*/ 864362 w 1128680"/>
                      <a:gd name="connsiteY1-74" fmla="*/ 300037 h 1389385"/>
                      <a:gd name="connsiteX2-75" fmla="*/ 1128680 w 1128680"/>
                      <a:gd name="connsiteY2-76" fmla="*/ 1389385 h 1389385"/>
                      <a:gd name="connsiteX3-77" fmla="*/ 228601 w 1128680"/>
                      <a:gd name="connsiteY3-78" fmla="*/ 1051247 h 1389385"/>
                      <a:gd name="connsiteX4-79" fmla="*/ 0 w 1128680"/>
                      <a:gd name="connsiteY4-80" fmla="*/ 0 h 1389385"/>
                      <a:gd name="connsiteX0-81" fmla="*/ 0 w 1128680"/>
                      <a:gd name="connsiteY0-82" fmla="*/ 0 h 1389385"/>
                      <a:gd name="connsiteX1-83" fmla="*/ 864362 w 1128680"/>
                      <a:gd name="connsiteY1-84" fmla="*/ 300037 h 1389385"/>
                      <a:gd name="connsiteX2-85" fmla="*/ 1128680 w 1128680"/>
                      <a:gd name="connsiteY2-86" fmla="*/ 1389385 h 1389385"/>
                      <a:gd name="connsiteX3-87" fmla="*/ 228601 w 1128680"/>
                      <a:gd name="connsiteY3-88" fmla="*/ 1051247 h 1389385"/>
                      <a:gd name="connsiteX4-89" fmla="*/ 0 w 1128680"/>
                      <a:gd name="connsiteY4-90" fmla="*/ 0 h 1389385"/>
                      <a:gd name="connsiteX0-91" fmla="*/ 0 w 1133442"/>
                      <a:gd name="connsiteY0-92" fmla="*/ 0 h 1389385"/>
                      <a:gd name="connsiteX1-93" fmla="*/ 864362 w 1133442"/>
                      <a:gd name="connsiteY1-94" fmla="*/ 300037 h 1389385"/>
                      <a:gd name="connsiteX2-95" fmla="*/ 1133442 w 1133442"/>
                      <a:gd name="connsiteY2-96" fmla="*/ 1389385 h 1389385"/>
                      <a:gd name="connsiteX3-97" fmla="*/ 228601 w 1133442"/>
                      <a:gd name="connsiteY3-98" fmla="*/ 1051247 h 1389385"/>
                      <a:gd name="connsiteX4-99" fmla="*/ 0 w 1133442"/>
                      <a:gd name="connsiteY4-100" fmla="*/ 0 h 138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3442" h="1389385">
                        <a:moveTo>
                          <a:pt x="0" y="0"/>
                        </a:moveTo>
                        <a:lnTo>
                          <a:pt x="864362" y="300037"/>
                        </a:lnTo>
                        <a:cubicBezTo>
                          <a:pt x="1071530" y="622672"/>
                          <a:pt x="1119155" y="957213"/>
                          <a:pt x="1133442" y="1389385"/>
                        </a:cubicBezTo>
                        <a:lnTo>
                          <a:pt x="228601" y="1051247"/>
                        </a:lnTo>
                        <a:cubicBezTo>
                          <a:pt x="230982" y="684162"/>
                          <a:pt x="176212" y="338510"/>
                          <a:pt x="0" y="0"/>
                        </a:cubicBezTo>
                        <a:close/>
                      </a:path>
                    </a:pathLst>
                  </a:custGeom>
                  <a:gradFill>
                    <a:gsLst>
                      <a:gs pos="50000">
                        <a:schemeClr val="accent6"/>
                      </a:gs>
                      <a:gs pos="100000">
                        <a:schemeClr val="accent5"/>
                      </a:gs>
                    </a:gsLst>
                    <a:lin ang="14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16" name="矩形 2"/>
                  <p:cNvSpPr/>
                  <p:nvPr/>
                </p:nvSpPr>
                <p:spPr>
                  <a:xfrm>
                    <a:off x="2428899" y="2241426"/>
                    <a:ext cx="1226617" cy="794569"/>
                  </a:xfrm>
                  <a:custGeom>
                    <a:avLst/>
                    <a:gdLst>
                      <a:gd name="connsiteX0" fmla="*/ 0 w 936104"/>
                      <a:gd name="connsiteY0" fmla="*/ 0 h 504056"/>
                      <a:gd name="connsiteX1" fmla="*/ 936104 w 936104"/>
                      <a:gd name="connsiteY1" fmla="*/ 0 h 504056"/>
                      <a:gd name="connsiteX2" fmla="*/ 936104 w 936104"/>
                      <a:gd name="connsiteY2" fmla="*/ 504056 h 504056"/>
                      <a:gd name="connsiteX3" fmla="*/ 0 w 936104"/>
                      <a:gd name="connsiteY3" fmla="*/ 504056 h 504056"/>
                      <a:gd name="connsiteX4" fmla="*/ 0 w 936104"/>
                      <a:gd name="connsiteY4" fmla="*/ 0 h 504056"/>
                      <a:gd name="connsiteX0-1" fmla="*/ 0 w 936104"/>
                      <a:gd name="connsiteY0-2" fmla="*/ 0 h 618356"/>
                      <a:gd name="connsiteX1-3" fmla="*/ 936104 w 936104"/>
                      <a:gd name="connsiteY1-4" fmla="*/ 114300 h 618356"/>
                      <a:gd name="connsiteX2-5" fmla="*/ 936104 w 936104"/>
                      <a:gd name="connsiteY2-6" fmla="*/ 618356 h 618356"/>
                      <a:gd name="connsiteX3-7" fmla="*/ 0 w 936104"/>
                      <a:gd name="connsiteY3-8" fmla="*/ 618356 h 618356"/>
                      <a:gd name="connsiteX4-9" fmla="*/ 0 w 936104"/>
                      <a:gd name="connsiteY4-10" fmla="*/ 0 h 618356"/>
                      <a:gd name="connsiteX0-11" fmla="*/ 342900 w 1279004"/>
                      <a:gd name="connsiteY0-12" fmla="*/ 0 h 618356"/>
                      <a:gd name="connsiteX1-13" fmla="*/ 1279004 w 1279004"/>
                      <a:gd name="connsiteY1-14" fmla="*/ 114300 h 618356"/>
                      <a:gd name="connsiteX2-15" fmla="*/ 1279004 w 1279004"/>
                      <a:gd name="connsiteY2-16" fmla="*/ 618356 h 618356"/>
                      <a:gd name="connsiteX3-17" fmla="*/ 0 w 1279004"/>
                      <a:gd name="connsiteY3-18" fmla="*/ 485006 h 618356"/>
                      <a:gd name="connsiteX4-19" fmla="*/ 342900 w 1279004"/>
                      <a:gd name="connsiteY4-20" fmla="*/ 0 h 618356"/>
                      <a:gd name="connsiteX0-21" fmla="*/ 342900 w 1279004"/>
                      <a:gd name="connsiteY0-22" fmla="*/ 0 h 787425"/>
                      <a:gd name="connsiteX1-23" fmla="*/ 1279004 w 1279004"/>
                      <a:gd name="connsiteY1-24" fmla="*/ 114300 h 787425"/>
                      <a:gd name="connsiteX2-25" fmla="*/ 862285 w 1279004"/>
                      <a:gd name="connsiteY2-26" fmla="*/ 787425 h 787425"/>
                      <a:gd name="connsiteX3-27" fmla="*/ 0 w 1279004"/>
                      <a:gd name="connsiteY3-28" fmla="*/ 485006 h 787425"/>
                      <a:gd name="connsiteX4-29" fmla="*/ 342900 w 1279004"/>
                      <a:gd name="connsiteY4-30" fmla="*/ 0 h 787425"/>
                      <a:gd name="connsiteX0-31" fmla="*/ 342900 w 1226617"/>
                      <a:gd name="connsiteY0-32" fmla="*/ 0 h 787425"/>
                      <a:gd name="connsiteX1-33" fmla="*/ 1226617 w 1226617"/>
                      <a:gd name="connsiteY1-34" fmla="*/ 276225 h 787425"/>
                      <a:gd name="connsiteX2-35" fmla="*/ 862285 w 1226617"/>
                      <a:gd name="connsiteY2-36" fmla="*/ 787425 h 787425"/>
                      <a:gd name="connsiteX3-37" fmla="*/ 0 w 1226617"/>
                      <a:gd name="connsiteY3-38" fmla="*/ 485006 h 787425"/>
                      <a:gd name="connsiteX4-39" fmla="*/ 342900 w 1226617"/>
                      <a:gd name="connsiteY4-40" fmla="*/ 0 h 787425"/>
                      <a:gd name="connsiteX0-41" fmla="*/ 342900 w 1226617"/>
                      <a:gd name="connsiteY0-42" fmla="*/ 0 h 787425"/>
                      <a:gd name="connsiteX1-43" fmla="*/ 1226617 w 1226617"/>
                      <a:gd name="connsiteY1-44" fmla="*/ 276225 h 787425"/>
                      <a:gd name="connsiteX2-45" fmla="*/ 862285 w 1226617"/>
                      <a:gd name="connsiteY2-46" fmla="*/ 787425 h 787425"/>
                      <a:gd name="connsiteX3-47" fmla="*/ 0 w 1226617"/>
                      <a:gd name="connsiteY3-48" fmla="*/ 485006 h 787425"/>
                      <a:gd name="connsiteX4-49" fmla="*/ 342900 w 1226617"/>
                      <a:gd name="connsiteY4-50" fmla="*/ 0 h 787425"/>
                      <a:gd name="connsiteX0-51" fmla="*/ 342900 w 1226617"/>
                      <a:gd name="connsiteY0-52" fmla="*/ 0 h 787425"/>
                      <a:gd name="connsiteX1-53" fmla="*/ 1226617 w 1226617"/>
                      <a:gd name="connsiteY1-54" fmla="*/ 276225 h 787425"/>
                      <a:gd name="connsiteX2-55" fmla="*/ 862285 w 1226617"/>
                      <a:gd name="connsiteY2-56" fmla="*/ 787425 h 787425"/>
                      <a:gd name="connsiteX3-57" fmla="*/ 0 w 1226617"/>
                      <a:gd name="connsiteY3-58" fmla="*/ 485006 h 787425"/>
                      <a:gd name="connsiteX4-59" fmla="*/ 342900 w 1226617"/>
                      <a:gd name="connsiteY4-60" fmla="*/ 0 h 787425"/>
                      <a:gd name="connsiteX0-61" fmla="*/ 342900 w 1226617"/>
                      <a:gd name="connsiteY0-62" fmla="*/ 0 h 787425"/>
                      <a:gd name="connsiteX1-63" fmla="*/ 1226617 w 1226617"/>
                      <a:gd name="connsiteY1-64" fmla="*/ 276225 h 787425"/>
                      <a:gd name="connsiteX2-65" fmla="*/ 862285 w 1226617"/>
                      <a:gd name="connsiteY2-66" fmla="*/ 787425 h 787425"/>
                      <a:gd name="connsiteX3-67" fmla="*/ 0 w 1226617"/>
                      <a:gd name="connsiteY3-68" fmla="*/ 485006 h 787425"/>
                      <a:gd name="connsiteX4-69" fmla="*/ 342900 w 1226617"/>
                      <a:gd name="connsiteY4-70" fmla="*/ 0 h 787425"/>
                      <a:gd name="connsiteX0-71" fmla="*/ 342900 w 1226617"/>
                      <a:gd name="connsiteY0-72" fmla="*/ 0 h 787425"/>
                      <a:gd name="connsiteX1-73" fmla="*/ 1226617 w 1226617"/>
                      <a:gd name="connsiteY1-74" fmla="*/ 276225 h 787425"/>
                      <a:gd name="connsiteX2-75" fmla="*/ 862285 w 1226617"/>
                      <a:gd name="connsiteY2-76" fmla="*/ 787425 h 787425"/>
                      <a:gd name="connsiteX3-77" fmla="*/ 0 w 1226617"/>
                      <a:gd name="connsiteY3-78" fmla="*/ 485006 h 787425"/>
                      <a:gd name="connsiteX4-79" fmla="*/ 342900 w 1226617"/>
                      <a:gd name="connsiteY4-80" fmla="*/ 0 h 787425"/>
                      <a:gd name="connsiteX0-81" fmla="*/ 342900 w 1226617"/>
                      <a:gd name="connsiteY0-82" fmla="*/ 0 h 794569"/>
                      <a:gd name="connsiteX1-83" fmla="*/ 1226617 w 1226617"/>
                      <a:gd name="connsiteY1-84" fmla="*/ 276225 h 794569"/>
                      <a:gd name="connsiteX2-85" fmla="*/ 874191 w 1226617"/>
                      <a:gd name="connsiteY2-86" fmla="*/ 794569 h 794569"/>
                      <a:gd name="connsiteX3-87" fmla="*/ 0 w 1226617"/>
                      <a:gd name="connsiteY3-88" fmla="*/ 485006 h 794569"/>
                      <a:gd name="connsiteX4-89" fmla="*/ 342900 w 1226617"/>
                      <a:gd name="connsiteY4-90" fmla="*/ 0 h 7945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6617" h="794569">
                        <a:moveTo>
                          <a:pt x="342900" y="0"/>
                        </a:moveTo>
                        <a:lnTo>
                          <a:pt x="1226617" y="276225"/>
                        </a:lnTo>
                        <a:cubicBezTo>
                          <a:pt x="1069454" y="413287"/>
                          <a:pt x="964678" y="605119"/>
                          <a:pt x="874191" y="794569"/>
                        </a:cubicBezTo>
                        <a:lnTo>
                          <a:pt x="0" y="485006"/>
                        </a:lnTo>
                        <a:cubicBezTo>
                          <a:pt x="80962" y="292380"/>
                          <a:pt x="207169" y="116425"/>
                          <a:pt x="342900" y="0"/>
                        </a:cubicBezTo>
                        <a:close/>
                      </a:path>
                    </a:pathLst>
                  </a:custGeom>
                  <a:gradFill>
                    <a:gsLst>
                      <a:gs pos="0">
                        <a:schemeClr val="accent6">
                          <a:lumMod val="72000"/>
                        </a:schemeClr>
                      </a:gs>
                      <a:gs pos="100000">
                        <a:schemeClr val="accent5">
                          <a:lumMod val="92000"/>
                        </a:schemeClr>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17" name="矩形 3"/>
                  <p:cNvSpPr/>
                  <p:nvPr/>
                </p:nvSpPr>
                <p:spPr>
                  <a:xfrm>
                    <a:off x="3293565" y="2530599"/>
                    <a:ext cx="404044" cy="1574850"/>
                  </a:xfrm>
                  <a:custGeom>
                    <a:avLst/>
                    <a:gdLst>
                      <a:gd name="connsiteX0" fmla="*/ 0 w 504056"/>
                      <a:gd name="connsiteY0" fmla="*/ 0 h 1008112"/>
                      <a:gd name="connsiteX1" fmla="*/ 504056 w 504056"/>
                      <a:gd name="connsiteY1" fmla="*/ 0 h 1008112"/>
                      <a:gd name="connsiteX2" fmla="*/ 504056 w 504056"/>
                      <a:gd name="connsiteY2" fmla="*/ 1008112 h 1008112"/>
                      <a:gd name="connsiteX3" fmla="*/ 0 w 504056"/>
                      <a:gd name="connsiteY3" fmla="*/ 1008112 h 1008112"/>
                      <a:gd name="connsiteX4" fmla="*/ 0 w 504056"/>
                      <a:gd name="connsiteY4" fmla="*/ 0 h 1008112"/>
                      <a:gd name="connsiteX0-1" fmla="*/ 0 w 913631"/>
                      <a:gd name="connsiteY0-2" fmla="*/ 235743 h 1008112"/>
                      <a:gd name="connsiteX1-3" fmla="*/ 913631 w 913631"/>
                      <a:gd name="connsiteY1-4" fmla="*/ 0 h 1008112"/>
                      <a:gd name="connsiteX2-5" fmla="*/ 913631 w 913631"/>
                      <a:gd name="connsiteY2-6" fmla="*/ 1008112 h 1008112"/>
                      <a:gd name="connsiteX3-7" fmla="*/ 409575 w 913631"/>
                      <a:gd name="connsiteY3-8" fmla="*/ 1008112 h 1008112"/>
                      <a:gd name="connsiteX4-9" fmla="*/ 0 w 913631"/>
                      <a:gd name="connsiteY4-10" fmla="*/ 235743 h 1008112"/>
                      <a:gd name="connsiteX0-11" fmla="*/ 0 w 913631"/>
                      <a:gd name="connsiteY0-12" fmla="*/ 492918 h 1265287"/>
                      <a:gd name="connsiteX1-13" fmla="*/ 344512 w 913631"/>
                      <a:gd name="connsiteY1-14" fmla="*/ 0 h 1265287"/>
                      <a:gd name="connsiteX2-15" fmla="*/ 913631 w 913631"/>
                      <a:gd name="connsiteY2-16" fmla="*/ 1265287 h 1265287"/>
                      <a:gd name="connsiteX3-17" fmla="*/ 409575 w 913631"/>
                      <a:gd name="connsiteY3-18" fmla="*/ 1265287 h 1265287"/>
                      <a:gd name="connsiteX4-19" fmla="*/ 0 w 913631"/>
                      <a:gd name="connsiteY4-20" fmla="*/ 492918 h 1265287"/>
                      <a:gd name="connsiteX0-21" fmla="*/ 0 w 913631"/>
                      <a:gd name="connsiteY0-22" fmla="*/ 492918 h 1574850"/>
                      <a:gd name="connsiteX1-23" fmla="*/ 344512 w 913631"/>
                      <a:gd name="connsiteY1-24" fmla="*/ 0 h 1574850"/>
                      <a:gd name="connsiteX2-25" fmla="*/ 913631 w 913631"/>
                      <a:gd name="connsiteY2-26" fmla="*/ 1265287 h 1574850"/>
                      <a:gd name="connsiteX3-27" fmla="*/ 261938 w 913631"/>
                      <a:gd name="connsiteY3-28" fmla="*/ 1574850 h 1574850"/>
                      <a:gd name="connsiteX4-29" fmla="*/ 0 w 913631"/>
                      <a:gd name="connsiteY4-30" fmla="*/ 492918 h 1574850"/>
                      <a:gd name="connsiteX0-31" fmla="*/ 0 w 399281"/>
                      <a:gd name="connsiteY0-32" fmla="*/ 492918 h 1574850"/>
                      <a:gd name="connsiteX1-33" fmla="*/ 344512 w 399281"/>
                      <a:gd name="connsiteY1-34" fmla="*/ 0 h 1574850"/>
                      <a:gd name="connsiteX2-35" fmla="*/ 399281 w 399281"/>
                      <a:gd name="connsiteY2-36" fmla="*/ 1501030 h 1574850"/>
                      <a:gd name="connsiteX3-37" fmla="*/ 261938 w 399281"/>
                      <a:gd name="connsiteY3-38" fmla="*/ 1574850 h 1574850"/>
                      <a:gd name="connsiteX4-39" fmla="*/ 0 w 399281"/>
                      <a:gd name="connsiteY4-40" fmla="*/ 492918 h 1574850"/>
                      <a:gd name="connsiteX0-41" fmla="*/ 0 w 399281"/>
                      <a:gd name="connsiteY0-42" fmla="*/ 492918 h 1574850"/>
                      <a:gd name="connsiteX1-43" fmla="*/ 344512 w 399281"/>
                      <a:gd name="connsiteY1-44" fmla="*/ 0 h 1574850"/>
                      <a:gd name="connsiteX2-45" fmla="*/ 399281 w 399281"/>
                      <a:gd name="connsiteY2-46" fmla="*/ 1501030 h 1574850"/>
                      <a:gd name="connsiteX3-47" fmla="*/ 261938 w 399281"/>
                      <a:gd name="connsiteY3-48" fmla="*/ 1574850 h 1574850"/>
                      <a:gd name="connsiteX4-49" fmla="*/ 0 w 399281"/>
                      <a:gd name="connsiteY4-50" fmla="*/ 492918 h 1574850"/>
                      <a:gd name="connsiteX0-51" fmla="*/ 0 w 399281"/>
                      <a:gd name="connsiteY0-52" fmla="*/ 492918 h 1574850"/>
                      <a:gd name="connsiteX1-53" fmla="*/ 344512 w 399281"/>
                      <a:gd name="connsiteY1-54" fmla="*/ 0 h 1574850"/>
                      <a:gd name="connsiteX2-55" fmla="*/ 399281 w 399281"/>
                      <a:gd name="connsiteY2-56" fmla="*/ 1501030 h 1574850"/>
                      <a:gd name="connsiteX3-57" fmla="*/ 261938 w 399281"/>
                      <a:gd name="connsiteY3-58" fmla="*/ 1574850 h 1574850"/>
                      <a:gd name="connsiteX4-59" fmla="*/ 0 w 399281"/>
                      <a:gd name="connsiteY4-60" fmla="*/ 492918 h 1574850"/>
                      <a:gd name="connsiteX0-61" fmla="*/ 0 w 399281"/>
                      <a:gd name="connsiteY0-62" fmla="*/ 492918 h 1574850"/>
                      <a:gd name="connsiteX1-63" fmla="*/ 344512 w 399281"/>
                      <a:gd name="connsiteY1-64" fmla="*/ 0 h 1574850"/>
                      <a:gd name="connsiteX2-65" fmla="*/ 399281 w 399281"/>
                      <a:gd name="connsiteY2-66" fmla="*/ 1501030 h 1574850"/>
                      <a:gd name="connsiteX3-67" fmla="*/ 261938 w 399281"/>
                      <a:gd name="connsiteY3-68" fmla="*/ 1574850 h 1574850"/>
                      <a:gd name="connsiteX4-69" fmla="*/ 0 w 399281"/>
                      <a:gd name="connsiteY4-70" fmla="*/ 492918 h 1574850"/>
                      <a:gd name="connsiteX0-71" fmla="*/ 0 w 399281"/>
                      <a:gd name="connsiteY0-72" fmla="*/ 492918 h 1574850"/>
                      <a:gd name="connsiteX1-73" fmla="*/ 344512 w 399281"/>
                      <a:gd name="connsiteY1-74" fmla="*/ 0 h 1574850"/>
                      <a:gd name="connsiteX2-75" fmla="*/ 399281 w 399281"/>
                      <a:gd name="connsiteY2-76" fmla="*/ 1501030 h 1574850"/>
                      <a:gd name="connsiteX3-77" fmla="*/ 261938 w 399281"/>
                      <a:gd name="connsiteY3-78" fmla="*/ 1574850 h 1574850"/>
                      <a:gd name="connsiteX4-79" fmla="*/ 0 w 399281"/>
                      <a:gd name="connsiteY4-80" fmla="*/ 492918 h 1574850"/>
                      <a:gd name="connsiteX0-81" fmla="*/ 0 w 399281"/>
                      <a:gd name="connsiteY0-82" fmla="*/ 492918 h 1574850"/>
                      <a:gd name="connsiteX1-83" fmla="*/ 344512 w 399281"/>
                      <a:gd name="connsiteY1-84" fmla="*/ 0 h 1574850"/>
                      <a:gd name="connsiteX2-85" fmla="*/ 399281 w 399281"/>
                      <a:gd name="connsiteY2-86" fmla="*/ 1501030 h 1574850"/>
                      <a:gd name="connsiteX3-87" fmla="*/ 261938 w 399281"/>
                      <a:gd name="connsiteY3-88" fmla="*/ 1574850 h 1574850"/>
                      <a:gd name="connsiteX4-89" fmla="*/ 0 w 399281"/>
                      <a:gd name="connsiteY4-90" fmla="*/ 492918 h 1574850"/>
                      <a:gd name="connsiteX0-91" fmla="*/ 0 w 399281"/>
                      <a:gd name="connsiteY0-92" fmla="*/ 492918 h 1574850"/>
                      <a:gd name="connsiteX1-93" fmla="*/ 344512 w 399281"/>
                      <a:gd name="connsiteY1-94" fmla="*/ 0 h 1574850"/>
                      <a:gd name="connsiteX2-95" fmla="*/ 399281 w 399281"/>
                      <a:gd name="connsiteY2-96" fmla="*/ 1501030 h 1574850"/>
                      <a:gd name="connsiteX3-97" fmla="*/ 261938 w 399281"/>
                      <a:gd name="connsiteY3-98" fmla="*/ 1574850 h 1574850"/>
                      <a:gd name="connsiteX4-99" fmla="*/ 0 w 399281"/>
                      <a:gd name="connsiteY4-100" fmla="*/ 492918 h 1574850"/>
                      <a:gd name="connsiteX0-101" fmla="*/ 0 w 399281"/>
                      <a:gd name="connsiteY0-102" fmla="*/ 492918 h 1574850"/>
                      <a:gd name="connsiteX1-103" fmla="*/ 344512 w 399281"/>
                      <a:gd name="connsiteY1-104" fmla="*/ 0 h 1574850"/>
                      <a:gd name="connsiteX2-105" fmla="*/ 399281 w 399281"/>
                      <a:gd name="connsiteY2-106" fmla="*/ 1501030 h 1574850"/>
                      <a:gd name="connsiteX3-107" fmla="*/ 261938 w 399281"/>
                      <a:gd name="connsiteY3-108" fmla="*/ 1574850 h 1574850"/>
                      <a:gd name="connsiteX4-109" fmla="*/ 0 w 399281"/>
                      <a:gd name="connsiteY4-110" fmla="*/ 492918 h 1574850"/>
                      <a:gd name="connsiteX0-111" fmla="*/ 0 w 404044"/>
                      <a:gd name="connsiteY0-112" fmla="*/ 507206 h 1574850"/>
                      <a:gd name="connsiteX1-113" fmla="*/ 349275 w 404044"/>
                      <a:gd name="connsiteY1-114" fmla="*/ 0 h 1574850"/>
                      <a:gd name="connsiteX2-115" fmla="*/ 404044 w 404044"/>
                      <a:gd name="connsiteY2-116" fmla="*/ 1501030 h 1574850"/>
                      <a:gd name="connsiteX3-117" fmla="*/ 266701 w 404044"/>
                      <a:gd name="connsiteY3-118" fmla="*/ 1574850 h 1574850"/>
                      <a:gd name="connsiteX4-119" fmla="*/ 0 w 404044"/>
                      <a:gd name="connsiteY4-120" fmla="*/ 507206 h 1574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4044" h="1574850">
                        <a:moveTo>
                          <a:pt x="0" y="507206"/>
                        </a:moveTo>
                        <a:cubicBezTo>
                          <a:pt x="74356" y="316706"/>
                          <a:pt x="191576" y="130968"/>
                          <a:pt x="349275" y="0"/>
                        </a:cubicBezTo>
                        <a:lnTo>
                          <a:pt x="404044" y="1501030"/>
                        </a:lnTo>
                        <a:lnTo>
                          <a:pt x="266701" y="1574850"/>
                        </a:lnTo>
                        <a:cubicBezTo>
                          <a:pt x="241300" y="1214207"/>
                          <a:pt x="227807" y="898806"/>
                          <a:pt x="0" y="507206"/>
                        </a:cubicBezTo>
                        <a:close/>
                      </a:path>
                    </a:pathLst>
                  </a:custGeom>
                  <a:gradFill>
                    <a:gsLst>
                      <a:gs pos="47000">
                        <a:schemeClr val="accent6">
                          <a:lumMod val="67000"/>
                          <a:lumOff val="33000"/>
                        </a:schemeClr>
                      </a:gs>
                      <a:gs pos="100000">
                        <a:schemeClr val="accent5"/>
                      </a:gs>
                    </a:gsLst>
                    <a:lin ang="10200000" scaled="0"/>
                  </a:gradFill>
                  <a:ln>
                    <a:noFill/>
                  </a:ln>
                  <a:effectLst>
                    <a:outerShdw blurRad="50800" dist="38100" dir="61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18" name="矩形 5"/>
                  <p:cNvSpPr/>
                  <p:nvPr/>
                </p:nvSpPr>
                <p:spPr>
                  <a:xfrm>
                    <a:off x="2650628" y="2027784"/>
                    <a:ext cx="1290342" cy="2128167"/>
                  </a:xfrm>
                  <a:custGeom>
                    <a:avLst/>
                    <a:gdLst>
                      <a:gd name="connsiteX0" fmla="*/ 0 w 630363"/>
                      <a:gd name="connsiteY0" fmla="*/ 0 h 216024"/>
                      <a:gd name="connsiteX1" fmla="*/ 630363 w 630363"/>
                      <a:gd name="connsiteY1" fmla="*/ 0 h 216024"/>
                      <a:gd name="connsiteX2" fmla="*/ 630363 w 630363"/>
                      <a:gd name="connsiteY2" fmla="*/ 216024 h 216024"/>
                      <a:gd name="connsiteX3" fmla="*/ 0 w 630363"/>
                      <a:gd name="connsiteY3" fmla="*/ 216024 h 216024"/>
                      <a:gd name="connsiteX4" fmla="*/ 0 w 630363"/>
                      <a:gd name="connsiteY4" fmla="*/ 0 h 216024"/>
                      <a:gd name="connsiteX0-1" fmla="*/ 642938 w 1273301"/>
                      <a:gd name="connsiteY0-2" fmla="*/ 0 h 216024"/>
                      <a:gd name="connsiteX1-3" fmla="*/ 1273301 w 1273301"/>
                      <a:gd name="connsiteY1-4" fmla="*/ 0 h 216024"/>
                      <a:gd name="connsiteX2-5" fmla="*/ 1273301 w 1273301"/>
                      <a:gd name="connsiteY2-6" fmla="*/ 216024 h 216024"/>
                      <a:gd name="connsiteX3-7" fmla="*/ 0 w 1273301"/>
                      <a:gd name="connsiteY3-8" fmla="*/ 1711 h 216024"/>
                      <a:gd name="connsiteX4-9" fmla="*/ 642938 w 1273301"/>
                      <a:gd name="connsiteY4-10" fmla="*/ 0 h 216024"/>
                      <a:gd name="connsiteX0-11" fmla="*/ 145257 w 1273301"/>
                      <a:gd name="connsiteY0-12" fmla="*/ 0 h 327942"/>
                      <a:gd name="connsiteX1-13" fmla="*/ 1273301 w 1273301"/>
                      <a:gd name="connsiteY1-14" fmla="*/ 111918 h 327942"/>
                      <a:gd name="connsiteX2-15" fmla="*/ 1273301 w 1273301"/>
                      <a:gd name="connsiteY2-16" fmla="*/ 327942 h 327942"/>
                      <a:gd name="connsiteX3-17" fmla="*/ 0 w 1273301"/>
                      <a:gd name="connsiteY3-18" fmla="*/ 113629 h 327942"/>
                      <a:gd name="connsiteX4-19" fmla="*/ 145257 w 1273301"/>
                      <a:gd name="connsiteY4-20" fmla="*/ 0 h 327942"/>
                      <a:gd name="connsiteX0-21" fmla="*/ 145257 w 1273301"/>
                      <a:gd name="connsiteY0-22" fmla="*/ 0 h 459087"/>
                      <a:gd name="connsiteX1-23" fmla="*/ 1273301 w 1273301"/>
                      <a:gd name="connsiteY1-24" fmla="*/ 111918 h 459087"/>
                      <a:gd name="connsiteX2-25" fmla="*/ 1273301 w 1273301"/>
                      <a:gd name="connsiteY2-26" fmla="*/ 327942 h 459087"/>
                      <a:gd name="connsiteX3-27" fmla="*/ 1135561 w 1273301"/>
                      <a:gd name="connsiteY3-28" fmla="*/ 458241 h 459087"/>
                      <a:gd name="connsiteX4-29" fmla="*/ 0 w 1273301"/>
                      <a:gd name="connsiteY4-30" fmla="*/ 113629 h 459087"/>
                      <a:gd name="connsiteX5" fmla="*/ 145257 w 1273301"/>
                      <a:gd name="connsiteY5" fmla="*/ 0 h 459087"/>
                      <a:gd name="connsiteX0-31" fmla="*/ 145257 w 1273301"/>
                      <a:gd name="connsiteY0-32" fmla="*/ 0 h 458241"/>
                      <a:gd name="connsiteX1-33" fmla="*/ 1273301 w 1273301"/>
                      <a:gd name="connsiteY1-34" fmla="*/ 111918 h 458241"/>
                      <a:gd name="connsiteX2-35" fmla="*/ 1273301 w 1273301"/>
                      <a:gd name="connsiteY2-36" fmla="*/ 327942 h 458241"/>
                      <a:gd name="connsiteX3-37" fmla="*/ 1135561 w 1273301"/>
                      <a:gd name="connsiteY3-38" fmla="*/ 458241 h 458241"/>
                      <a:gd name="connsiteX4-39" fmla="*/ 0 w 1273301"/>
                      <a:gd name="connsiteY4-40" fmla="*/ 113629 h 458241"/>
                      <a:gd name="connsiteX5-41" fmla="*/ 145257 w 1273301"/>
                      <a:gd name="connsiteY5-42" fmla="*/ 0 h 458241"/>
                      <a:gd name="connsiteX0-43" fmla="*/ 145257 w 1273301"/>
                      <a:gd name="connsiteY0-44" fmla="*/ 0 h 458241"/>
                      <a:gd name="connsiteX1-45" fmla="*/ 1273301 w 1273301"/>
                      <a:gd name="connsiteY1-46" fmla="*/ 111918 h 458241"/>
                      <a:gd name="connsiteX2-47" fmla="*/ 1273301 w 1273301"/>
                      <a:gd name="connsiteY2-48" fmla="*/ 327942 h 458241"/>
                      <a:gd name="connsiteX3-49" fmla="*/ 1135561 w 1273301"/>
                      <a:gd name="connsiteY3-50" fmla="*/ 458241 h 458241"/>
                      <a:gd name="connsiteX4-51" fmla="*/ 0 w 1273301"/>
                      <a:gd name="connsiteY4-52" fmla="*/ 113629 h 458241"/>
                      <a:gd name="connsiteX5-53" fmla="*/ 145257 w 1273301"/>
                      <a:gd name="connsiteY5-54" fmla="*/ 0 h 458241"/>
                      <a:gd name="connsiteX0-55" fmla="*/ 145257 w 1273301"/>
                      <a:gd name="connsiteY0-56" fmla="*/ 0 h 2128167"/>
                      <a:gd name="connsiteX1-57" fmla="*/ 1273301 w 1273301"/>
                      <a:gd name="connsiteY1-58" fmla="*/ 111918 h 2128167"/>
                      <a:gd name="connsiteX2-59" fmla="*/ 1159001 w 1273301"/>
                      <a:gd name="connsiteY2-60" fmla="*/ 2128167 h 2128167"/>
                      <a:gd name="connsiteX3-61" fmla="*/ 1135561 w 1273301"/>
                      <a:gd name="connsiteY3-62" fmla="*/ 458241 h 2128167"/>
                      <a:gd name="connsiteX4-63" fmla="*/ 0 w 1273301"/>
                      <a:gd name="connsiteY4-64" fmla="*/ 113629 h 2128167"/>
                      <a:gd name="connsiteX5-65" fmla="*/ 145257 w 1273301"/>
                      <a:gd name="connsiteY5-66" fmla="*/ 0 h 2128167"/>
                      <a:gd name="connsiteX0-67" fmla="*/ 145257 w 1259013"/>
                      <a:gd name="connsiteY0-68" fmla="*/ 0 h 2128167"/>
                      <a:gd name="connsiteX1-69" fmla="*/ 1259013 w 1259013"/>
                      <a:gd name="connsiteY1-70" fmla="*/ 347662 h 2128167"/>
                      <a:gd name="connsiteX2-71" fmla="*/ 1159001 w 1259013"/>
                      <a:gd name="connsiteY2-72" fmla="*/ 2128167 h 2128167"/>
                      <a:gd name="connsiteX3-73" fmla="*/ 1135561 w 1259013"/>
                      <a:gd name="connsiteY3-74" fmla="*/ 458241 h 2128167"/>
                      <a:gd name="connsiteX4-75" fmla="*/ 0 w 1259013"/>
                      <a:gd name="connsiteY4-76" fmla="*/ 113629 h 2128167"/>
                      <a:gd name="connsiteX5-77" fmla="*/ 145257 w 1259013"/>
                      <a:gd name="connsiteY5-78" fmla="*/ 0 h 2128167"/>
                      <a:gd name="connsiteX0-79" fmla="*/ 145257 w 1294640"/>
                      <a:gd name="connsiteY0-80" fmla="*/ 0 h 2128167"/>
                      <a:gd name="connsiteX1-81" fmla="*/ 1259013 w 1294640"/>
                      <a:gd name="connsiteY1-82" fmla="*/ 347662 h 2128167"/>
                      <a:gd name="connsiteX2-83" fmla="*/ 1290342 w 1294640"/>
                      <a:gd name="connsiteY2-84" fmla="*/ 2025104 h 2128167"/>
                      <a:gd name="connsiteX3-85" fmla="*/ 1159001 w 1294640"/>
                      <a:gd name="connsiteY3-86" fmla="*/ 2128167 h 2128167"/>
                      <a:gd name="connsiteX4-87" fmla="*/ 1135561 w 1294640"/>
                      <a:gd name="connsiteY4-88" fmla="*/ 458241 h 2128167"/>
                      <a:gd name="connsiteX5-89" fmla="*/ 0 w 1294640"/>
                      <a:gd name="connsiteY5-90" fmla="*/ 113629 h 2128167"/>
                      <a:gd name="connsiteX6" fmla="*/ 145257 w 1294640"/>
                      <a:gd name="connsiteY6" fmla="*/ 0 h 2128167"/>
                      <a:gd name="connsiteX0-91" fmla="*/ 145257 w 1290342"/>
                      <a:gd name="connsiteY0-92" fmla="*/ 0 h 2128167"/>
                      <a:gd name="connsiteX1-93" fmla="*/ 1259013 w 1290342"/>
                      <a:gd name="connsiteY1-94" fmla="*/ 347662 h 2128167"/>
                      <a:gd name="connsiteX2-95" fmla="*/ 1290342 w 1290342"/>
                      <a:gd name="connsiteY2-96" fmla="*/ 2025104 h 2128167"/>
                      <a:gd name="connsiteX3-97" fmla="*/ 1159001 w 1290342"/>
                      <a:gd name="connsiteY3-98" fmla="*/ 2128167 h 2128167"/>
                      <a:gd name="connsiteX4-99" fmla="*/ 1135561 w 1290342"/>
                      <a:gd name="connsiteY4-100" fmla="*/ 458241 h 2128167"/>
                      <a:gd name="connsiteX5-101" fmla="*/ 0 w 1290342"/>
                      <a:gd name="connsiteY5-102" fmla="*/ 113629 h 2128167"/>
                      <a:gd name="connsiteX6-103" fmla="*/ 145257 w 1290342"/>
                      <a:gd name="connsiteY6-104" fmla="*/ 0 h 2128167"/>
                      <a:gd name="connsiteX0-105" fmla="*/ 145257 w 1290342"/>
                      <a:gd name="connsiteY0-106" fmla="*/ 0 h 2128167"/>
                      <a:gd name="connsiteX1-107" fmla="*/ 1259013 w 1290342"/>
                      <a:gd name="connsiteY1-108" fmla="*/ 347662 h 2128167"/>
                      <a:gd name="connsiteX2-109" fmla="*/ 1290342 w 1290342"/>
                      <a:gd name="connsiteY2-110" fmla="*/ 2025104 h 2128167"/>
                      <a:gd name="connsiteX3-111" fmla="*/ 1159001 w 1290342"/>
                      <a:gd name="connsiteY3-112" fmla="*/ 2128167 h 2128167"/>
                      <a:gd name="connsiteX4-113" fmla="*/ 1135561 w 1290342"/>
                      <a:gd name="connsiteY4-114" fmla="*/ 458241 h 2128167"/>
                      <a:gd name="connsiteX5-115" fmla="*/ 0 w 1290342"/>
                      <a:gd name="connsiteY5-116" fmla="*/ 113629 h 2128167"/>
                      <a:gd name="connsiteX6-117" fmla="*/ 145257 w 1290342"/>
                      <a:gd name="connsiteY6-118" fmla="*/ 0 h 2128167"/>
                      <a:gd name="connsiteX0-119" fmla="*/ 145257 w 1290342"/>
                      <a:gd name="connsiteY0-120" fmla="*/ 0 h 2128167"/>
                      <a:gd name="connsiteX1-121" fmla="*/ 1266157 w 1290342"/>
                      <a:gd name="connsiteY1-122" fmla="*/ 359568 h 2128167"/>
                      <a:gd name="connsiteX2-123" fmla="*/ 1290342 w 1290342"/>
                      <a:gd name="connsiteY2-124" fmla="*/ 2025104 h 2128167"/>
                      <a:gd name="connsiteX3-125" fmla="*/ 1159001 w 1290342"/>
                      <a:gd name="connsiteY3-126" fmla="*/ 2128167 h 2128167"/>
                      <a:gd name="connsiteX4-127" fmla="*/ 1135561 w 1290342"/>
                      <a:gd name="connsiteY4-128" fmla="*/ 458241 h 2128167"/>
                      <a:gd name="connsiteX5-129" fmla="*/ 0 w 1290342"/>
                      <a:gd name="connsiteY5-130" fmla="*/ 113629 h 2128167"/>
                      <a:gd name="connsiteX6-131" fmla="*/ 145257 w 1290342"/>
                      <a:gd name="connsiteY6-132" fmla="*/ 0 h 2128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03" y="connsiteY6-104"/>
                      </a:cxn>
                    </a:cxnLst>
                    <a:rect l="l" t="t" r="r" b="b"/>
                    <a:pathLst>
                      <a:path w="1290342" h="2128167">
                        <a:moveTo>
                          <a:pt x="145257" y="0"/>
                        </a:moveTo>
                        <a:lnTo>
                          <a:pt x="1266157" y="359568"/>
                        </a:lnTo>
                        <a:lnTo>
                          <a:pt x="1290342" y="2025104"/>
                        </a:lnTo>
                        <a:lnTo>
                          <a:pt x="1159001" y="2128167"/>
                        </a:lnTo>
                        <a:lnTo>
                          <a:pt x="1135561" y="458241"/>
                        </a:lnTo>
                        <a:lnTo>
                          <a:pt x="0" y="113629"/>
                        </a:lnTo>
                        <a:lnTo>
                          <a:pt x="145257" y="0"/>
                        </a:lnTo>
                        <a:close/>
                      </a:path>
                    </a:pathLst>
                  </a:custGeom>
                  <a:gradFill>
                    <a:gsLst>
                      <a:gs pos="82000">
                        <a:schemeClr val="bg1">
                          <a:lumMod val="85000"/>
                        </a:schemeClr>
                      </a:gs>
                      <a:gs pos="100000">
                        <a:schemeClr val="bg1">
                          <a:lumMod val="50000"/>
                        </a:schemeClr>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19" name="等腰三角形 6"/>
                  <p:cNvSpPr/>
                  <p:nvPr/>
                </p:nvSpPr>
                <p:spPr>
                  <a:xfrm>
                    <a:off x="2719575" y="3481733"/>
                    <a:ext cx="785833" cy="523871"/>
                  </a:xfrm>
                  <a:custGeom>
                    <a:avLst/>
                    <a:gdLst>
                      <a:gd name="connsiteX0" fmla="*/ 0 w 952489"/>
                      <a:gd name="connsiteY0" fmla="*/ 792088 h 792088"/>
                      <a:gd name="connsiteX1" fmla="*/ 476245 w 952489"/>
                      <a:gd name="connsiteY1" fmla="*/ 0 h 792088"/>
                      <a:gd name="connsiteX2" fmla="*/ 952489 w 952489"/>
                      <a:gd name="connsiteY2" fmla="*/ 792088 h 792088"/>
                      <a:gd name="connsiteX3" fmla="*/ 0 w 952489"/>
                      <a:gd name="connsiteY3" fmla="*/ 792088 h 792088"/>
                      <a:gd name="connsiteX0-1" fmla="*/ 0 w 973926"/>
                      <a:gd name="connsiteY0-2" fmla="*/ 1034976 h 1034976"/>
                      <a:gd name="connsiteX1-3" fmla="*/ 973926 w 973926"/>
                      <a:gd name="connsiteY1-4" fmla="*/ 0 h 1034976"/>
                      <a:gd name="connsiteX2-5" fmla="*/ 952489 w 973926"/>
                      <a:gd name="connsiteY2-6" fmla="*/ 1034976 h 1034976"/>
                      <a:gd name="connsiteX3-7" fmla="*/ 0 w 973926"/>
                      <a:gd name="connsiteY3-8" fmla="*/ 1034976 h 1034976"/>
                      <a:gd name="connsiteX0-9" fmla="*/ 0 w 966782"/>
                      <a:gd name="connsiteY0-10" fmla="*/ 1113557 h 1113557"/>
                      <a:gd name="connsiteX1-11" fmla="*/ 966782 w 966782"/>
                      <a:gd name="connsiteY1-12" fmla="*/ 0 h 1113557"/>
                      <a:gd name="connsiteX2-13" fmla="*/ 952489 w 966782"/>
                      <a:gd name="connsiteY2-14" fmla="*/ 1113557 h 1113557"/>
                      <a:gd name="connsiteX3-15" fmla="*/ 0 w 966782"/>
                      <a:gd name="connsiteY3-16" fmla="*/ 1113557 h 1113557"/>
                      <a:gd name="connsiteX0-17" fmla="*/ 0 w 1064408"/>
                      <a:gd name="connsiteY0-18" fmla="*/ 1113557 h 1113557"/>
                      <a:gd name="connsiteX1-19" fmla="*/ 966782 w 1064408"/>
                      <a:gd name="connsiteY1-20" fmla="*/ 0 h 1113557"/>
                      <a:gd name="connsiteX2-21" fmla="*/ 1064408 w 1064408"/>
                      <a:gd name="connsiteY2-22" fmla="*/ 520626 h 1113557"/>
                      <a:gd name="connsiteX3-23" fmla="*/ 0 w 1064408"/>
                      <a:gd name="connsiteY3-24" fmla="*/ 1113557 h 1113557"/>
                      <a:gd name="connsiteX0-25" fmla="*/ 0 w 778658"/>
                      <a:gd name="connsiteY0-26" fmla="*/ 277738 h 520626"/>
                      <a:gd name="connsiteX1-27" fmla="*/ 681032 w 778658"/>
                      <a:gd name="connsiteY1-28" fmla="*/ 0 h 520626"/>
                      <a:gd name="connsiteX2-29" fmla="*/ 778658 w 778658"/>
                      <a:gd name="connsiteY2-30" fmla="*/ 520626 h 520626"/>
                      <a:gd name="connsiteX3-31" fmla="*/ 0 w 778658"/>
                      <a:gd name="connsiteY3-32" fmla="*/ 277738 h 520626"/>
                      <a:gd name="connsiteX0-33" fmla="*/ 0 w 778658"/>
                      <a:gd name="connsiteY0-34" fmla="*/ 277738 h 520626"/>
                      <a:gd name="connsiteX1-35" fmla="*/ 681032 w 778658"/>
                      <a:gd name="connsiteY1-36" fmla="*/ 0 h 520626"/>
                      <a:gd name="connsiteX2-37" fmla="*/ 778658 w 778658"/>
                      <a:gd name="connsiteY2-38" fmla="*/ 520626 h 520626"/>
                      <a:gd name="connsiteX3-39" fmla="*/ 0 w 778658"/>
                      <a:gd name="connsiteY3-40" fmla="*/ 277738 h 520626"/>
                      <a:gd name="connsiteX0-41" fmla="*/ 0 w 778658"/>
                      <a:gd name="connsiteY0-42" fmla="*/ 277738 h 523871"/>
                      <a:gd name="connsiteX1-43" fmla="*/ 681032 w 778658"/>
                      <a:gd name="connsiteY1-44" fmla="*/ 0 h 523871"/>
                      <a:gd name="connsiteX2-45" fmla="*/ 778658 w 778658"/>
                      <a:gd name="connsiteY2-46" fmla="*/ 520626 h 523871"/>
                      <a:gd name="connsiteX3-47" fmla="*/ 0 w 778658"/>
                      <a:gd name="connsiteY3-48" fmla="*/ 277738 h 523871"/>
                      <a:gd name="connsiteX0-49" fmla="*/ 0 w 785705"/>
                      <a:gd name="connsiteY0-50" fmla="*/ 277738 h 523871"/>
                      <a:gd name="connsiteX1-51" fmla="*/ 681032 w 785705"/>
                      <a:gd name="connsiteY1-52" fmla="*/ 0 h 523871"/>
                      <a:gd name="connsiteX2-53" fmla="*/ 778658 w 785705"/>
                      <a:gd name="connsiteY2-54" fmla="*/ 520626 h 523871"/>
                      <a:gd name="connsiteX3-55" fmla="*/ 0 w 785705"/>
                      <a:gd name="connsiteY3-56" fmla="*/ 277738 h 523871"/>
                      <a:gd name="connsiteX0-57" fmla="*/ 0 w 785833"/>
                      <a:gd name="connsiteY0-58" fmla="*/ 277738 h 523871"/>
                      <a:gd name="connsiteX1-59" fmla="*/ 681032 w 785833"/>
                      <a:gd name="connsiteY1-60" fmla="*/ 0 h 523871"/>
                      <a:gd name="connsiteX2-61" fmla="*/ 778658 w 785833"/>
                      <a:gd name="connsiteY2-62" fmla="*/ 520626 h 523871"/>
                      <a:gd name="connsiteX3-63" fmla="*/ 0 w 785833"/>
                      <a:gd name="connsiteY3-64" fmla="*/ 277738 h 523871"/>
                      <a:gd name="connsiteX0-65" fmla="*/ 0 w 785833"/>
                      <a:gd name="connsiteY0-66" fmla="*/ 277738 h 523871"/>
                      <a:gd name="connsiteX1-67" fmla="*/ 681032 w 785833"/>
                      <a:gd name="connsiteY1-68" fmla="*/ 0 h 523871"/>
                      <a:gd name="connsiteX2-69" fmla="*/ 778658 w 785833"/>
                      <a:gd name="connsiteY2-70" fmla="*/ 520626 h 523871"/>
                      <a:gd name="connsiteX3-71" fmla="*/ 0 w 785833"/>
                      <a:gd name="connsiteY3-72" fmla="*/ 277738 h 523871"/>
                      <a:gd name="connsiteX0-73" fmla="*/ 0 w 785833"/>
                      <a:gd name="connsiteY0-74" fmla="*/ 277738 h 523871"/>
                      <a:gd name="connsiteX1-75" fmla="*/ 681032 w 785833"/>
                      <a:gd name="connsiteY1-76" fmla="*/ 0 h 523871"/>
                      <a:gd name="connsiteX2-77" fmla="*/ 778658 w 785833"/>
                      <a:gd name="connsiteY2-78" fmla="*/ 520626 h 523871"/>
                      <a:gd name="connsiteX3-79" fmla="*/ 0 w 785833"/>
                      <a:gd name="connsiteY3-80" fmla="*/ 277738 h 523871"/>
                    </a:gdLst>
                    <a:ahLst/>
                    <a:cxnLst>
                      <a:cxn ang="0">
                        <a:pos x="connsiteX0-1" y="connsiteY0-2"/>
                      </a:cxn>
                      <a:cxn ang="0">
                        <a:pos x="connsiteX1-3" y="connsiteY1-4"/>
                      </a:cxn>
                      <a:cxn ang="0">
                        <a:pos x="connsiteX2-5" y="connsiteY2-6"/>
                      </a:cxn>
                      <a:cxn ang="0">
                        <a:pos x="connsiteX3-7" y="connsiteY3-8"/>
                      </a:cxn>
                    </a:cxnLst>
                    <a:rect l="l" t="t" r="r" b="b"/>
                    <a:pathLst>
                      <a:path w="785833" h="523871">
                        <a:moveTo>
                          <a:pt x="0" y="277738"/>
                        </a:moveTo>
                        <a:cubicBezTo>
                          <a:pt x="227011" y="185159"/>
                          <a:pt x="461164" y="273554"/>
                          <a:pt x="681032" y="0"/>
                        </a:cubicBezTo>
                        <a:cubicBezTo>
                          <a:pt x="715955" y="61623"/>
                          <a:pt x="812791" y="489959"/>
                          <a:pt x="778658" y="520626"/>
                        </a:cubicBezTo>
                        <a:cubicBezTo>
                          <a:pt x="750086" y="549201"/>
                          <a:pt x="254790" y="382513"/>
                          <a:pt x="0" y="277738"/>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20" name="同心圆 416"/>
                  <p:cNvSpPr/>
                  <p:nvPr/>
                </p:nvSpPr>
                <p:spPr>
                  <a:xfrm>
                    <a:off x="2876986" y="3512820"/>
                    <a:ext cx="274639" cy="274639"/>
                  </a:xfrm>
                  <a:prstGeom prst="donut">
                    <a:avLst>
                      <a:gd name="adj" fmla="val 15692"/>
                    </a:avLst>
                  </a:prstGeom>
                  <a:solidFill>
                    <a:schemeClr val="bg1"/>
                  </a:solid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a typeface="微软雅黑" panose="020B0503020204020204" pitchFamily="34" charset="-122"/>
                    </a:endParaRPr>
                  </a:p>
                </p:txBody>
              </p:sp>
            </p:grpSp>
            <p:sp>
              <p:nvSpPr>
                <p:cNvPr id="213" name="矩形 18"/>
                <p:cNvSpPr/>
                <p:nvPr/>
              </p:nvSpPr>
              <p:spPr>
                <a:xfrm rot="2092531" flipV="1">
                  <a:off x="4862369" y="3252776"/>
                  <a:ext cx="336824" cy="69593"/>
                </a:xfrm>
                <a:custGeom>
                  <a:avLst/>
                  <a:gdLst>
                    <a:gd name="connsiteX0" fmla="*/ 0 w 419450"/>
                    <a:gd name="connsiteY0" fmla="*/ 0 h 45719"/>
                    <a:gd name="connsiteX1" fmla="*/ 419450 w 419450"/>
                    <a:gd name="connsiteY1" fmla="*/ 0 h 45719"/>
                    <a:gd name="connsiteX2" fmla="*/ 419450 w 419450"/>
                    <a:gd name="connsiteY2" fmla="*/ 45719 h 45719"/>
                    <a:gd name="connsiteX3" fmla="*/ 0 w 419450"/>
                    <a:gd name="connsiteY3" fmla="*/ 45719 h 45719"/>
                    <a:gd name="connsiteX4" fmla="*/ 0 w 419450"/>
                    <a:gd name="connsiteY4" fmla="*/ 0 h 45719"/>
                    <a:gd name="connsiteX0-1" fmla="*/ 0 w 420812"/>
                    <a:gd name="connsiteY0-2" fmla="*/ 0 h 45719"/>
                    <a:gd name="connsiteX1-3" fmla="*/ 419450 w 420812"/>
                    <a:gd name="connsiteY1-4" fmla="*/ 0 h 45719"/>
                    <a:gd name="connsiteX2-5" fmla="*/ 420812 w 420812"/>
                    <a:gd name="connsiteY2-6" fmla="*/ 43766 h 45719"/>
                    <a:gd name="connsiteX3-7" fmla="*/ 0 w 420812"/>
                    <a:gd name="connsiteY3-8" fmla="*/ 45719 h 45719"/>
                    <a:gd name="connsiteX4-9" fmla="*/ 0 w 420812"/>
                    <a:gd name="connsiteY4-10" fmla="*/ 0 h 45719"/>
                    <a:gd name="connsiteX0-11" fmla="*/ 0 w 420812"/>
                    <a:gd name="connsiteY0-12" fmla="*/ 20417 h 66136"/>
                    <a:gd name="connsiteX1-13" fmla="*/ 419450 w 420812"/>
                    <a:gd name="connsiteY1-14" fmla="*/ 20417 h 66136"/>
                    <a:gd name="connsiteX2-15" fmla="*/ 420812 w 420812"/>
                    <a:gd name="connsiteY2-16" fmla="*/ 64183 h 66136"/>
                    <a:gd name="connsiteX3-17" fmla="*/ 0 w 420812"/>
                    <a:gd name="connsiteY3-18" fmla="*/ 66136 h 66136"/>
                    <a:gd name="connsiteX4-19" fmla="*/ 0 w 420812"/>
                    <a:gd name="connsiteY4-20" fmla="*/ 20417 h 66136"/>
                    <a:gd name="connsiteX0-21" fmla="*/ 0 w 420812"/>
                    <a:gd name="connsiteY0-22" fmla="*/ 29245 h 74964"/>
                    <a:gd name="connsiteX1-23" fmla="*/ 419450 w 420812"/>
                    <a:gd name="connsiteY1-24" fmla="*/ 29245 h 74964"/>
                    <a:gd name="connsiteX2-25" fmla="*/ 420812 w 420812"/>
                    <a:gd name="connsiteY2-26" fmla="*/ 73011 h 74964"/>
                    <a:gd name="connsiteX3-27" fmla="*/ 0 w 420812"/>
                    <a:gd name="connsiteY3-28" fmla="*/ 74964 h 74964"/>
                    <a:gd name="connsiteX4-29" fmla="*/ 0 w 420812"/>
                    <a:gd name="connsiteY4-30" fmla="*/ 29245 h 74964"/>
                    <a:gd name="connsiteX0-31" fmla="*/ 0 w 420812"/>
                    <a:gd name="connsiteY0-32" fmla="*/ 29245 h 74964"/>
                    <a:gd name="connsiteX1-33" fmla="*/ 419450 w 420812"/>
                    <a:gd name="connsiteY1-34" fmla="*/ 29245 h 74964"/>
                    <a:gd name="connsiteX2-35" fmla="*/ 420812 w 420812"/>
                    <a:gd name="connsiteY2-36" fmla="*/ 73011 h 74964"/>
                    <a:gd name="connsiteX3-37" fmla="*/ 0 w 420812"/>
                    <a:gd name="connsiteY3-38" fmla="*/ 74964 h 74964"/>
                    <a:gd name="connsiteX4-39" fmla="*/ 0 w 420812"/>
                    <a:gd name="connsiteY4-40" fmla="*/ 29245 h 74964"/>
                    <a:gd name="connsiteX0-41" fmla="*/ 0 w 420812"/>
                    <a:gd name="connsiteY0-42" fmla="*/ 29245 h 74964"/>
                    <a:gd name="connsiteX1-43" fmla="*/ 419450 w 420812"/>
                    <a:gd name="connsiteY1-44" fmla="*/ 29245 h 74964"/>
                    <a:gd name="connsiteX2-45" fmla="*/ 420812 w 420812"/>
                    <a:gd name="connsiteY2-46" fmla="*/ 73011 h 74964"/>
                    <a:gd name="connsiteX3-47" fmla="*/ 0 w 420812"/>
                    <a:gd name="connsiteY3-48" fmla="*/ 74964 h 74964"/>
                    <a:gd name="connsiteX4-49" fmla="*/ 0 w 420812"/>
                    <a:gd name="connsiteY4-50" fmla="*/ 29245 h 74964"/>
                    <a:gd name="connsiteX0-51" fmla="*/ 0 w 420812"/>
                    <a:gd name="connsiteY0-52" fmla="*/ 29245 h 74964"/>
                    <a:gd name="connsiteX1-53" fmla="*/ 419450 w 420812"/>
                    <a:gd name="connsiteY1-54" fmla="*/ 29245 h 74964"/>
                    <a:gd name="connsiteX2-55" fmla="*/ 420812 w 420812"/>
                    <a:gd name="connsiteY2-56" fmla="*/ 73011 h 74964"/>
                    <a:gd name="connsiteX3-57" fmla="*/ 0 w 420812"/>
                    <a:gd name="connsiteY3-58" fmla="*/ 74964 h 74964"/>
                    <a:gd name="connsiteX4-59" fmla="*/ 0 w 420812"/>
                    <a:gd name="connsiteY4-60" fmla="*/ 29245 h 74964"/>
                    <a:gd name="connsiteX0-61" fmla="*/ 0 w 420812"/>
                    <a:gd name="connsiteY0-62" fmla="*/ 29245 h 74964"/>
                    <a:gd name="connsiteX1-63" fmla="*/ 419450 w 420812"/>
                    <a:gd name="connsiteY1-64" fmla="*/ 29245 h 74964"/>
                    <a:gd name="connsiteX2-65" fmla="*/ 420812 w 420812"/>
                    <a:gd name="connsiteY2-66" fmla="*/ 73011 h 74964"/>
                    <a:gd name="connsiteX3-67" fmla="*/ 0 w 420812"/>
                    <a:gd name="connsiteY3-68" fmla="*/ 74964 h 74964"/>
                    <a:gd name="connsiteX4-69" fmla="*/ 0 w 420812"/>
                    <a:gd name="connsiteY4-70" fmla="*/ 29245 h 74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0812" h="74964">
                      <a:moveTo>
                        <a:pt x="0" y="29245"/>
                      </a:moveTo>
                      <a:cubicBezTo>
                        <a:pt x="123952" y="-2131"/>
                        <a:pt x="230380" y="-16694"/>
                        <a:pt x="419450" y="29245"/>
                      </a:cubicBezTo>
                      <a:lnTo>
                        <a:pt x="420812" y="73011"/>
                      </a:lnTo>
                      <a:cubicBezTo>
                        <a:pt x="277524" y="28019"/>
                        <a:pt x="123813" y="39622"/>
                        <a:pt x="0" y="74964"/>
                      </a:cubicBezTo>
                      <a:lnTo>
                        <a:pt x="0" y="29245"/>
                      </a:lnTo>
                      <a:close/>
                    </a:path>
                  </a:pathLst>
                </a:custGeom>
                <a:solidFill>
                  <a:schemeClr val="bg1"/>
                </a:solidFill>
                <a:ln>
                  <a:noFill/>
                </a:ln>
                <a:scene3d>
                  <a:camera prst="orthographicFront">
                    <a:rot lat="300000" lon="1919997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210" name="椭圆 209"/>
              <p:cNvSpPr/>
              <p:nvPr/>
            </p:nvSpPr>
            <p:spPr>
              <a:xfrm rot="19651903" flipH="1">
                <a:off x="4735369" y="4066219"/>
                <a:ext cx="14327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211" name="椭圆 210"/>
              <p:cNvSpPr/>
              <p:nvPr/>
            </p:nvSpPr>
            <p:spPr>
              <a:xfrm rot="2253353" flipH="1" flipV="1">
                <a:off x="3116689" y="3822658"/>
                <a:ext cx="22744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grpSp>
          <p:nvGrpSpPr>
            <p:cNvPr id="121" name="组合 120"/>
            <p:cNvGrpSpPr/>
            <p:nvPr/>
          </p:nvGrpSpPr>
          <p:grpSpPr>
            <a:xfrm>
              <a:off x="4250515" y="3786103"/>
              <a:ext cx="1342609" cy="765525"/>
              <a:chOff x="3013572" y="2859782"/>
              <a:chExt cx="1081375" cy="616575"/>
            </a:xfrm>
          </p:grpSpPr>
          <p:cxnSp>
            <p:nvCxnSpPr>
              <p:cNvPr id="207" name="直接连接符 206"/>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sp>
          <p:nvSpPr>
            <p:cNvPr id="204" name="Text Box 11"/>
            <p:cNvSpPr txBox="1">
              <a:spLocks noChangeArrowheads="1"/>
            </p:cNvSpPr>
            <p:nvPr/>
          </p:nvSpPr>
          <p:spPr bwMode="auto">
            <a:xfrm>
              <a:off x="4263275" y="3331061"/>
              <a:ext cx="1352010" cy="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accent2"/>
                  </a:solidFill>
                  <a:latin typeface="楷体" panose="02010609060101010101" pitchFamily="49" charset="-122"/>
                  <a:ea typeface="楷体" panose="02010609060101010101" pitchFamily="49" charset="-122"/>
                </a:rPr>
                <a:t>利率债</a:t>
              </a:r>
              <a:endParaRPr lang="zh-CN" altLang="en-US" sz="2000" b="1" dirty="0">
                <a:solidFill>
                  <a:schemeClr val="accent2"/>
                </a:solidFill>
                <a:latin typeface="楷体" panose="02010609060101010101" pitchFamily="49" charset="-122"/>
                <a:ea typeface="楷体" panose="02010609060101010101" pitchFamily="49" charset="-122"/>
              </a:endParaRPr>
            </a:p>
          </p:txBody>
        </p:sp>
        <p:grpSp>
          <p:nvGrpSpPr>
            <p:cNvPr id="123" name="组合 122"/>
            <p:cNvGrpSpPr/>
            <p:nvPr/>
          </p:nvGrpSpPr>
          <p:grpSpPr>
            <a:xfrm flipH="1">
              <a:off x="6397755" y="4302634"/>
              <a:ext cx="1342609" cy="765525"/>
              <a:chOff x="3013572" y="2859782"/>
              <a:chExt cx="1081375" cy="616575"/>
            </a:xfrm>
          </p:grpSpPr>
          <p:cxnSp>
            <p:nvCxnSpPr>
              <p:cNvPr id="201" name="直接连接符 200"/>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sp>
          <p:nvSpPr>
            <p:cNvPr id="126" name="矩形 125"/>
            <p:cNvSpPr/>
            <p:nvPr/>
          </p:nvSpPr>
          <p:spPr>
            <a:xfrm>
              <a:off x="3081126" y="3582405"/>
              <a:ext cx="1328533" cy="397041"/>
            </a:xfrm>
            <a:prstGeom prst="rect">
              <a:avLst/>
            </a:prstGeom>
          </p:spPr>
          <p:txBody>
            <a:bodyPr wrap="square">
              <a:spAutoFit/>
            </a:bodyPr>
            <a:lstStyle/>
            <a:p>
              <a:pPr algn="just">
                <a:lnSpc>
                  <a:spcPts val="2135"/>
                </a:lnSpc>
              </a:pPr>
              <a:r>
                <a:rPr lang="zh-CN" altLang="en-US" dirty="0">
                  <a:solidFill>
                    <a:srgbClr val="A0262F"/>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谨慎看空</a:t>
              </a:r>
              <a:endParaRPr lang="zh-CN" altLang="en-US" dirty="0">
                <a:solidFill>
                  <a:srgbClr val="A0262F"/>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endParaRPr>
            </a:p>
          </p:txBody>
        </p:sp>
        <p:sp>
          <p:nvSpPr>
            <p:cNvPr id="127" name="椭圆 126"/>
            <p:cNvSpPr/>
            <p:nvPr/>
          </p:nvSpPr>
          <p:spPr>
            <a:xfrm>
              <a:off x="2069536" y="5615704"/>
              <a:ext cx="896545" cy="132221"/>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nvGrpSpPr>
            <p:cNvPr id="3" name="组合 2"/>
            <p:cNvGrpSpPr/>
            <p:nvPr/>
          </p:nvGrpSpPr>
          <p:grpSpPr>
            <a:xfrm>
              <a:off x="2258670" y="3614766"/>
              <a:ext cx="615452" cy="1969020"/>
              <a:chOff x="1388854" y="3692928"/>
              <a:chExt cx="615452" cy="1969020"/>
            </a:xfrm>
          </p:grpSpPr>
          <p:sp>
            <p:nvSpPr>
              <p:cNvPr id="125" name="矩形 124"/>
              <p:cNvSpPr/>
              <p:nvPr/>
            </p:nvSpPr>
            <p:spPr>
              <a:xfrm>
                <a:off x="1968549" y="3692928"/>
                <a:ext cx="35757" cy="1962187"/>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a typeface="微软雅黑" panose="020B0503020204020204" pitchFamily="34" charset="-122"/>
                </a:endParaRPr>
              </a:p>
            </p:txBody>
          </p:sp>
          <p:grpSp>
            <p:nvGrpSpPr>
              <p:cNvPr id="128" name="组合 127"/>
              <p:cNvGrpSpPr/>
              <p:nvPr/>
            </p:nvGrpSpPr>
            <p:grpSpPr>
              <a:xfrm>
                <a:off x="1388854" y="4664682"/>
                <a:ext cx="591521" cy="997266"/>
                <a:chOff x="1331119" y="2604821"/>
                <a:chExt cx="823913" cy="1389063"/>
              </a:xfrm>
            </p:grpSpPr>
            <p:sp>
              <p:nvSpPr>
                <p:cNvPr id="166" name="Freeform 6"/>
                <p:cNvSpPr/>
                <p:nvPr/>
              </p:nvSpPr>
              <p:spPr bwMode="auto">
                <a:xfrm>
                  <a:off x="2031207" y="2798496"/>
                  <a:ext cx="123825" cy="139700"/>
                </a:xfrm>
                <a:custGeom>
                  <a:avLst/>
                  <a:gdLst>
                    <a:gd name="T0" fmla="*/ 0 w 7"/>
                    <a:gd name="T1" fmla="*/ 8 h 8"/>
                    <a:gd name="T2" fmla="*/ 2 w 7"/>
                    <a:gd name="T3" fmla="*/ 8 h 8"/>
                    <a:gd name="T4" fmla="*/ 5 w 7"/>
                    <a:gd name="T5" fmla="*/ 6 h 8"/>
                    <a:gd name="T6" fmla="*/ 5 w 7"/>
                    <a:gd name="T7" fmla="*/ 5 h 8"/>
                    <a:gd name="T8" fmla="*/ 6 w 7"/>
                    <a:gd name="T9" fmla="*/ 3 h 8"/>
                    <a:gd name="T10" fmla="*/ 6 w 7"/>
                    <a:gd name="T11" fmla="*/ 3 h 8"/>
                    <a:gd name="T12" fmla="*/ 6 w 7"/>
                    <a:gd name="T13" fmla="*/ 2 h 8"/>
                    <a:gd name="T14" fmla="*/ 7 w 7"/>
                    <a:gd name="T15" fmla="*/ 0 h 8"/>
                    <a:gd name="T16" fmla="*/ 6 w 7"/>
                    <a:gd name="T17" fmla="*/ 0 h 8"/>
                    <a:gd name="T18" fmla="*/ 6 w 7"/>
                    <a:gd name="T19" fmla="*/ 1 h 8"/>
                    <a:gd name="T20" fmla="*/ 5 w 7"/>
                    <a:gd name="T21" fmla="*/ 2 h 8"/>
                    <a:gd name="T22" fmla="*/ 4 w 7"/>
                    <a:gd name="T23" fmla="*/ 4 h 8"/>
                    <a:gd name="T24" fmla="*/ 2 w 7"/>
                    <a:gd name="T25" fmla="*/ 5 h 8"/>
                    <a:gd name="T26" fmla="*/ 0 w 7"/>
                    <a:gd name="T27" fmla="*/ 6 h 8"/>
                    <a:gd name="T28" fmla="*/ 0 w 7"/>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0" y="8"/>
                      </a:move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ubicBezTo>
                        <a:pt x="7" y="0"/>
                        <a:pt x="7" y="0"/>
                        <a:pt x="6" y="0"/>
                      </a:cubicBezTo>
                      <a:cubicBezTo>
                        <a:pt x="6" y="1"/>
                        <a:pt x="6" y="1"/>
                        <a:pt x="6" y="1"/>
                      </a:cubicBezTo>
                      <a:cubicBezTo>
                        <a:pt x="6" y="1"/>
                        <a:pt x="5" y="1"/>
                        <a:pt x="5" y="2"/>
                      </a:cubicBezTo>
                      <a:cubicBezTo>
                        <a:pt x="4" y="2"/>
                        <a:pt x="4" y="3"/>
                        <a:pt x="4" y="4"/>
                      </a:cubicBezTo>
                      <a:cubicBezTo>
                        <a:pt x="3" y="4"/>
                        <a:pt x="2" y="4"/>
                        <a:pt x="2" y="5"/>
                      </a:cubicBezTo>
                      <a:cubicBezTo>
                        <a:pt x="1" y="6"/>
                        <a:pt x="0" y="6"/>
                        <a:pt x="0" y="6"/>
                      </a:cubicBezTo>
                      <a:cubicBezTo>
                        <a:pt x="0" y="6"/>
                        <a:pt x="0" y="7"/>
                        <a:pt x="0"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7" name="Freeform 7"/>
                <p:cNvSpPr/>
                <p:nvPr/>
              </p:nvSpPr>
              <p:spPr bwMode="auto">
                <a:xfrm>
                  <a:off x="2031207" y="2798496"/>
                  <a:ext cx="123825" cy="139700"/>
                </a:xfrm>
                <a:custGeom>
                  <a:avLst/>
                  <a:gdLst>
                    <a:gd name="T0" fmla="*/ 7 w 7"/>
                    <a:gd name="T1" fmla="*/ 0 h 8"/>
                    <a:gd name="T2" fmla="*/ 7 w 7"/>
                    <a:gd name="T3" fmla="*/ 0 h 8"/>
                    <a:gd name="T4" fmla="*/ 6 w 7"/>
                    <a:gd name="T5" fmla="*/ 2 h 8"/>
                    <a:gd name="T6" fmla="*/ 5 w 7"/>
                    <a:gd name="T7" fmla="*/ 4 h 8"/>
                    <a:gd name="T8" fmla="*/ 6 w 7"/>
                    <a:gd name="T9" fmla="*/ 4 h 8"/>
                    <a:gd name="T10" fmla="*/ 4 w 7"/>
                    <a:gd name="T11" fmla="*/ 6 h 8"/>
                    <a:gd name="T12" fmla="*/ 2 w 7"/>
                    <a:gd name="T13" fmla="*/ 7 h 8"/>
                    <a:gd name="T14" fmla="*/ 1 w 7"/>
                    <a:gd name="T15" fmla="*/ 7 h 8"/>
                    <a:gd name="T16" fmla="*/ 0 w 7"/>
                    <a:gd name="T17" fmla="*/ 7 h 8"/>
                    <a:gd name="T18" fmla="*/ 0 w 7"/>
                    <a:gd name="T19" fmla="*/ 8 h 8"/>
                    <a:gd name="T20" fmla="*/ 2 w 7"/>
                    <a:gd name="T21" fmla="*/ 8 h 8"/>
                    <a:gd name="T22" fmla="*/ 5 w 7"/>
                    <a:gd name="T23" fmla="*/ 6 h 8"/>
                    <a:gd name="T24" fmla="*/ 5 w 7"/>
                    <a:gd name="T25" fmla="*/ 5 h 8"/>
                    <a:gd name="T26" fmla="*/ 6 w 7"/>
                    <a:gd name="T27" fmla="*/ 3 h 8"/>
                    <a:gd name="T28" fmla="*/ 6 w 7"/>
                    <a:gd name="T29" fmla="*/ 3 h 8"/>
                    <a:gd name="T30" fmla="*/ 6 w 7"/>
                    <a:gd name="T31" fmla="*/ 2 h 8"/>
                    <a:gd name="T32" fmla="*/ 7 w 7"/>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7" y="0"/>
                      </a:moveTo>
                      <a:cubicBezTo>
                        <a:pt x="7" y="0"/>
                        <a:pt x="7" y="0"/>
                        <a:pt x="7" y="0"/>
                      </a:cubicBezTo>
                      <a:cubicBezTo>
                        <a:pt x="7" y="1"/>
                        <a:pt x="6" y="2"/>
                        <a:pt x="6" y="2"/>
                      </a:cubicBezTo>
                      <a:cubicBezTo>
                        <a:pt x="5" y="4"/>
                        <a:pt x="5" y="4"/>
                        <a:pt x="5" y="4"/>
                      </a:cubicBezTo>
                      <a:cubicBezTo>
                        <a:pt x="5" y="4"/>
                        <a:pt x="6" y="3"/>
                        <a:pt x="6" y="4"/>
                      </a:cubicBezTo>
                      <a:cubicBezTo>
                        <a:pt x="5" y="4"/>
                        <a:pt x="4" y="6"/>
                        <a:pt x="4" y="6"/>
                      </a:cubicBezTo>
                      <a:cubicBezTo>
                        <a:pt x="4" y="6"/>
                        <a:pt x="3" y="7"/>
                        <a:pt x="2" y="7"/>
                      </a:cubicBezTo>
                      <a:cubicBezTo>
                        <a:pt x="1" y="8"/>
                        <a:pt x="1" y="7"/>
                        <a:pt x="1" y="7"/>
                      </a:cubicBezTo>
                      <a:cubicBezTo>
                        <a:pt x="0" y="7"/>
                        <a:pt x="0" y="7"/>
                        <a:pt x="0" y="7"/>
                      </a:cubicBezTo>
                      <a:cubicBezTo>
                        <a:pt x="0" y="8"/>
                        <a:pt x="0" y="8"/>
                        <a:pt x="0" y="8"/>
                      </a:cubicBez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8" name="Freeform 8"/>
                <p:cNvSpPr/>
                <p:nvPr/>
              </p:nvSpPr>
              <p:spPr bwMode="auto">
                <a:xfrm>
                  <a:off x="2101057" y="2850883"/>
                  <a:ext cx="34925" cy="34925"/>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1" y="1"/>
                        <a:pt x="2" y="1"/>
                      </a:cubicBezTo>
                      <a:cubicBezTo>
                        <a:pt x="1" y="0"/>
                        <a:pt x="1" y="0"/>
                        <a:pt x="1" y="0"/>
                      </a:cubicBezTo>
                      <a:cubicBezTo>
                        <a:pt x="1" y="0"/>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9" name="Freeform 9"/>
                <p:cNvSpPr/>
                <p:nvPr/>
              </p:nvSpPr>
              <p:spPr bwMode="auto">
                <a:xfrm>
                  <a:off x="2101057" y="2815958"/>
                  <a:ext cx="34925" cy="34925"/>
                </a:xfrm>
                <a:custGeom>
                  <a:avLst/>
                  <a:gdLst>
                    <a:gd name="T0" fmla="*/ 0 w 2"/>
                    <a:gd name="T1" fmla="*/ 2 h 2"/>
                    <a:gd name="T2" fmla="*/ 1 w 2"/>
                    <a:gd name="T3" fmla="*/ 1 h 2"/>
                    <a:gd name="T4" fmla="*/ 2 w 2"/>
                    <a:gd name="T5" fmla="*/ 0 h 2"/>
                    <a:gd name="T6" fmla="*/ 1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1"/>
                        <a:pt x="1" y="1"/>
                      </a:cubicBezTo>
                      <a:cubicBezTo>
                        <a:pt x="1" y="1"/>
                        <a:pt x="2" y="0"/>
                        <a:pt x="2" y="0"/>
                      </a:cubicBezTo>
                      <a:cubicBezTo>
                        <a:pt x="1" y="1"/>
                        <a:pt x="1" y="1"/>
                        <a:pt x="1" y="1"/>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0" name="Freeform 10"/>
                <p:cNvSpPr/>
                <p:nvPr/>
              </p:nvSpPr>
              <p:spPr bwMode="auto">
                <a:xfrm>
                  <a:off x="2066132" y="2868346"/>
                  <a:ext cx="17463" cy="69850"/>
                </a:xfrm>
                <a:custGeom>
                  <a:avLst/>
                  <a:gdLst>
                    <a:gd name="T0" fmla="*/ 1 w 1"/>
                    <a:gd name="T1" fmla="*/ 0 h 4"/>
                    <a:gd name="T2" fmla="*/ 0 w 1"/>
                    <a:gd name="T3" fmla="*/ 1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0" y="1"/>
                        <a:pt x="0" y="1"/>
                        <a:pt x="0" y="1"/>
                      </a:cubicBezTo>
                      <a:cubicBezTo>
                        <a:pt x="1" y="4"/>
                        <a:pt x="1" y="4"/>
                        <a:pt x="1" y="4"/>
                      </a:cubicBezTo>
                      <a:cubicBezTo>
                        <a:pt x="1" y="4"/>
                        <a:pt x="1" y="2"/>
                        <a:pt x="1"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1" name="Freeform 11"/>
                <p:cNvSpPr/>
                <p:nvPr/>
              </p:nvSpPr>
              <p:spPr bwMode="auto">
                <a:xfrm>
                  <a:off x="1383507" y="3255696"/>
                  <a:ext cx="69850" cy="104775"/>
                </a:xfrm>
                <a:custGeom>
                  <a:avLst/>
                  <a:gdLst>
                    <a:gd name="T0" fmla="*/ 0 w 4"/>
                    <a:gd name="T1" fmla="*/ 0 h 6"/>
                    <a:gd name="T2" fmla="*/ 0 w 4"/>
                    <a:gd name="T3" fmla="*/ 5 h 6"/>
                    <a:gd name="T4" fmla="*/ 4 w 4"/>
                    <a:gd name="T5" fmla="*/ 6 h 6"/>
                    <a:gd name="T6" fmla="*/ 2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0" y="4"/>
                        <a:pt x="0" y="5"/>
                      </a:cubicBezTo>
                      <a:cubicBezTo>
                        <a:pt x="1" y="5"/>
                        <a:pt x="4" y="6"/>
                        <a:pt x="4" y="6"/>
                      </a:cubicBezTo>
                      <a:cubicBezTo>
                        <a:pt x="2" y="0"/>
                        <a:pt x="2" y="0"/>
                        <a:pt x="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2" name="Freeform 12"/>
                <p:cNvSpPr/>
                <p:nvPr/>
              </p:nvSpPr>
              <p:spPr bwMode="auto">
                <a:xfrm>
                  <a:off x="1523207" y="2727058"/>
                  <a:ext cx="87313" cy="123825"/>
                </a:xfrm>
                <a:custGeom>
                  <a:avLst/>
                  <a:gdLst>
                    <a:gd name="T0" fmla="*/ 5 w 5"/>
                    <a:gd name="T1" fmla="*/ 3 h 7"/>
                    <a:gd name="T2" fmla="*/ 5 w 5"/>
                    <a:gd name="T3" fmla="*/ 4 h 7"/>
                    <a:gd name="T4" fmla="*/ 3 w 5"/>
                    <a:gd name="T5" fmla="*/ 7 h 7"/>
                    <a:gd name="T6" fmla="*/ 1 w 5"/>
                    <a:gd name="T7" fmla="*/ 6 h 7"/>
                    <a:gd name="T8" fmla="*/ 0 w 5"/>
                    <a:gd name="T9" fmla="*/ 4 h 7"/>
                    <a:gd name="T10" fmla="*/ 0 w 5"/>
                    <a:gd name="T11" fmla="*/ 1 h 7"/>
                    <a:gd name="T12" fmla="*/ 5 w 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3"/>
                      </a:moveTo>
                      <a:cubicBezTo>
                        <a:pt x="5" y="4"/>
                        <a:pt x="5" y="4"/>
                        <a:pt x="5" y="4"/>
                      </a:cubicBezTo>
                      <a:cubicBezTo>
                        <a:pt x="5" y="4"/>
                        <a:pt x="3" y="6"/>
                        <a:pt x="3" y="7"/>
                      </a:cubicBezTo>
                      <a:cubicBezTo>
                        <a:pt x="2" y="7"/>
                        <a:pt x="1" y="6"/>
                        <a:pt x="1" y="6"/>
                      </a:cubicBezTo>
                      <a:cubicBezTo>
                        <a:pt x="0" y="4"/>
                        <a:pt x="0" y="4"/>
                        <a:pt x="0" y="4"/>
                      </a:cubicBezTo>
                      <a:cubicBezTo>
                        <a:pt x="0" y="4"/>
                        <a:pt x="0" y="2"/>
                        <a:pt x="0" y="1"/>
                      </a:cubicBezTo>
                      <a:cubicBezTo>
                        <a:pt x="0" y="0"/>
                        <a:pt x="4" y="2"/>
                        <a:pt x="5"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3" name="Freeform 13"/>
                <p:cNvSpPr/>
                <p:nvPr/>
              </p:nvSpPr>
              <p:spPr bwMode="auto">
                <a:xfrm>
                  <a:off x="1540670" y="2761983"/>
                  <a:ext cx="52388" cy="88900"/>
                </a:xfrm>
                <a:custGeom>
                  <a:avLst/>
                  <a:gdLst>
                    <a:gd name="T0" fmla="*/ 0 w 3"/>
                    <a:gd name="T1" fmla="*/ 0 h 5"/>
                    <a:gd name="T2" fmla="*/ 1 w 3"/>
                    <a:gd name="T3" fmla="*/ 2 h 5"/>
                    <a:gd name="T4" fmla="*/ 3 w 3"/>
                    <a:gd name="T5" fmla="*/ 3 h 5"/>
                    <a:gd name="T6" fmla="*/ 2 w 3"/>
                    <a:gd name="T7" fmla="*/ 5 h 5"/>
                    <a:gd name="T8" fmla="*/ 0 w 3"/>
                    <a:gd name="T9" fmla="*/ 4 h 5"/>
                    <a:gd name="T10" fmla="*/ 0 w 3"/>
                    <a:gd name="T11" fmla="*/ 3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cubicBezTo>
                        <a:pt x="0" y="0"/>
                        <a:pt x="1" y="1"/>
                        <a:pt x="1" y="2"/>
                      </a:cubicBezTo>
                      <a:cubicBezTo>
                        <a:pt x="1" y="2"/>
                        <a:pt x="3" y="3"/>
                        <a:pt x="3" y="3"/>
                      </a:cubicBezTo>
                      <a:cubicBezTo>
                        <a:pt x="3" y="4"/>
                        <a:pt x="2" y="5"/>
                        <a:pt x="2" y="5"/>
                      </a:cubicBezTo>
                      <a:cubicBezTo>
                        <a:pt x="1" y="5"/>
                        <a:pt x="0" y="4"/>
                        <a:pt x="0" y="4"/>
                      </a:cubicBezTo>
                      <a:cubicBezTo>
                        <a:pt x="0" y="3"/>
                        <a:pt x="0" y="3"/>
                        <a:pt x="0" y="3"/>
                      </a:cubicBezTo>
                      <a:cubicBezTo>
                        <a:pt x="0" y="2"/>
                        <a:pt x="0" y="0"/>
                        <a:pt x="0"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4" name="Freeform 14"/>
                <p:cNvSpPr/>
                <p:nvPr/>
              </p:nvSpPr>
              <p:spPr bwMode="auto">
                <a:xfrm>
                  <a:off x="1488282" y="2604821"/>
                  <a:ext cx="157163" cy="139700"/>
                </a:xfrm>
                <a:custGeom>
                  <a:avLst/>
                  <a:gdLst>
                    <a:gd name="T0" fmla="*/ 8 w 9"/>
                    <a:gd name="T1" fmla="*/ 2 h 8"/>
                    <a:gd name="T2" fmla="*/ 8 w 9"/>
                    <a:gd name="T3" fmla="*/ 2 h 8"/>
                    <a:gd name="T4" fmla="*/ 6 w 9"/>
                    <a:gd name="T5" fmla="*/ 0 h 8"/>
                    <a:gd name="T6" fmla="*/ 3 w 9"/>
                    <a:gd name="T7" fmla="*/ 0 h 8"/>
                    <a:gd name="T8" fmla="*/ 1 w 9"/>
                    <a:gd name="T9" fmla="*/ 2 h 8"/>
                    <a:gd name="T10" fmla="*/ 1 w 9"/>
                    <a:gd name="T11" fmla="*/ 4 h 8"/>
                    <a:gd name="T12" fmla="*/ 1 w 9"/>
                    <a:gd name="T13" fmla="*/ 7 h 8"/>
                    <a:gd name="T14" fmla="*/ 8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2"/>
                      </a:moveTo>
                      <a:cubicBezTo>
                        <a:pt x="8" y="2"/>
                        <a:pt x="9" y="2"/>
                        <a:pt x="8" y="2"/>
                      </a:cubicBezTo>
                      <a:cubicBezTo>
                        <a:pt x="8" y="1"/>
                        <a:pt x="7" y="0"/>
                        <a:pt x="6" y="0"/>
                      </a:cubicBezTo>
                      <a:cubicBezTo>
                        <a:pt x="5" y="0"/>
                        <a:pt x="3" y="0"/>
                        <a:pt x="3" y="0"/>
                      </a:cubicBezTo>
                      <a:cubicBezTo>
                        <a:pt x="3" y="0"/>
                        <a:pt x="2" y="1"/>
                        <a:pt x="1" y="2"/>
                      </a:cubicBezTo>
                      <a:cubicBezTo>
                        <a:pt x="0" y="3"/>
                        <a:pt x="1" y="4"/>
                        <a:pt x="1" y="4"/>
                      </a:cubicBezTo>
                      <a:cubicBezTo>
                        <a:pt x="1" y="4"/>
                        <a:pt x="0" y="7"/>
                        <a:pt x="1" y="7"/>
                      </a:cubicBezTo>
                      <a:cubicBezTo>
                        <a:pt x="1" y="7"/>
                        <a:pt x="4" y="8"/>
                        <a:pt x="8"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5" name="Freeform 15"/>
                <p:cNvSpPr/>
                <p:nvPr/>
              </p:nvSpPr>
              <p:spPr bwMode="auto">
                <a:xfrm>
                  <a:off x="1505745" y="2639746"/>
                  <a:ext cx="139700" cy="158750"/>
                </a:xfrm>
                <a:custGeom>
                  <a:avLst/>
                  <a:gdLst>
                    <a:gd name="T0" fmla="*/ 7 w 8"/>
                    <a:gd name="T1" fmla="*/ 9 h 9"/>
                    <a:gd name="T2" fmla="*/ 5 w 8"/>
                    <a:gd name="T3" fmla="*/ 9 h 9"/>
                    <a:gd name="T4" fmla="*/ 3 w 8"/>
                    <a:gd name="T5" fmla="*/ 8 h 9"/>
                    <a:gd name="T6" fmla="*/ 2 w 8"/>
                    <a:gd name="T7" fmla="*/ 6 h 9"/>
                    <a:gd name="T8" fmla="*/ 1 w 8"/>
                    <a:gd name="T9" fmla="*/ 6 h 9"/>
                    <a:gd name="T10" fmla="*/ 0 w 8"/>
                    <a:gd name="T11" fmla="*/ 5 h 9"/>
                    <a:gd name="T12" fmla="*/ 0 w 8"/>
                    <a:gd name="T13" fmla="*/ 3 h 9"/>
                    <a:gd name="T14" fmla="*/ 1 w 8"/>
                    <a:gd name="T15" fmla="*/ 3 h 9"/>
                    <a:gd name="T16" fmla="*/ 2 w 8"/>
                    <a:gd name="T17" fmla="*/ 5 h 9"/>
                    <a:gd name="T18" fmla="*/ 2 w 8"/>
                    <a:gd name="T19" fmla="*/ 5 h 9"/>
                    <a:gd name="T20" fmla="*/ 2 w 8"/>
                    <a:gd name="T21" fmla="*/ 3 h 9"/>
                    <a:gd name="T22" fmla="*/ 3 w 8"/>
                    <a:gd name="T23" fmla="*/ 2 h 9"/>
                    <a:gd name="T24" fmla="*/ 3 w 8"/>
                    <a:gd name="T25" fmla="*/ 1 h 9"/>
                    <a:gd name="T26" fmla="*/ 4 w 8"/>
                    <a:gd name="T27" fmla="*/ 0 h 9"/>
                    <a:gd name="T28" fmla="*/ 7 w 8"/>
                    <a:gd name="T29" fmla="*/ 0 h 9"/>
                    <a:gd name="T30" fmla="*/ 8 w 8"/>
                    <a:gd name="T31" fmla="*/ 2 h 9"/>
                    <a:gd name="T32" fmla="*/ 8 w 8"/>
                    <a:gd name="T33" fmla="*/ 3 h 9"/>
                    <a:gd name="T34" fmla="*/ 8 w 8"/>
                    <a:gd name="T35" fmla="*/ 5 h 9"/>
                    <a:gd name="T36" fmla="*/ 7 w 8"/>
                    <a:gd name="T37" fmla="*/ 8 h 9"/>
                    <a:gd name="T38" fmla="*/ 7 w 8"/>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7" y="9"/>
                      </a:move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6" y="0"/>
                        <a:pt x="7" y="0"/>
                      </a:cubicBezTo>
                      <a:cubicBezTo>
                        <a:pt x="7" y="0"/>
                        <a:pt x="8" y="1"/>
                        <a:pt x="8" y="2"/>
                      </a:cubicBezTo>
                      <a:cubicBezTo>
                        <a:pt x="8" y="2"/>
                        <a:pt x="8" y="3"/>
                        <a:pt x="8" y="3"/>
                      </a:cubicBezTo>
                      <a:cubicBezTo>
                        <a:pt x="8" y="3"/>
                        <a:pt x="8" y="4"/>
                        <a:pt x="8" y="5"/>
                      </a:cubicBezTo>
                      <a:cubicBezTo>
                        <a:pt x="8" y="6"/>
                        <a:pt x="7" y="7"/>
                        <a:pt x="7" y="8"/>
                      </a:cubicBezTo>
                      <a:cubicBezTo>
                        <a:pt x="7" y="8"/>
                        <a:pt x="7" y="8"/>
                        <a:pt x="7"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6" name="Freeform 16"/>
                <p:cNvSpPr/>
                <p:nvPr/>
              </p:nvSpPr>
              <p:spPr bwMode="auto">
                <a:xfrm>
                  <a:off x="1505745" y="2639746"/>
                  <a:ext cx="122238" cy="158750"/>
                </a:xfrm>
                <a:custGeom>
                  <a:avLst/>
                  <a:gdLst>
                    <a:gd name="T0" fmla="*/ 0 w 7"/>
                    <a:gd name="T1" fmla="*/ 3 h 9"/>
                    <a:gd name="T2" fmla="*/ 1 w 7"/>
                    <a:gd name="T3" fmla="*/ 3 h 9"/>
                    <a:gd name="T4" fmla="*/ 2 w 7"/>
                    <a:gd name="T5" fmla="*/ 5 h 9"/>
                    <a:gd name="T6" fmla="*/ 2 w 7"/>
                    <a:gd name="T7" fmla="*/ 5 h 9"/>
                    <a:gd name="T8" fmla="*/ 2 w 7"/>
                    <a:gd name="T9" fmla="*/ 3 h 9"/>
                    <a:gd name="T10" fmla="*/ 3 w 7"/>
                    <a:gd name="T11" fmla="*/ 2 h 9"/>
                    <a:gd name="T12" fmla="*/ 3 w 7"/>
                    <a:gd name="T13" fmla="*/ 1 h 9"/>
                    <a:gd name="T14" fmla="*/ 4 w 7"/>
                    <a:gd name="T15" fmla="*/ 0 h 9"/>
                    <a:gd name="T16" fmla="*/ 4 w 7"/>
                    <a:gd name="T17" fmla="*/ 0 h 9"/>
                    <a:gd name="T18" fmla="*/ 5 w 7"/>
                    <a:gd name="T19" fmla="*/ 2 h 9"/>
                    <a:gd name="T20" fmla="*/ 4 w 7"/>
                    <a:gd name="T21" fmla="*/ 3 h 9"/>
                    <a:gd name="T22" fmla="*/ 4 w 7"/>
                    <a:gd name="T23" fmla="*/ 4 h 9"/>
                    <a:gd name="T24" fmla="*/ 3 w 7"/>
                    <a:gd name="T25" fmla="*/ 4 h 9"/>
                    <a:gd name="T26" fmla="*/ 4 w 7"/>
                    <a:gd name="T27" fmla="*/ 5 h 9"/>
                    <a:gd name="T28" fmla="*/ 5 w 7"/>
                    <a:gd name="T29" fmla="*/ 5 h 9"/>
                    <a:gd name="T30" fmla="*/ 5 w 7"/>
                    <a:gd name="T31" fmla="*/ 7 h 9"/>
                    <a:gd name="T32" fmla="*/ 6 w 7"/>
                    <a:gd name="T33" fmla="*/ 8 h 9"/>
                    <a:gd name="T34" fmla="*/ 7 w 7"/>
                    <a:gd name="T35" fmla="*/ 8 h 9"/>
                    <a:gd name="T36" fmla="*/ 7 w 7"/>
                    <a:gd name="T37" fmla="*/ 9 h 9"/>
                    <a:gd name="T38" fmla="*/ 5 w 7"/>
                    <a:gd name="T39" fmla="*/ 9 h 9"/>
                    <a:gd name="T40" fmla="*/ 3 w 7"/>
                    <a:gd name="T41" fmla="*/ 8 h 9"/>
                    <a:gd name="T42" fmla="*/ 2 w 7"/>
                    <a:gd name="T43" fmla="*/ 6 h 9"/>
                    <a:gd name="T44" fmla="*/ 1 w 7"/>
                    <a:gd name="T45" fmla="*/ 6 h 9"/>
                    <a:gd name="T46" fmla="*/ 0 w 7"/>
                    <a:gd name="T47" fmla="*/ 5 h 9"/>
                    <a:gd name="T48" fmla="*/ 0 w 7"/>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9">
                      <a:moveTo>
                        <a:pt x="0" y="3"/>
                      </a:move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4" y="0"/>
                        <a:pt x="4" y="0"/>
                      </a:cubicBezTo>
                      <a:cubicBezTo>
                        <a:pt x="5" y="1"/>
                        <a:pt x="5" y="2"/>
                        <a:pt x="5" y="2"/>
                      </a:cubicBezTo>
                      <a:cubicBezTo>
                        <a:pt x="5" y="2"/>
                        <a:pt x="4" y="3"/>
                        <a:pt x="4" y="3"/>
                      </a:cubicBezTo>
                      <a:cubicBezTo>
                        <a:pt x="4" y="3"/>
                        <a:pt x="4" y="3"/>
                        <a:pt x="4" y="4"/>
                      </a:cubicBezTo>
                      <a:cubicBezTo>
                        <a:pt x="4" y="4"/>
                        <a:pt x="3" y="4"/>
                        <a:pt x="3" y="4"/>
                      </a:cubicBezTo>
                      <a:cubicBezTo>
                        <a:pt x="3" y="4"/>
                        <a:pt x="3" y="5"/>
                        <a:pt x="4" y="5"/>
                      </a:cubicBezTo>
                      <a:cubicBezTo>
                        <a:pt x="4" y="6"/>
                        <a:pt x="5" y="5"/>
                        <a:pt x="5" y="5"/>
                      </a:cubicBezTo>
                      <a:cubicBezTo>
                        <a:pt x="4" y="6"/>
                        <a:pt x="4" y="7"/>
                        <a:pt x="5" y="7"/>
                      </a:cubicBezTo>
                      <a:cubicBezTo>
                        <a:pt x="5" y="8"/>
                        <a:pt x="5" y="8"/>
                        <a:pt x="6" y="8"/>
                      </a:cubicBezTo>
                      <a:cubicBezTo>
                        <a:pt x="6" y="8"/>
                        <a:pt x="7" y="8"/>
                        <a:pt x="7" y="8"/>
                      </a:cubicBezTo>
                      <a:cubicBezTo>
                        <a:pt x="7" y="8"/>
                        <a:pt x="7" y="9"/>
                        <a:pt x="7" y="9"/>
                      </a:cubicBez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7" name="Freeform 17"/>
                <p:cNvSpPr/>
                <p:nvPr/>
              </p:nvSpPr>
              <p:spPr bwMode="auto">
                <a:xfrm>
                  <a:off x="1435895" y="3643046"/>
                  <a:ext cx="69850" cy="34925"/>
                </a:xfrm>
                <a:custGeom>
                  <a:avLst/>
                  <a:gdLst>
                    <a:gd name="T0" fmla="*/ 1 w 4"/>
                    <a:gd name="T1" fmla="*/ 2 h 2"/>
                    <a:gd name="T2" fmla="*/ 2 w 4"/>
                    <a:gd name="T3" fmla="*/ 0 h 2"/>
                    <a:gd name="T4" fmla="*/ 1 w 4"/>
                    <a:gd name="T5" fmla="*/ 2 h 2"/>
                  </a:gdLst>
                  <a:ahLst/>
                  <a:cxnLst>
                    <a:cxn ang="0">
                      <a:pos x="T0" y="T1"/>
                    </a:cxn>
                    <a:cxn ang="0">
                      <a:pos x="T2" y="T3"/>
                    </a:cxn>
                    <a:cxn ang="0">
                      <a:pos x="T4" y="T5"/>
                    </a:cxn>
                  </a:cxnLst>
                  <a:rect l="0" t="0" r="r" b="b"/>
                  <a:pathLst>
                    <a:path w="4" h="2">
                      <a:moveTo>
                        <a:pt x="1" y="2"/>
                      </a:moveTo>
                      <a:cubicBezTo>
                        <a:pt x="3" y="2"/>
                        <a:pt x="4" y="0"/>
                        <a:pt x="2" y="0"/>
                      </a:cubicBezTo>
                      <a:cubicBezTo>
                        <a:pt x="1" y="0"/>
                        <a:pt x="0" y="2"/>
                        <a:pt x="1"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8" name="Freeform 18"/>
                <p:cNvSpPr/>
                <p:nvPr/>
              </p:nvSpPr>
              <p:spPr bwMode="auto">
                <a:xfrm>
                  <a:off x="1383507" y="3906571"/>
                  <a:ext cx="104775" cy="87313"/>
                </a:xfrm>
                <a:custGeom>
                  <a:avLst/>
                  <a:gdLst>
                    <a:gd name="T0" fmla="*/ 2 w 6"/>
                    <a:gd name="T1" fmla="*/ 0 h 5"/>
                    <a:gd name="T2" fmla="*/ 0 w 6"/>
                    <a:gd name="T3" fmla="*/ 5 h 5"/>
                    <a:gd name="T4" fmla="*/ 5 w 6"/>
                    <a:gd name="T5" fmla="*/ 4 h 5"/>
                    <a:gd name="T6" fmla="*/ 5 w 6"/>
                    <a:gd name="T7" fmla="*/ 2 h 5"/>
                    <a:gd name="T8" fmla="*/ 6 w 6"/>
                    <a:gd name="T9" fmla="*/ 1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2" y="0"/>
                        <a:pt x="0" y="3"/>
                        <a:pt x="0" y="5"/>
                      </a:cubicBezTo>
                      <a:cubicBezTo>
                        <a:pt x="0" y="5"/>
                        <a:pt x="5" y="5"/>
                        <a:pt x="5" y="4"/>
                      </a:cubicBezTo>
                      <a:cubicBezTo>
                        <a:pt x="5" y="2"/>
                        <a:pt x="5" y="2"/>
                        <a:pt x="5" y="2"/>
                      </a:cubicBezTo>
                      <a:cubicBezTo>
                        <a:pt x="5" y="2"/>
                        <a:pt x="6" y="3"/>
                        <a:pt x="6" y="1"/>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79" name="Freeform 19"/>
                <p:cNvSpPr/>
                <p:nvPr/>
              </p:nvSpPr>
              <p:spPr bwMode="auto">
                <a:xfrm>
                  <a:off x="1680370" y="3889108"/>
                  <a:ext cx="123825" cy="104775"/>
                </a:xfrm>
                <a:custGeom>
                  <a:avLst/>
                  <a:gdLst>
                    <a:gd name="T0" fmla="*/ 0 w 7"/>
                    <a:gd name="T1" fmla="*/ 1 h 6"/>
                    <a:gd name="T2" fmla="*/ 0 w 7"/>
                    <a:gd name="T3" fmla="*/ 3 h 6"/>
                    <a:gd name="T4" fmla="*/ 2 w 7"/>
                    <a:gd name="T5" fmla="*/ 5 h 6"/>
                    <a:gd name="T6" fmla="*/ 2 w 7"/>
                    <a:gd name="T7" fmla="*/ 6 h 6"/>
                    <a:gd name="T8" fmla="*/ 2 w 7"/>
                    <a:gd name="T9" fmla="*/ 6 h 6"/>
                    <a:gd name="T10" fmla="*/ 7 w 7"/>
                    <a:gd name="T11" fmla="*/ 6 h 6"/>
                    <a:gd name="T12" fmla="*/ 7 w 7"/>
                    <a:gd name="T13" fmla="*/ 5 h 6"/>
                    <a:gd name="T14" fmla="*/ 4 w 7"/>
                    <a:gd name="T15" fmla="*/ 1 h 6"/>
                    <a:gd name="T16" fmla="*/ 0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1"/>
                      </a:moveTo>
                      <a:cubicBezTo>
                        <a:pt x="0" y="1"/>
                        <a:pt x="0" y="3"/>
                        <a:pt x="0" y="3"/>
                      </a:cubicBezTo>
                      <a:cubicBezTo>
                        <a:pt x="0" y="3"/>
                        <a:pt x="1" y="4"/>
                        <a:pt x="2" y="5"/>
                      </a:cubicBezTo>
                      <a:cubicBezTo>
                        <a:pt x="2" y="5"/>
                        <a:pt x="2" y="6"/>
                        <a:pt x="2" y="6"/>
                      </a:cubicBezTo>
                      <a:cubicBezTo>
                        <a:pt x="2" y="6"/>
                        <a:pt x="2" y="6"/>
                        <a:pt x="2" y="6"/>
                      </a:cubicBezTo>
                      <a:cubicBezTo>
                        <a:pt x="2" y="6"/>
                        <a:pt x="6" y="6"/>
                        <a:pt x="7" y="6"/>
                      </a:cubicBezTo>
                      <a:cubicBezTo>
                        <a:pt x="7" y="5"/>
                        <a:pt x="7" y="5"/>
                        <a:pt x="7" y="5"/>
                      </a:cubicBezTo>
                      <a:cubicBezTo>
                        <a:pt x="7" y="5"/>
                        <a:pt x="4" y="2"/>
                        <a:pt x="4" y="1"/>
                      </a:cubicBezTo>
                      <a:cubicBezTo>
                        <a:pt x="4"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0" name="Freeform 20"/>
                <p:cNvSpPr/>
                <p:nvPr/>
              </p:nvSpPr>
              <p:spPr bwMode="auto">
                <a:xfrm>
                  <a:off x="1400970" y="3166796"/>
                  <a:ext cx="368300" cy="774700"/>
                </a:xfrm>
                <a:custGeom>
                  <a:avLst/>
                  <a:gdLst>
                    <a:gd name="T0" fmla="*/ 1 w 21"/>
                    <a:gd name="T1" fmla="*/ 43 h 44"/>
                    <a:gd name="T2" fmla="*/ 5 w 21"/>
                    <a:gd name="T3" fmla="*/ 42 h 44"/>
                    <a:gd name="T4" fmla="*/ 5 w 21"/>
                    <a:gd name="T5" fmla="*/ 37 h 44"/>
                    <a:gd name="T6" fmla="*/ 8 w 21"/>
                    <a:gd name="T7" fmla="*/ 23 h 44"/>
                    <a:gd name="T8" fmla="*/ 10 w 21"/>
                    <a:gd name="T9" fmla="*/ 13 h 44"/>
                    <a:gd name="T10" fmla="*/ 11 w 21"/>
                    <a:gd name="T11" fmla="*/ 15 h 44"/>
                    <a:gd name="T12" fmla="*/ 16 w 21"/>
                    <a:gd name="T13" fmla="*/ 42 h 44"/>
                    <a:gd name="T14" fmla="*/ 20 w 21"/>
                    <a:gd name="T15" fmla="*/ 43 h 44"/>
                    <a:gd name="T16" fmla="*/ 20 w 21"/>
                    <a:gd name="T17" fmla="*/ 39 h 44"/>
                    <a:gd name="T18" fmla="*/ 20 w 21"/>
                    <a:gd name="T19" fmla="*/ 31 h 44"/>
                    <a:gd name="T20" fmla="*/ 20 w 21"/>
                    <a:gd name="T21" fmla="*/ 21 h 44"/>
                    <a:gd name="T22" fmla="*/ 19 w 21"/>
                    <a:gd name="T23" fmla="*/ 9 h 44"/>
                    <a:gd name="T24" fmla="*/ 19 w 21"/>
                    <a:gd name="T25" fmla="*/ 7 h 44"/>
                    <a:gd name="T26" fmla="*/ 18 w 21"/>
                    <a:gd name="T27" fmla="*/ 5 h 44"/>
                    <a:gd name="T28" fmla="*/ 18 w 21"/>
                    <a:gd name="T29" fmla="*/ 1 h 44"/>
                    <a:gd name="T30" fmla="*/ 10 w 21"/>
                    <a:gd name="T31" fmla="*/ 2 h 44"/>
                    <a:gd name="T32" fmla="*/ 4 w 21"/>
                    <a:gd name="T33" fmla="*/ 0 h 44"/>
                    <a:gd name="T34" fmla="*/ 4 w 21"/>
                    <a:gd name="T35" fmla="*/ 2 h 44"/>
                    <a:gd name="T36" fmla="*/ 1 w 21"/>
                    <a:gd name="T37" fmla="*/ 6 h 44"/>
                    <a:gd name="T38" fmla="*/ 1 w 21"/>
                    <a:gd name="T39" fmla="*/ 9 h 44"/>
                    <a:gd name="T40" fmla="*/ 1 w 21"/>
                    <a:gd name="T41" fmla="*/ 20 h 44"/>
                    <a:gd name="T42" fmla="*/ 1 w 21"/>
                    <a:gd name="T43" fmla="*/ 33 h 44"/>
                    <a:gd name="T44" fmla="*/ 0 w 21"/>
                    <a:gd name="T45" fmla="*/ 40 h 44"/>
                    <a:gd name="T46" fmla="*/ 1 w 21"/>
                    <a:gd name="T4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4">
                      <a:moveTo>
                        <a:pt x="1" y="43"/>
                      </a:moveTo>
                      <a:cubicBezTo>
                        <a:pt x="1" y="43"/>
                        <a:pt x="5" y="44"/>
                        <a:pt x="5" y="42"/>
                      </a:cubicBezTo>
                      <a:cubicBezTo>
                        <a:pt x="6" y="41"/>
                        <a:pt x="5" y="37"/>
                        <a:pt x="5" y="37"/>
                      </a:cubicBezTo>
                      <a:cubicBezTo>
                        <a:pt x="5" y="37"/>
                        <a:pt x="7" y="23"/>
                        <a:pt x="8" y="23"/>
                      </a:cubicBezTo>
                      <a:cubicBezTo>
                        <a:pt x="8" y="23"/>
                        <a:pt x="9" y="17"/>
                        <a:pt x="10" y="13"/>
                      </a:cubicBezTo>
                      <a:cubicBezTo>
                        <a:pt x="11" y="15"/>
                        <a:pt x="11" y="15"/>
                        <a:pt x="11" y="15"/>
                      </a:cubicBezTo>
                      <a:cubicBezTo>
                        <a:pt x="11" y="15"/>
                        <a:pt x="13" y="39"/>
                        <a:pt x="16" y="42"/>
                      </a:cubicBezTo>
                      <a:cubicBezTo>
                        <a:pt x="16" y="42"/>
                        <a:pt x="19" y="44"/>
                        <a:pt x="20" y="43"/>
                      </a:cubicBezTo>
                      <a:cubicBezTo>
                        <a:pt x="20" y="43"/>
                        <a:pt x="21" y="42"/>
                        <a:pt x="20" y="39"/>
                      </a:cubicBezTo>
                      <a:cubicBezTo>
                        <a:pt x="20" y="39"/>
                        <a:pt x="21" y="34"/>
                        <a:pt x="20" y="31"/>
                      </a:cubicBezTo>
                      <a:cubicBezTo>
                        <a:pt x="20" y="31"/>
                        <a:pt x="20" y="23"/>
                        <a:pt x="20" y="21"/>
                      </a:cubicBezTo>
                      <a:cubicBezTo>
                        <a:pt x="20" y="19"/>
                        <a:pt x="19" y="10"/>
                        <a:pt x="19" y="9"/>
                      </a:cubicBezTo>
                      <a:cubicBezTo>
                        <a:pt x="19" y="7"/>
                        <a:pt x="19" y="7"/>
                        <a:pt x="19" y="7"/>
                      </a:cubicBezTo>
                      <a:cubicBezTo>
                        <a:pt x="18" y="5"/>
                        <a:pt x="18" y="5"/>
                        <a:pt x="18" y="5"/>
                      </a:cubicBezTo>
                      <a:cubicBezTo>
                        <a:pt x="18" y="1"/>
                        <a:pt x="18" y="1"/>
                        <a:pt x="18" y="1"/>
                      </a:cubicBezTo>
                      <a:cubicBezTo>
                        <a:pt x="18" y="1"/>
                        <a:pt x="13" y="3"/>
                        <a:pt x="10" y="2"/>
                      </a:cubicBezTo>
                      <a:cubicBezTo>
                        <a:pt x="4" y="0"/>
                        <a:pt x="4" y="0"/>
                        <a:pt x="4" y="0"/>
                      </a:cubicBezTo>
                      <a:cubicBezTo>
                        <a:pt x="4" y="2"/>
                        <a:pt x="4" y="2"/>
                        <a:pt x="4" y="2"/>
                      </a:cubicBezTo>
                      <a:cubicBezTo>
                        <a:pt x="4" y="2"/>
                        <a:pt x="1" y="5"/>
                        <a:pt x="1" y="6"/>
                      </a:cubicBezTo>
                      <a:cubicBezTo>
                        <a:pt x="1" y="9"/>
                        <a:pt x="1" y="9"/>
                        <a:pt x="1" y="9"/>
                      </a:cubicBezTo>
                      <a:cubicBezTo>
                        <a:pt x="1" y="9"/>
                        <a:pt x="1" y="17"/>
                        <a:pt x="1" y="20"/>
                      </a:cubicBezTo>
                      <a:cubicBezTo>
                        <a:pt x="1" y="20"/>
                        <a:pt x="0" y="31"/>
                        <a:pt x="1" y="33"/>
                      </a:cubicBezTo>
                      <a:cubicBezTo>
                        <a:pt x="1" y="33"/>
                        <a:pt x="0" y="39"/>
                        <a:pt x="0" y="40"/>
                      </a:cubicBezTo>
                      <a:cubicBezTo>
                        <a:pt x="0" y="40"/>
                        <a:pt x="1" y="43"/>
                        <a:pt x="1" y="4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1" name="Rectangle 21"/>
                <p:cNvSpPr>
                  <a:spLocks noChangeArrowheads="1"/>
                </p:cNvSpPr>
                <p:nvPr/>
              </p:nvSpPr>
              <p:spPr bwMode="auto">
                <a:xfrm>
                  <a:off x="1627982" y="3290621"/>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2" name="Freeform 22"/>
                <p:cNvSpPr/>
                <p:nvPr/>
              </p:nvSpPr>
              <p:spPr bwMode="auto">
                <a:xfrm>
                  <a:off x="1680370" y="3325546"/>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3" name="Freeform 23"/>
                <p:cNvSpPr/>
                <p:nvPr/>
              </p:nvSpPr>
              <p:spPr bwMode="auto">
                <a:xfrm>
                  <a:off x="1680370" y="3377933"/>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4" name="Freeform 24"/>
                <p:cNvSpPr/>
                <p:nvPr/>
              </p:nvSpPr>
              <p:spPr bwMode="auto">
                <a:xfrm>
                  <a:off x="1418432" y="3238233"/>
                  <a:ext cx="315913" cy="685800"/>
                </a:xfrm>
                <a:custGeom>
                  <a:avLst/>
                  <a:gdLst>
                    <a:gd name="T0" fmla="*/ 18 w 18"/>
                    <a:gd name="T1" fmla="*/ 39 h 39"/>
                    <a:gd name="T2" fmla="*/ 17 w 18"/>
                    <a:gd name="T3" fmla="*/ 35 h 39"/>
                    <a:gd name="T4" fmla="*/ 16 w 18"/>
                    <a:gd name="T5" fmla="*/ 31 h 39"/>
                    <a:gd name="T6" fmla="*/ 18 w 18"/>
                    <a:gd name="T7" fmla="*/ 25 h 39"/>
                    <a:gd name="T8" fmla="*/ 16 w 18"/>
                    <a:gd name="T9" fmla="*/ 27 h 39"/>
                    <a:gd name="T10" fmla="*/ 16 w 18"/>
                    <a:gd name="T11" fmla="*/ 24 h 39"/>
                    <a:gd name="T12" fmla="*/ 15 w 18"/>
                    <a:gd name="T13" fmla="*/ 15 h 39"/>
                    <a:gd name="T14" fmla="*/ 15 w 18"/>
                    <a:gd name="T15" fmla="*/ 21 h 39"/>
                    <a:gd name="T16" fmla="*/ 13 w 18"/>
                    <a:gd name="T17" fmla="*/ 12 h 39"/>
                    <a:gd name="T18" fmla="*/ 15 w 18"/>
                    <a:gd name="T19" fmla="*/ 8 h 39"/>
                    <a:gd name="T20" fmla="*/ 11 w 18"/>
                    <a:gd name="T21" fmla="*/ 8 h 39"/>
                    <a:gd name="T22" fmla="*/ 15 w 18"/>
                    <a:gd name="T23" fmla="*/ 5 h 39"/>
                    <a:gd name="T24" fmla="*/ 11 w 18"/>
                    <a:gd name="T25" fmla="*/ 6 h 39"/>
                    <a:gd name="T26" fmla="*/ 12 w 18"/>
                    <a:gd name="T27" fmla="*/ 3 h 39"/>
                    <a:gd name="T28" fmla="*/ 8 w 18"/>
                    <a:gd name="T29" fmla="*/ 4 h 39"/>
                    <a:gd name="T30" fmla="*/ 4 w 18"/>
                    <a:gd name="T31" fmla="*/ 0 h 39"/>
                    <a:gd name="T32" fmla="*/ 6 w 18"/>
                    <a:gd name="T33" fmla="*/ 5 h 39"/>
                    <a:gd name="T34" fmla="*/ 3 w 18"/>
                    <a:gd name="T35" fmla="*/ 3 h 39"/>
                    <a:gd name="T36" fmla="*/ 1 w 18"/>
                    <a:gd name="T37" fmla="*/ 0 h 39"/>
                    <a:gd name="T38" fmla="*/ 0 w 18"/>
                    <a:gd name="T39" fmla="*/ 2 h 39"/>
                    <a:gd name="T40" fmla="*/ 0 w 18"/>
                    <a:gd name="T41" fmla="*/ 3 h 39"/>
                    <a:gd name="T42" fmla="*/ 7 w 18"/>
                    <a:gd name="T43" fmla="*/ 8 h 39"/>
                    <a:gd name="T44" fmla="*/ 2 w 18"/>
                    <a:gd name="T45" fmla="*/ 7 h 39"/>
                    <a:gd name="T46" fmla="*/ 6 w 18"/>
                    <a:gd name="T47" fmla="*/ 9 h 39"/>
                    <a:gd name="T48" fmla="*/ 4 w 18"/>
                    <a:gd name="T49" fmla="*/ 16 h 39"/>
                    <a:gd name="T50" fmla="*/ 4 w 18"/>
                    <a:gd name="T51" fmla="*/ 23 h 39"/>
                    <a:gd name="T52" fmla="*/ 2 w 18"/>
                    <a:gd name="T53" fmla="*/ 19 h 39"/>
                    <a:gd name="T54" fmla="*/ 2 w 18"/>
                    <a:gd name="T55" fmla="*/ 27 h 39"/>
                    <a:gd name="T56" fmla="*/ 3 w 18"/>
                    <a:gd name="T57" fmla="*/ 34 h 39"/>
                    <a:gd name="T58" fmla="*/ 1 w 18"/>
                    <a:gd name="T59" fmla="*/ 30 h 39"/>
                    <a:gd name="T60" fmla="*/ 2 w 18"/>
                    <a:gd name="T61" fmla="*/ 36 h 39"/>
                    <a:gd name="T62" fmla="*/ 2 w 18"/>
                    <a:gd name="T63" fmla="*/ 39 h 39"/>
                    <a:gd name="T64" fmla="*/ 4 w 18"/>
                    <a:gd name="T65" fmla="*/ 38 h 39"/>
                    <a:gd name="T66" fmla="*/ 4 w 18"/>
                    <a:gd name="T67" fmla="*/ 33 h 39"/>
                    <a:gd name="T68" fmla="*/ 7 w 18"/>
                    <a:gd name="T69" fmla="*/ 19 h 39"/>
                    <a:gd name="T70" fmla="*/ 9 w 18"/>
                    <a:gd name="T71" fmla="*/ 9 h 39"/>
                    <a:gd name="T72" fmla="*/ 10 w 18"/>
                    <a:gd name="T73" fmla="*/ 11 h 39"/>
                    <a:gd name="T74" fmla="*/ 15 w 18"/>
                    <a:gd name="T75" fmla="*/ 38 h 39"/>
                    <a:gd name="T76" fmla="*/ 18 w 18"/>
                    <a:gd name="T7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39">
                      <a:moveTo>
                        <a:pt x="18" y="39"/>
                      </a:moveTo>
                      <a:cubicBezTo>
                        <a:pt x="18" y="38"/>
                        <a:pt x="18" y="36"/>
                        <a:pt x="17" y="35"/>
                      </a:cubicBezTo>
                      <a:cubicBezTo>
                        <a:pt x="16" y="33"/>
                        <a:pt x="16" y="31"/>
                        <a:pt x="16" y="31"/>
                      </a:cubicBezTo>
                      <a:cubicBezTo>
                        <a:pt x="18" y="31"/>
                        <a:pt x="18" y="25"/>
                        <a:pt x="18" y="25"/>
                      </a:cubicBezTo>
                      <a:cubicBezTo>
                        <a:pt x="18" y="25"/>
                        <a:pt x="16" y="28"/>
                        <a:pt x="16" y="27"/>
                      </a:cubicBezTo>
                      <a:cubicBezTo>
                        <a:pt x="15" y="27"/>
                        <a:pt x="15" y="26"/>
                        <a:pt x="16" y="24"/>
                      </a:cubicBezTo>
                      <a:cubicBezTo>
                        <a:pt x="16" y="21"/>
                        <a:pt x="15" y="15"/>
                        <a:pt x="15" y="15"/>
                      </a:cubicBezTo>
                      <a:cubicBezTo>
                        <a:pt x="15" y="17"/>
                        <a:pt x="15" y="21"/>
                        <a:pt x="15" y="21"/>
                      </a:cubicBezTo>
                      <a:cubicBezTo>
                        <a:pt x="15" y="21"/>
                        <a:pt x="13" y="14"/>
                        <a:pt x="13" y="12"/>
                      </a:cubicBezTo>
                      <a:cubicBezTo>
                        <a:pt x="12" y="10"/>
                        <a:pt x="15" y="8"/>
                        <a:pt x="15" y="8"/>
                      </a:cubicBezTo>
                      <a:cubicBezTo>
                        <a:pt x="13" y="10"/>
                        <a:pt x="11" y="8"/>
                        <a:pt x="11" y="8"/>
                      </a:cubicBezTo>
                      <a:cubicBezTo>
                        <a:pt x="12" y="8"/>
                        <a:pt x="15" y="5"/>
                        <a:pt x="15" y="5"/>
                      </a:cubicBezTo>
                      <a:cubicBezTo>
                        <a:pt x="14" y="6"/>
                        <a:pt x="11" y="6"/>
                        <a:pt x="11" y="6"/>
                      </a:cubicBezTo>
                      <a:cubicBezTo>
                        <a:pt x="12" y="3"/>
                        <a:pt x="12" y="3"/>
                        <a:pt x="12" y="3"/>
                      </a:cubicBezTo>
                      <a:cubicBezTo>
                        <a:pt x="11" y="5"/>
                        <a:pt x="9" y="6"/>
                        <a:pt x="8" y="4"/>
                      </a:cubicBezTo>
                      <a:cubicBezTo>
                        <a:pt x="7" y="2"/>
                        <a:pt x="4" y="0"/>
                        <a:pt x="4" y="0"/>
                      </a:cubicBezTo>
                      <a:cubicBezTo>
                        <a:pt x="5" y="1"/>
                        <a:pt x="6" y="5"/>
                        <a:pt x="6" y="5"/>
                      </a:cubicBezTo>
                      <a:cubicBezTo>
                        <a:pt x="6" y="5"/>
                        <a:pt x="6" y="5"/>
                        <a:pt x="3" y="3"/>
                      </a:cubicBezTo>
                      <a:cubicBezTo>
                        <a:pt x="1" y="3"/>
                        <a:pt x="1" y="1"/>
                        <a:pt x="1" y="0"/>
                      </a:cubicBezTo>
                      <a:cubicBezTo>
                        <a:pt x="0" y="1"/>
                        <a:pt x="0" y="2"/>
                        <a:pt x="0" y="2"/>
                      </a:cubicBezTo>
                      <a:cubicBezTo>
                        <a:pt x="0" y="3"/>
                        <a:pt x="0" y="3"/>
                        <a:pt x="0" y="3"/>
                      </a:cubicBezTo>
                      <a:cubicBezTo>
                        <a:pt x="1" y="8"/>
                        <a:pt x="8" y="7"/>
                        <a:pt x="7" y="8"/>
                      </a:cubicBezTo>
                      <a:cubicBezTo>
                        <a:pt x="6" y="9"/>
                        <a:pt x="2" y="7"/>
                        <a:pt x="2" y="7"/>
                      </a:cubicBezTo>
                      <a:cubicBezTo>
                        <a:pt x="3" y="9"/>
                        <a:pt x="6" y="9"/>
                        <a:pt x="6" y="9"/>
                      </a:cubicBezTo>
                      <a:cubicBezTo>
                        <a:pt x="6" y="9"/>
                        <a:pt x="6" y="12"/>
                        <a:pt x="4" y="16"/>
                      </a:cubicBezTo>
                      <a:cubicBezTo>
                        <a:pt x="2" y="20"/>
                        <a:pt x="4" y="23"/>
                        <a:pt x="4" y="23"/>
                      </a:cubicBezTo>
                      <a:cubicBezTo>
                        <a:pt x="2" y="23"/>
                        <a:pt x="2" y="19"/>
                        <a:pt x="2" y="19"/>
                      </a:cubicBezTo>
                      <a:cubicBezTo>
                        <a:pt x="2" y="19"/>
                        <a:pt x="2" y="25"/>
                        <a:pt x="2" y="27"/>
                      </a:cubicBezTo>
                      <a:cubicBezTo>
                        <a:pt x="1" y="29"/>
                        <a:pt x="3" y="34"/>
                        <a:pt x="3" y="34"/>
                      </a:cubicBezTo>
                      <a:cubicBezTo>
                        <a:pt x="1" y="34"/>
                        <a:pt x="1" y="30"/>
                        <a:pt x="1" y="30"/>
                      </a:cubicBezTo>
                      <a:cubicBezTo>
                        <a:pt x="0" y="30"/>
                        <a:pt x="1" y="34"/>
                        <a:pt x="2" y="36"/>
                      </a:cubicBezTo>
                      <a:cubicBezTo>
                        <a:pt x="2" y="37"/>
                        <a:pt x="2" y="38"/>
                        <a:pt x="2" y="39"/>
                      </a:cubicBezTo>
                      <a:cubicBezTo>
                        <a:pt x="3" y="39"/>
                        <a:pt x="4" y="39"/>
                        <a:pt x="4" y="38"/>
                      </a:cubicBezTo>
                      <a:cubicBezTo>
                        <a:pt x="5" y="37"/>
                        <a:pt x="4" y="33"/>
                        <a:pt x="4" y="33"/>
                      </a:cubicBezTo>
                      <a:cubicBezTo>
                        <a:pt x="4" y="33"/>
                        <a:pt x="6" y="19"/>
                        <a:pt x="7" y="19"/>
                      </a:cubicBezTo>
                      <a:cubicBezTo>
                        <a:pt x="7" y="19"/>
                        <a:pt x="8" y="13"/>
                        <a:pt x="9" y="9"/>
                      </a:cubicBezTo>
                      <a:cubicBezTo>
                        <a:pt x="10" y="11"/>
                        <a:pt x="10" y="11"/>
                        <a:pt x="10" y="11"/>
                      </a:cubicBezTo>
                      <a:cubicBezTo>
                        <a:pt x="10" y="11"/>
                        <a:pt x="12" y="35"/>
                        <a:pt x="15" y="38"/>
                      </a:cubicBezTo>
                      <a:cubicBezTo>
                        <a:pt x="15" y="38"/>
                        <a:pt x="16" y="39"/>
                        <a:pt x="18"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5" name="Freeform 25"/>
                <p:cNvSpPr/>
                <p:nvPr/>
              </p:nvSpPr>
              <p:spPr bwMode="auto">
                <a:xfrm>
                  <a:off x="1400970" y="3255696"/>
                  <a:ext cx="52388" cy="69850"/>
                </a:xfrm>
                <a:custGeom>
                  <a:avLst/>
                  <a:gdLst>
                    <a:gd name="T0" fmla="*/ 0 w 3"/>
                    <a:gd name="T1" fmla="*/ 2 h 4"/>
                    <a:gd name="T2" fmla="*/ 2 w 3"/>
                    <a:gd name="T3" fmla="*/ 4 h 4"/>
                    <a:gd name="T4" fmla="*/ 2 w 3"/>
                    <a:gd name="T5" fmla="*/ 2 h 4"/>
                    <a:gd name="T6" fmla="*/ 3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1" y="4"/>
                        <a:pt x="2" y="4"/>
                      </a:cubicBezTo>
                      <a:cubicBezTo>
                        <a:pt x="2" y="4"/>
                        <a:pt x="1" y="3"/>
                        <a:pt x="2" y="2"/>
                      </a:cubicBezTo>
                      <a:cubicBezTo>
                        <a:pt x="2" y="2"/>
                        <a:pt x="3" y="1"/>
                        <a:pt x="3" y="0"/>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6" name="Freeform 26"/>
                <p:cNvSpPr/>
                <p:nvPr/>
              </p:nvSpPr>
              <p:spPr bwMode="auto">
                <a:xfrm>
                  <a:off x="1435895" y="2798496"/>
                  <a:ext cx="280988" cy="403225"/>
                </a:xfrm>
                <a:custGeom>
                  <a:avLst/>
                  <a:gdLst>
                    <a:gd name="T0" fmla="*/ 5 w 16"/>
                    <a:gd name="T1" fmla="*/ 0 h 23"/>
                    <a:gd name="T2" fmla="*/ 7 w 16"/>
                    <a:gd name="T3" fmla="*/ 2 h 23"/>
                    <a:gd name="T4" fmla="*/ 10 w 16"/>
                    <a:gd name="T5" fmla="*/ 1 h 23"/>
                    <a:gd name="T6" fmla="*/ 13 w 16"/>
                    <a:gd name="T7" fmla="*/ 16 h 23"/>
                    <a:gd name="T8" fmla="*/ 16 w 16"/>
                    <a:gd name="T9" fmla="*/ 22 h 23"/>
                    <a:gd name="T10" fmla="*/ 8 w 16"/>
                    <a:gd name="T11" fmla="*/ 23 h 23"/>
                    <a:gd name="T12" fmla="*/ 0 w 16"/>
                    <a:gd name="T13" fmla="*/ 23 h 23"/>
                    <a:gd name="T14" fmla="*/ 0 w 16"/>
                    <a:gd name="T15" fmla="*/ 7 h 23"/>
                    <a:gd name="T16" fmla="*/ 5 w 1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5" y="0"/>
                      </a:moveTo>
                      <a:cubicBezTo>
                        <a:pt x="5" y="0"/>
                        <a:pt x="6" y="2"/>
                        <a:pt x="7" y="2"/>
                      </a:cubicBezTo>
                      <a:cubicBezTo>
                        <a:pt x="7" y="2"/>
                        <a:pt x="9" y="3"/>
                        <a:pt x="10" y="1"/>
                      </a:cubicBezTo>
                      <a:cubicBezTo>
                        <a:pt x="13" y="16"/>
                        <a:pt x="13" y="16"/>
                        <a:pt x="13" y="16"/>
                      </a:cubicBezTo>
                      <a:cubicBezTo>
                        <a:pt x="16" y="22"/>
                        <a:pt x="16" y="22"/>
                        <a:pt x="16" y="22"/>
                      </a:cubicBezTo>
                      <a:cubicBezTo>
                        <a:pt x="8" y="23"/>
                        <a:pt x="8" y="23"/>
                        <a:pt x="8" y="23"/>
                      </a:cubicBezTo>
                      <a:cubicBezTo>
                        <a:pt x="0" y="23"/>
                        <a:pt x="0" y="23"/>
                        <a:pt x="0" y="23"/>
                      </a:cubicBezTo>
                      <a:cubicBezTo>
                        <a:pt x="0" y="7"/>
                        <a:pt x="0" y="7"/>
                        <a:pt x="0" y="7"/>
                      </a:cubicBezTo>
                      <a:lnTo>
                        <a:pt x="5"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7" name="Freeform 27"/>
                <p:cNvSpPr/>
                <p:nvPr/>
              </p:nvSpPr>
              <p:spPr bwMode="auto">
                <a:xfrm>
                  <a:off x="1488282" y="2833421"/>
                  <a:ext cx="52388" cy="52388"/>
                </a:xfrm>
                <a:custGeom>
                  <a:avLst/>
                  <a:gdLst>
                    <a:gd name="T0" fmla="*/ 0 w 33"/>
                    <a:gd name="T1" fmla="*/ 33 h 33"/>
                    <a:gd name="T2" fmla="*/ 33 w 33"/>
                    <a:gd name="T3" fmla="*/ 0 h 33"/>
                    <a:gd name="T4" fmla="*/ 0 w 33"/>
                    <a:gd name="T5" fmla="*/ 33 h 33"/>
                    <a:gd name="T6" fmla="*/ 0 w 33"/>
                    <a:gd name="T7" fmla="*/ 33 h 33"/>
                  </a:gdLst>
                  <a:ahLst/>
                  <a:cxnLst>
                    <a:cxn ang="0">
                      <a:pos x="T0" y="T1"/>
                    </a:cxn>
                    <a:cxn ang="0">
                      <a:pos x="T2" y="T3"/>
                    </a:cxn>
                    <a:cxn ang="0">
                      <a:pos x="T4" y="T5"/>
                    </a:cxn>
                    <a:cxn ang="0">
                      <a:pos x="T6" y="T7"/>
                    </a:cxn>
                  </a:cxnLst>
                  <a:rect l="0" t="0" r="r" b="b"/>
                  <a:pathLst>
                    <a:path w="33" h="33">
                      <a:moveTo>
                        <a:pt x="0" y="33"/>
                      </a:moveTo>
                      <a:lnTo>
                        <a:pt x="33" y="0"/>
                      </a:lnTo>
                      <a:lnTo>
                        <a:pt x="0" y="33"/>
                      </a:lnTo>
                      <a:lnTo>
                        <a:pt x="0" y="33"/>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8" name="Freeform 28"/>
                <p:cNvSpPr/>
                <p:nvPr/>
              </p:nvSpPr>
              <p:spPr bwMode="auto">
                <a:xfrm>
                  <a:off x="1575595" y="2850883"/>
                  <a:ext cx="123825" cy="333375"/>
                </a:xfrm>
                <a:custGeom>
                  <a:avLst/>
                  <a:gdLst>
                    <a:gd name="T0" fmla="*/ 0 w 7"/>
                    <a:gd name="T1" fmla="*/ 0 h 19"/>
                    <a:gd name="T2" fmla="*/ 2 w 7"/>
                    <a:gd name="T3" fmla="*/ 2 h 19"/>
                    <a:gd name="T4" fmla="*/ 5 w 7"/>
                    <a:gd name="T5" fmla="*/ 10 h 19"/>
                    <a:gd name="T6" fmla="*/ 7 w 7"/>
                    <a:gd name="T7" fmla="*/ 18 h 19"/>
                    <a:gd name="T8" fmla="*/ 2 w 7"/>
                    <a:gd name="T9" fmla="*/ 17 h 19"/>
                    <a:gd name="T10" fmla="*/ 4 w 7"/>
                    <a:gd name="T11" fmla="*/ 15 h 19"/>
                    <a:gd name="T12" fmla="*/ 2 w 7"/>
                    <a:gd name="T13" fmla="*/ 12 h 19"/>
                    <a:gd name="T14" fmla="*/ 2 w 7"/>
                    <a:gd name="T15" fmla="*/ 10 h 19"/>
                    <a:gd name="T16" fmla="*/ 2 w 7"/>
                    <a:gd name="T17" fmla="*/ 3 h 19"/>
                    <a:gd name="T18" fmla="*/ 0 w 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9">
                      <a:moveTo>
                        <a:pt x="0" y="0"/>
                      </a:moveTo>
                      <a:cubicBezTo>
                        <a:pt x="2" y="2"/>
                        <a:pt x="2" y="2"/>
                        <a:pt x="2" y="2"/>
                      </a:cubicBezTo>
                      <a:cubicBezTo>
                        <a:pt x="5" y="10"/>
                        <a:pt x="5" y="10"/>
                        <a:pt x="5" y="10"/>
                      </a:cubicBezTo>
                      <a:cubicBezTo>
                        <a:pt x="7" y="18"/>
                        <a:pt x="7" y="18"/>
                        <a:pt x="7" y="18"/>
                      </a:cubicBezTo>
                      <a:cubicBezTo>
                        <a:pt x="7" y="18"/>
                        <a:pt x="3" y="19"/>
                        <a:pt x="2" y="17"/>
                      </a:cubicBezTo>
                      <a:cubicBezTo>
                        <a:pt x="2" y="17"/>
                        <a:pt x="5" y="18"/>
                        <a:pt x="4" y="15"/>
                      </a:cubicBezTo>
                      <a:cubicBezTo>
                        <a:pt x="4" y="13"/>
                        <a:pt x="2" y="13"/>
                        <a:pt x="2" y="12"/>
                      </a:cubicBezTo>
                      <a:cubicBezTo>
                        <a:pt x="2" y="12"/>
                        <a:pt x="2" y="12"/>
                        <a:pt x="2" y="10"/>
                      </a:cubicBezTo>
                      <a:cubicBezTo>
                        <a:pt x="2" y="8"/>
                        <a:pt x="2" y="3"/>
                        <a:pt x="2" y="3"/>
                      </a:cubicBezTo>
                      <a:cubicBezTo>
                        <a:pt x="2" y="3"/>
                        <a:pt x="1" y="1"/>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89" name="Freeform 29"/>
                <p:cNvSpPr/>
                <p:nvPr/>
              </p:nvSpPr>
              <p:spPr bwMode="auto">
                <a:xfrm>
                  <a:off x="1331119" y="2798496"/>
                  <a:ext cx="174625" cy="509588"/>
                </a:xfrm>
                <a:custGeom>
                  <a:avLst/>
                  <a:gdLst>
                    <a:gd name="T0" fmla="*/ 4 w 10"/>
                    <a:gd name="T1" fmla="*/ 29 h 29"/>
                    <a:gd name="T2" fmla="*/ 7 w 10"/>
                    <a:gd name="T3" fmla="*/ 27 h 29"/>
                    <a:gd name="T4" fmla="*/ 10 w 10"/>
                    <a:gd name="T5" fmla="*/ 15 h 29"/>
                    <a:gd name="T6" fmla="*/ 10 w 10"/>
                    <a:gd name="T7" fmla="*/ 0 h 29"/>
                    <a:gd name="T8" fmla="*/ 9 w 10"/>
                    <a:gd name="T9" fmla="*/ 2 h 29"/>
                    <a:gd name="T10" fmla="*/ 2 w 10"/>
                    <a:gd name="T11" fmla="*/ 3 h 29"/>
                    <a:gd name="T12" fmla="*/ 0 w 10"/>
                    <a:gd name="T13" fmla="*/ 16 h 29"/>
                    <a:gd name="T14" fmla="*/ 1 w 10"/>
                    <a:gd name="T15" fmla="*/ 22 h 29"/>
                    <a:gd name="T16" fmla="*/ 4 w 1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9">
                      <a:moveTo>
                        <a:pt x="4" y="29"/>
                      </a:moveTo>
                      <a:cubicBezTo>
                        <a:pt x="4" y="29"/>
                        <a:pt x="5" y="27"/>
                        <a:pt x="7" y="27"/>
                      </a:cubicBezTo>
                      <a:cubicBezTo>
                        <a:pt x="7" y="27"/>
                        <a:pt x="9" y="21"/>
                        <a:pt x="10" y="15"/>
                      </a:cubicBezTo>
                      <a:cubicBezTo>
                        <a:pt x="10" y="10"/>
                        <a:pt x="9" y="2"/>
                        <a:pt x="10" y="0"/>
                      </a:cubicBezTo>
                      <a:cubicBezTo>
                        <a:pt x="10" y="0"/>
                        <a:pt x="10" y="1"/>
                        <a:pt x="9" y="2"/>
                      </a:cubicBezTo>
                      <a:cubicBezTo>
                        <a:pt x="9" y="2"/>
                        <a:pt x="4" y="2"/>
                        <a:pt x="2" y="3"/>
                      </a:cubicBezTo>
                      <a:cubicBezTo>
                        <a:pt x="2" y="3"/>
                        <a:pt x="1" y="8"/>
                        <a:pt x="0" y="16"/>
                      </a:cubicBezTo>
                      <a:cubicBezTo>
                        <a:pt x="0" y="16"/>
                        <a:pt x="1" y="21"/>
                        <a:pt x="1" y="22"/>
                      </a:cubicBezTo>
                      <a:cubicBezTo>
                        <a:pt x="1" y="23"/>
                        <a:pt x="3" y="27"/>
                        <a:pt x="4"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0" name="Freeform 30"/>
                <p:cNvSpPr/>
                <p:nvPr/>
              </p:nvSpPr>
              <p:spPr bwMode="auto">
                <a:xfrm>
                  <a:off x="1488282" y="3166796"/>
                  <a:ext cx="211138" cy="71438"/>
                </a:xfrm>
                <a:custGeom>
                  <a:avLst/>
                  <a:gdLst>
                    <a:gd name="T0" fmla="*/ 11 w 12"/>
                    <a:gd name="T1" fmla="*/ 0 h 4"/>
                    <a:gd name="T2" fmla="*/ 0 w 12"/>
                    <a:gd name="T3" fmla="*/ 2 h 4"/>
                    <a:gd name="T4" fmla="*/ 0 w 12"/>
                    <a:gd name="T5" fmla="*/ 2 h 4"/>
                    <a:gd name="T6" fmla="*/ 12 w 12"/>
                    <a:gd name="T7" fmla="*/ 2 h 4"/>
                    <a:gd name="T8" fmla="*/ 11 w 12"/>
                    <a:gd name="T9" fmla="*/ 0 h 4"/>
                  </a:gdLst>
                  <a:ahLst/>
                  <a:cxnLst>
                    <a:cxn ang="0">
                      <a:pos x="T0" y="T1"/>
                    </a:cxn>
                    <a:cxn ang="0">
                      <a:pos x="T2" y="T3"/>
                    </a:cxn>
                    <a:cxn ang="0">
                      <a:pos x="T4" y="T5"/>
                    </a:cxn>
                    <a:cxn ang="0">
                      <a:pos x="T6" y="T7"/>
                    </a:cxn>
                    <a:cxn ang="0">
                      <a:pos x="T8" y="T9"/>
                    </a:cxn>
                  </a:cxnLst>
                  <a:rect l="0" t="0" r="r" b="b"/>
                  <a:pathLst>
                    <a:path w="12" h="4">
                      <a:moveTo>
                        <a:pt x="11" y="0"/>
                      </a:moveTo>
                      <a:cubicBezTo>
                        <a:pt x="7" y="2"/>
                        <a:pt x="2" y="2"/>
                        <a:pt x="0" y="2"/>
                      </a:cubicBezTo>
                      <a:cubicBezTo>
                        <a:pt x="0" y="2"/>
                        <a:pt x="0" y="2"/>
                        <a:pt x="0" y="2"/>
                      </a:cubicBezTo>
                      <a:cubicBezTo>
                        <a:pt x="0" y="2"/>
                        <a:pt x="7" y="4"/>
                        <a:pt x="12" y="2"/>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1" name="Freeform 31"/>
                <p:cNvSpPr/>
                <p:nvPr/>
              </p:nvSpPr>
              <p:spPr bwMode="auto">
                <a:xfrm>
                  <a:off x="1435895" y="2850883"/>
                  <a:ext cx="69850" cy="280988"/>
                </a:xfrm>
                <a:custGeom>
                  <a:avLst/>
                  <a:gdLst>
                    <a:gd name="T0" fmla="*/ 3 w 4"/>
                    <a:gd name="T1" fmla="*/ 16 h 16"/>
                    <a:gd name="T2" fmla="*/ 4 w 4"/>
                    <a:gd name="T3" fmla="*/ 12 h 16"/>
                    <a:gd name="T4" fmla="*/ 4 w 4"/>
                    <a:gd name="T5" fmla="*/ 12 h 16"/>
                    <a:gd name="T6" fmla="*/ 1 w 4"/>
                    <a:gd name="T7" fmla="*/ 2 h 16"/>
                    <a:gd name="T8" fmla="*/ 2 w 4"/>
                    <a:gd name="T9" fmla="*/ 1 h 16"/>
                    <a:gd name="T10" fmla="*/ 1 w 4"/>
                    <a:gd name="T11" fmla="*/ 0 h 16"/>
                    <a:gd name="T12" fmla="*/ 1 w 4"/>
                    <a:gd name="T13" fmla="*/ 1 h 16"/>
                    <a:gd name="T14" fmla="*/ 0 w 4"/>
                    <a:gd name="T15" fmla="*/ 2 h 16"/>
                    <a:gd name="T16" fmla="*/ 3 w 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3" y="16"/>
                      </a:moveTo>
                      <a:cubicBezTo>
                        <a:pt x="3" y="15"/>
                        <a:pt x="4" y="14"/>
                        <a:pt x="4" y="12"/>
                      </a:cubicBezTo>
                      <a:cubicBezTo>
                        <a:pt x="4" y="12"/>
                        <a:pt x="4" y="12"/>
                        <a:pt x="4" y="12"/>
                      </a:cubicBezTo>
                      <a:cubicBezTo>
                        <a:pt x="2" y="8"/>
                        <a:pt x="1" y="2"/>
                        <a:pt x="1" y="2"/>
                      </a:cubicBezTo>
                      <a:cubicBezTo>
                        <a:pt x="2" y="1"/>
                        <a:pt x="2" y="1"/>
                        <a:pt x="2" y="1"/>
                      </a:cubicBezTo>
                      <a:cubicBezTo>
                        <a:pt x="1" y="1"/>
                        <a:pt x="1" y="0"/>
                        <a:pt x="1" y="0"/>
                      </a:cubicBezTo>
                      <a:cubicBezTo>
                        <a:pt x="1" y="1"/>
                        <a:pt x="1" y="1"/>
                        <a:pt x="1" y="1"/>
                      </a:cubicBezTo>
                      <a:cubicBezTo>
                        <a:pt x="1" y="2"/>
                        <a:pt x="0" y="2"/>
                        <a:pt x="0" y="2"/>
                      </a:cubicBezTo>
                      <a:cubicBezTo>
                        <a:pt x="2" y="8"/>
                        <a:pt x="3" y="13"/>
                        <a:pt x="3"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2" name="Freeform 32"/>
                <p:cNvSpPr/>
                <p:nvPr/>
              </p:nvSpPr>
              <p:spPr bwMode="auto">
                <a:xfrm>
                  <a:off x="1453357" y="2990583"/>
                  <a:ext cx="0" cy="190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3" name="Freeform 33"/>
                <p:cNvSpPr/>
                <p:nvPr/>
              </p:nvSpPr>
              <p:spPr bwMode="auto">
                <a:xfrm>
                  <a:off x="1348582" y="2885808"/>
                  <a:ext cx="122238" cy="369888"/>
                </a:xfrm>
                <a:custGeom>
                  <a:avLst/>
                  <a:gdLst>
                    <a:gd name="T0" fmla="*/ 7 w 7"/>
                    <a:gd name="T1" fmla="*/ 20 h 21"/>
                    <a:gd name="T2" fmla="*/ 6 w 7"/>
                    <a:gd name="T3" fmla="*/ 16 h 21"/>
                    <a:gd name="T4" fmla="*/ 6 w 7"/>
                    <a:gd name="T5" fmla="*/ 7 h 21"/>
                    <a:gd name="T6" fmla="*/ 5 w 7"/>
                    <a:gd name="T7" fmla="*/ 13 h 21"/>
                    <a:gd name="T8" fmla="*/ 5 w 7"/>
                    <a:gd name="T9" fmla="*/ 6 h 21"/>
                    <a:gd name="T10" fmla="*/ 5 w 7"/>
                    <a:gd name="T11" fmla="*/ 16 h 21"/>
                    <a:gd name="T12" fmla="*/ 3 w 7"/>
                    <a:gd name="T13" fmla="*/ 10 h 21"/>
                    <a:gd name="T14" fmla="*/ 2 w 7"/>
                    <a:gd name="T15" fmla="*/ 0 h 21"/>
                    <a:gd name="T16" fmla="*/ 2 w 7"/>
                    <a:gd name="T17" fmla="*/ 9 h 21"/>
                    <a:gd name="T18" fmla="*/ 0 w 7"/>
                    <a:gd name="T19" fmla="*/ 7 h 21"/>
                    <a:gd name="T20" fmla="*/ 2 w 7"/>
                    <a:gd name="T21" fmla="*/ 10 h 21"/>
                    <a:gd name="T22" fmla="*/ 1 w 7"/>
                    <a:gd name="T23" fmla="*/ 11 h 21"/>
                    <a:gd name="T24" fmla="*/ 2 w 7"/>
                    <a:gd name="T25" fmla="*/ 11 h 21"/>
                    <a:gd name="T26" fmla="*/ 1 w 7"/>
                    <a:gd name="T27" fmla="*/ 12 h 21"/>
                    <a:gd name="T28" fmla="*/ 3 w 7"/>
                    <a:gd name="T29" fmla="*/ 12 h 21"/>
                    <a:gd name="T30" fmla="*/ 1 w 7"/>
                    <a:gd name="T31" fmla="*/ 13 h 21"/>
                    <a:gd name="T32" fmla="*/ 3 w 7"/>
                    <a:gd name="T33" fmla="*/ 14 h 21"/>
                    <a:gd name="T34" fmla="*/ 6 w 7"/>
                    <a:gd name="T35" fmla="*/ 21 h 21"/>
                    <a:gd name="T36" fmla="*/ 7 w 7"/>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1">
                      <a:moveTo>
                        <a:pt x="7" y="20"/>
                      </a:moveTo>
                      <a:cubicBezTo>
                        <a:pt x="6" y="18"/>
                        <a:pt x="6" y="16"/>
                        <a:pt x="6" y="16"/>
                      </a:cubicBezTo>
                      <a:cubicBezTo>
                        <a:pt x="6" y="13"/>
                        <a:pt x="6" y="9"/>
                        <a:pt x="6" y="7"/>
                      </a:cubicBezTo>
                      <a:cubicBezTo>
                        <a:pt x="6" y="10"/>
                        <a:pt x="5" y="13"/>
                        <a:pt x="5" y="13"/>
                      </a:cubicBezTo>
                      <a:cubicBezTo>
                        <a:pt x="5" y="11"/>
                        <a:pt x="5" y="6"/>
                        <a:pt x="5" y="6"/>
                      </a:cubicBezTo>
                      <a:cubicBezTo>
                        <a:pt x="5" y="6"/>
                        <a:pt x="5" y="16"/>
                        <a:pt x="5" y="16"/>
                      </a:cubicBezTo>
                      <a:cubicBezTo>
                        <a:pt x="3" y="14"/>
                        <a:pt x="3" y="10"/>
                        <a:pt x="3" y="10"/>
                      </a:cubicBezTo>
                      <a:cubicBezTo>
                        <a:pt x="3" y="7"/>
                        <a:pt x="2" y="0"/>
                        <a:pt x="2" y="0"/>
                      </a:cubicBezTo>
                      <a:cubicBezTo>
                        <a:pt x="2" y="0"/>
                        <a:pt x="3" y="8"/>
                        <a:pt x="2" y="9"/>
                      </a:cubicBezTo>
                      <a:cubicBezTo>
                        <a:pt x="1" y="10"/>
                        <a:pt x="0" y="7"/>
                        <a:pt x="0" y="7"/>
                      </a:cubicBezTo>
                      <a:cubicBezTo>
                        <a:pt x="1" y="9"/>
                        <a:pt x="2" y="10"/>
                        <a:pt x="2" y="10"/>
                      </a:cubicBezTo>
                      <a:cubicBezTo>
                        <a:pt x="2" y="10"/>
                        <a:pt x="1" y="11"/>
                        <a:pt x="1" y="11"/>
                      </a:cubicBezTo>
                      <a:cubicBezTo>
                        <a:pt x="2" y="11"/>
                        <a:pt x="2" y="11"/>
                        <a:pt x="2" y="11"/>
                      </a:cubicBezTo>
                      <a:cubicBezTo>
                        <a:pt x="2" y="11"/>
                        <a:pt x="1" y="12"/>
                        <a:pt x="1" y="12"/>
                      </a:cubicBezTo>
                      <a:cubicBezTo>
                        <a:pt x="2" y="12"/>
                        <a:pt x="3" y="12"/>
                        <a:pt x="3" y="12"/>
                      </a:cubicBezTo>
                      <a:cubicBezTo>
                        <a:pt x="2" y="12"/>
                        <a:pt x="1" y="13"/>
                        <a:pt x="1" y="13"/>
                      </a:cubicBezTo>
                      <a:cubicBezTo>
                        <a:pt x="2" y="13"/>
                        <a:pt x="3" y="14"/>
                        <a:pt x="3" y="14"/>
                      </a:cubicBezTo>
                      <a:cubicBezTo>
                        <a:pt x="3" y="15"/>
                        <a:pt x="5" y="19"/>
                        <a:pt x="6" y="21"/>
                      </a:cubicBezTo>
                      <a:cubicBezTo>
                        <a:pt x="6" y="21"/>
                        <a:pt x="6" y="21"/>
                        <a:pt x="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4" name="Freeform 34"/>
                <p:cNvSpPr/>
                <p:nvPr/>
              </p:nvSpPr>
              <p:spPr bwMode="auto">
                <a:xfrm>
                  <a:off x="1610520" y="2815958"/>
                  <a:ext cx="473075" cy="544513"/>
                </a:xfrm>
                <a:custGeom>
                  <a:avLst/>
                  <a:gdLst>
                    <a:gd name="T0" fmla="*/ 0 w 27"/>
                    <a:gd name="T1" fmla="*/ 1 h 31"/>
                    <a:gd name="T2" fmla="*/ 0 w 27"/>
                    <a:gd name="T3" fmla="*/ 13 h 31"/>
                    <a:gd name="T4" fmla="*/ 10 w 27"/>
                    <a:gd name="T5" fmla="*/ 31 h 31"/>
                    <a:gd name="T6" fmla="*/ 11 w 27"/>
                    <a:gd name="T7" fmla="*/ 30 h 31"/>
                    <a:gd name="T8" fmla="*/ 9 w 27"/>
                    <a:gd name="T9" fmla="*/ 15 h 31"/>
                    <a:gd name="T10" fmla="*/ 8 w 27"/>
                    <a:gd name="T11" fmla="*/ 9 h 31"/>
                    <a:gd name="T12" fmla="*/ 13 w 27"/>
                    <a:gd name="T13" fmla="*/ 9 h 31"/>
                    <a:gd name="T14" fmla="*/ 14 w 27"/>
                    <a:gd name="T15" fmla="*/ 10 h 31"/>
                    <a:gd name="T16" fmla="*/ 19 w 27"/>
                    <a:gd name="T17" fmla="*/ 9 h 31"/>
                    <a:gd name="T18" fmla="*/ 27 w 27"/>
                    <a:gd name="T19" fmla="*/ 7 h 31"/>
                    <a:gd name="T20" fmla="*/ 26 w 27"/>
                    <a:gd name="T21" fmla="*/ 3 h 31"/>
                    <a:gd name="T22" fmla="*/ 15 w 27"/>
                    <a:gd name="T23" fmla="*/ 4 h 31"/>
                    <a:gd name="T24" fmla="*/ 11 w 27"/>
                    <a:gd name="T25" fmla="*/ 4 h 31"/>
                    <a:gd name="T26" fmla="*/ 9 w 27"/>
                    <a:gd name="T27" fmla="*/ 4 h 31"/>
                    <a:gd name="T28" fmla="*/ 9 w 27"/>
                    <a:gd name="T29" fmla="*/ 3 h 31"/>
                    <a:gd name="T30" fmla="*/ 7 w 27"/>
                    <a:gd name="T31" fmla="*/ 3 h 31"/>
                    <a:gd name="T32" fmla="*/ 7 w 27"/>
                    <a:gd name="T33" fmla="*/ 1 h 31"/>
                    <a:gd name="T34" fmla="*/ 3 w 27"/>
                    <a:gd name="T35" fmla="*/ 0 h 31"/>
                    <a:gd name="T36" fmla="*/ 1 w 27"/>
                    <a:gd name="T37" fmla="*/ 0 h 31"/>
                    <a:gd name="T38" fmla="*/ 0 w 27"/>
                    <a:gd name="T3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0" y="1"/>
                      </a:moveTo>
                      <a:cubicBezTo>
                        <a:pt x="0" y="1"/>
                        <a:pt x="0" y="9"/>
                        <a:pt x="0" y="13"/>
                      </a:cubicBezTo>
                      <a:cubicBezTo>
                        <a:pt x="0" y="13"/>
                        <a:pt x="5" y="29"/>
                        <a:pt x="10" y="31"/>
                      </a:cubicBezTo>
                      <a:cubicBezTo>
                        <a:pt x="10" y="31"/>
                        <a:pt x="11" y="30"/>
                        <a:pt x="11" y="30"/>
                      </a:cubicBezTo>
                      <a:cubicBezTo>
                        <a:pt x="12" y="29"/>
                        <a:pt x="9" y="16"/>
                        <a:pt x="9" y="15"/>
                      </a:cubicBezTo>
                      <a:cubicBezTo>
                        <a:pt x="9" y="14"/>
                        <a:pt x="8" y="9"/>
                        <a:pt x="8" y="9"/>
                      </a:cubicBezTo>
                      <a:cubicBezTo>
                        <a:pt x="8" y="9"/>
                        <a:pt x="12" y="9"/>
                        <a:pt x="13" y="9"/>
                      </a:cubicBezTo>
                      <a:cubicBezTo>
                        <a:pt x="13" y="9"/>
                        <a:pt x="13" y="10"/>
                        <a:pt x="14" y="10"/>
                      </a:cubicBezTo>
                      <a:cubicBezTo>
                        <a:pt x="15" y="10"/>
                        <a:pt x="19" y="9"/>
                        <a:pt x="19" y="9"/>
                      </a:cubicBezTo>
                      <a:cubicBezTo>
                        <a:pt x="20" y="9"/>
                        <a:pt x="27" y="8"/>
                        <a:pt x="27" y="7"/>
                      </a:cubicBezTo>
                      <a:cubicBezTo>
                        <a:pt x="27" y="7"/>
                        <a:pt x="26" y="4"/>
                        <a:pt x="26" y="3"/>
                      </a:cubicBezTo>
                      <a:cubicBezTo>
                        <a:pt x="26" y="3"/>
                        <a:pt x="17" y="4"/>
                        <a:pt x="15" y="4"/>
                      </a:cubicBezTo>
                      <a:cubicBezTo>
                        <a:pt x="15" y="4"/>
                        <a:pt x="11" y="4"/>
                        <a:pt x="11" y="4"/>
                      </a:cubicBezTo>
                      <a:cubicBezTo>
                        <a:pt x="11" y="4"/>
                        <a:pt x="9" y="4"/>
                        <a:pt x="9" y="4"/>
                      </a:cubicBezTo>
                      <a:cubicBezTo>
                        <a:pt x="9" y="4"/>
                        <a:pt x="9" y="3"/>
                        <a:pt x="9" y="3"/>
                      </a:cubicBezTo>
                      <a:cubicBezTo>
                        <a:pt x="8" y="3"/>
                        <a:pt x="7" y="3"/>
                        <a:pt x="7" y="3"/>
                      </a:cubicBezTo>
                      <a:cubicBezTo>
                        <a:pt x="7" y="3"/>
                        <a:pt x="8" y="1"/>
                        <a:pt x="7" y="1"/>
                      </a:cubicBezTo>
                      <a:cubicBezTo>
                        <a:pt x="6" y="0"/>
                        <a:pt x="3" y="1"/>
                        <a:pt x="3" y="0"/>
                      </a:cubicBezTo>
                      <a:cubicBezTo>
                        <a:pt x="2" y="0"/>
                        <a:pt x="1"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5" name="Freeform 35"/>
                <p:cNvSpPr/>
                <p:nvPr/>
              </p:nvSpPr>
              <p:spPr bwMode="auto">
                <a:xfrm>
                  <a:off x="1610520" y="2815958"/>
                  <a:ext cx="455613" cy="509588"/>
                </a:xfrm>
                <a:custGeom>
                  <a:avLst/>
                  <a:gdLst>
                    <a:gd name="T0" fmla="*/ 26 w 26"/>
                    <a:gd name="T1" fmla="*/ 4 h 29"/>
                    <a:gd name="T2" fmla="*/ 15 w 26"/>
                    <a:gd name="T3" fmla="*/ 5 h 29"/>
                    <a:gd name="T4" fmla="*/ 11 w 26"/>
                    <a:gd name="T5" fmla="*/ 7 h 29"/>
                    <a:gd name="T6" fmla="*/ 13 w 26"/>
                    <a:gd name="T7" fmla="*/ 5 h 29"/>
                    <a:gd name="T8" fmla="*/ 10 w 26"/>
                    <a:gd name="T9" fmla="*/ 7 h 29"/>
                    <a:gd name="T10" fmla="*/ 12 w 26"/>
                    <a:gd name="T11" fmla="*/ 5 h 29"/>
                    <a:gd name="T12" fmla="*/ 9 w 26"/>
                    <a:gd name="T13" fmla="*/ 7 h 29"/>
                    <a:gd name="T14" fmla="*/ 10 w 26"/>
                    <a:gd name="T15" fmla="*/ 5 h 29"/>
                    <a:gd name="T16" fmla="*/ 10 w 26"/>
                    <a:gd name="T17" fmla="*/ 4 h 29"/>
                    <a:gd name="T18" fmla="*/ 9 w 26"/>
                    <a:gd name="T19" fmla="*/ 4 h 29"/>
                    <a:gd name="T20" fmla="*/ 8 w 26"/>
                    <a:gd name="T21" fmla="*/ 7 h 29"/>
                    <a:gd name="T22" fmla="*/ 8 w 26"/>
                    <a:gd name="T23" fmla="*/ 4 h 29"/>
                    <a:gd name="T24" fmla="*/ 7 w 26"/>
                    <a:gd name="T25" fmla="*/ 5 h 29"/>
                    <a:gd name="T26" fmla="*/ 7 w 26"/>
                    <a:gd name="T27" fmla="*/ 6 h 29"/>
                    <a:gd name="T28" fmla="*/ 7 w 26"/>
                    <a:gd name="T29" fmla="*/ 1 h 29"/>
                    <a:gd name="T30" fmla="*/ 7 w 26"/>
                    <a:gd name="T31" fmla="*/ 1 h 29"/>
                    <a:gd name="T32" fmla="*/ 5 w 26"/>
                    <a:gd name="T33" fmla="*/ 0 h 29"/>
                    <a:gd name="T34" fmla="*/ 5 w 26"/>
                    <a:gd name="T35" fmla="*/ 1 h 29"/>
                    <a:gd name="T36" fmla="*/ 3 w 26"/>
                    <a:gd name="T37" fmla="*/ 1 h 29"/>
                    <a:gd name="T38" fmla="*/ 4 w 26"/>
                    <a:gd name="T39" fmla="*/ 2 h 29"/>
                    <a:gd name="T40" fmla="*/ 0 w 26"/>
                    <a:gd name="T41" fmla="*/ 0 h 29"/>
                    <a:gd name="T42" fmla="*/ 0 w 26"/>
                    <a:gd name="T43" fmla="*/ 1 h 29"/>
                    <a:gd name="T44" fmla="*/ 0 w 26"/>
                    <a:gd name="T45" fmla="*/ 1 h 29"/>
                    <a:gd name="T46" fmla="*/ 2 w 26"/>
                    <a:gd name="T47" fmla="*/ 2 h 29"/>
                    <a:gd name="T48" fmla="*/ 0 w 26"/>
                    <a:gd name="T49" fmla="*/ 8 h 29"/>
                    <a:gd name="T50" fmla="*/ 0 w 26"/>
                    <a:gd name="T51" fmla="*/ 12 h 29"/>
                    <a:gd name="T52" fmla="*/ 0 w 26"/>
                    <a:gd name="T53" fmla="*/ 13 h 29"/>
                    <a:gd name="T54" fmla="*/ 1 w 26"/>
                    <a:gd name="T55" fmla="*/ 15 h 29"/>
                    <a:gd name="T56" fmla="*/ 2 w 26"/>
                    <a:gd name="T57" fmla="*/ 8 h 29"/>
                    <a:gd name="T58" fmla="*/ 3 w 26"/>
                    <a:gd name="T59" fmla="*/ 3 h 29"/>
                    <a:gd name="T60" fmla="*/ 2 w 26"/>
                    <a:gd name="T61" fmla="*/ 9 h 29"/>
                    <a:gd name="T62" fmla="*/ 3 w 26"/>
                    <a:gd name="T63" fmla="*/ 15 h 29"/>
                    <a:gd name="T64" fmla="*/ 7 w 26"/>
                    <a:gd name="T65" fmla="*/ 26 h 29"/>
                    <a:gd name="T66" fmla="*/ 10 w 26"/>
                    <a:gd name="T67" fmla="*/ 29 h 29"/>
                    <a:gd name="T68" fmla="*/ 8 w 26"/>
                    <a:gd name="T69" fmla="*/ 18 h 29"/>
                    <a:gd name="T70" fmla="*/ 8 w 26"/>
                    <a:gd name="T71" fmla="*/ 8 h 29"/>
                    <a:gd name="T72" fmla="*/ 11 w 26"/>
                    <a:gd name="T73" fmla="*/ 8 h 29"/>
                    <a:gd name="T74" fmla="*/ 15 w 26"/>
                    <a:gd name="T75" fmla="*/ 8 h 29"/>
                    <a:gd name="T76" fmla="*/ 14 w 26"/>
                    <a:gd name="T77" fmla="*/ 8 h 29"/>
                    <a:gd name="T78" fmla="*/ 18 w 26"/>
                    <a:gd name="T79" fmla="*/ 8 h 29"/>
                    <a:gd name="T80" fmla="*/ 26 w 26"/>
                    <a:gd name="T81" fmla="*/ 7 h 29"/>
                    <a:gd name="T82" fmla="*/ 26 w 26"/>
                    <a:gd name="T8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9">
                      <a:moveTo>
                        <a:pt x="26" y="4"/>
                      </a:moveTo>
                      <a:cubicBezTo>
                        <a:pt x="25" y="3"/>
                        <a:pt x="15" y="5"/>
                        <a:pt x="15" y="5"/>
                      </a:cubicBezTo>
                      <a:cubicBezTo>
                        <a:pt x="15" y="5"/>
                        <a:pt x="12" y="8"/>
                        <a:pt x="11" y="7"/>
                      </a:cubicBezTo>
                      <a:cubicBezTo>
                        <a:pt x="11" y="7"/>
                        <a:pt x="14" y="6"/>
                        <a:pt x="13" y="5"/>
                      </a:cubicBezTo>
                      <a:cubicBezTo>
                        <a:pt x="13" y="4"/>
                        <a:pt x="10" y="7"/>
                        <a:pt x="10" y="7"/>
                      </a:cubicBezTo>
                      <a:cubicBezTo>
                        <a:pt x="10" y="7"/>
                        <a:pt x="10" y="5"/>
                        <a:pt x="12" y="5"/>
                      </a:cubicBezTo>
                      <a:cubicBezTo>
                        <a:pt x="12" y="5"/>
                        <a:pt x="10" y="4"/>
                        <a:pt x="9" y="7"/>
                      </a:cubicBezTo>
                      <a:cubicBezTo>
                        <a:pt x="9" y="7"/>
                        <a:pt x="9" y="6"/>
                        <a:pt x="10" y="5"/>
                      </a:cubicBezTo>
                      <a:cubicBezTo>
                        <a:pt x="10" y="5"/>
                        <a:pt x="10" y="5"/>
                        <a:pt x="10" y="4"/>
                      </a:cubicBezTo>
                      <a:cubicBezTo>
                        <a:pt x="11" y="4"/>
                        <a:pt x="10" y="4"/>
                        <a:pt x="9" y="4"/>
                      </a:cubicBezTo>
                      <a:cubicBezTo>
                        <a:pt x="8" y="5"/>
                        <a:pt x="8" y="7"/>
                        <a:pt x="8" y="7"/>
                      </a:cubicBezTo>
                      <a:cubicBezTo>
                        <a:pt x="8" y="7"/>
                        <a:pt x="8" y="4"/>
                        <a:pt x="8" y="4"/>
                      </a:cubicBezTo>
                      <a:cubicBezTo>
                        <a:pt x="8" y="4"/>
                        <a:pt x="7" y="3"/>
                        <a:pt x="7" y="5"/>
                      </a:cubicBezTo>
                      <a:cubicBezTo>
                        <a:pt x="7" y="5"/>
                        <a:pt x="7" y="5"/>
                        <a:pt x="7" y="6"/>
                      </a:cubicBezTo>
                      <a:cubicBezTo>
                        <a:pt x="7" y="8"/>
                        <a:pt x="5" y="2"/>
                        <a:pt x="7" y="1"/>
                      </a:cubicBezTo>
                      <a:cubicBezTo>
                        <a:pt x="7" y="1"/>
                        <a:pt x="7" y="1"/>
                        <a:pt x="7" y="1"/>
                      </a:cubicBezTo>
                      <a:cubicBezTo>
                        <a:pt x="6" y="1"/>
                        <a:pt x="6" y="0"/>
                        <a:pt x="5" y="0"/>
                      </a:cubicBezTo>
                      <a:cubicBezTo>
                        <a:pt x="5" y="1"/>
                        <a:pt x="5" y="1"/>
                        <a:pt x="5" y="1"/>
                      </a:cubicBezTo>
                      <a:cubicBezTo>
                        <a:pt x="5" y="1"/>
                        <a:pt x="3" y="1"/>
                        <a:pt x="3" y="1"/>
                      </a:cubicBezTo>
                      <a:cubicBezTo>
                        <a:pt x="3" y="1"/>
                        <a:pt x="4" y="2"/>
                        <a:pt x="4" y="2"/>
                      </a:cubicBezTo>
                      <a:cubicBezTo>
                        <a:pt x="4" y="2"/>
                        <a:pt x="1" y="1"/>
                        <a:pt x="0" y="0"/>
                      </a:cubicBezTo>
                      <a:cubicBezTo>
                        <a:pt x="0" y="1"/>
                        <a:pt x="0" y="1"/>
                        <a:pt x="0" y="1"/>
                      </a:cubicBezTo>
                      <a:cubicBezTo>
                        <a:pt x="0" y="1"/>
                        <a:pt x="0" y="1"/>
                        <a:pt x="0" y="1"/>
                      </a:cubicBezTo>
                      <a:cubicBezTo>
                        <a:pt x="0" y="1"/>
                        <a:pt x="1" y="2"/>
                        <a:pt x="2" y="2"/>
                      </a:cubicBezTo>
                      <a:cubicBezTo>
                        <a:pt x="2" y="3"/>
                        <a:pt x="0" y="4"/>
                        <a:pt x="0" y="8"/>
                      </a:cubicBezTo>
                      <a:cubicBezTo>
                        <a:pt x="1" y="9"/>
                        <a:pt x="0" y="11"/>
                        <a:pt x="0" y="12"/>
                      </a:cubicBezTo>
                      <a:cubicBezTo>
                        <a:pt x="0" y="12"/>
                        <a:pt x="0" y="13"/>
                        <a:pt x="0" y="13"/>
                      </a:cubicBezTo>
                      <a:cubicBezTo>
                        <a:pt x="0" y="13"/>
                        <a:pt x="1" y="14"/>
                        <a:pt x="1" y="15"/>
                      </a:cubicBezTo>
                      <a:cubicBezTo>
                        <a:pt x="2" y="8"/>
                        <a:pt x="2" y="8"/>
                        <a:pt x="2" y="8"/>
                      </a:cubicBezTo>
                      <a:cubicBezTo>
                        <a:pt x="3" y="3"/>
                        <a:pt x="3" y="3"/>
                        <a:pt x="3" y="3"/>
                      </a:cubicBezTo>
                      <a:cubicBezTo>
                        <a:pt x="2" y="9"/>
                        <a:pt x="2" y="9"/>
                        <a:pt x="2" y="9"/>
                      </a:cubicBezTo>
                      <a:cubicBezTo>
                        <a:pt x="2" y="9"/>
                        <a:pt x="2" y="15"/>
                        <a:pt x="3" y="15"/>
                      </a:cubicBezTo>
                      <a:cubicBezTo>
                        <a:pt x="3" y="15"/>
                        <a:pt x="7" y="26"/>
                        <a:pt x="7" y="26"/>
                      </a:cubicBezTo>
                      <a:cubicBezTo>
                        <a:pt x="7" y="26"/>
                        <a:pt x="10" y="29"/>
                        <a:pt x="10" y="29"/>
                      </a:cubicBezTo>
                      <a:cubicBezTo>
                        <a:pt x="10" y="29"/>
                        <a:pt x="8" y="19"/>
                        <a:pt x="8" y="18"/>
                      </a:cubicBezTo>
                      <a:cubicBezTo>
                        <a:pt x="8" y="17"/>
                        <a:pt x="8" y="8"/>
                        <a:pt x="8" y="8"/>
                      </a:cubicBezTo>
                      <a:cubicBezTo>
                        <a:pt x="8" y="8"/>
                        <a:pt x="11" y="8"/>
                        <a:pt x="11" y="8"/>
                      </a:cubicBezTo>
                      <a:cubicBezTo>
                        <a:pt x="12" y="8"/>
                        <a:pt x="14" y="8"/>
                        <a:pt x="15" y="8"/>
                      </a:cubicBezTo>
                      <a:cubicBezTo>
                        <a:pt x="15" y="8"/>
                        <a:pt x="14" y="8"/>
                        <a:pt x="14" y="8"/>
                      </a:cubicBezTo>
                      <a:cubicBezTo>
                        <a:pt x="15" y="9"/>
                        <a:pt x="17" y="8"/>
                        <a:pt x="18" y="8"/>
                      </a:cubicBezTo>
                      <a:cubicBezTo>
                        <a:pt x="19" y="8"/>
                        <a:pt x="26" y="7"/>
                        <a:pt x="26" y="7"/>
                      </a:cubicBezTo>
                      <a:cubicBezTo>
                        <a:pt x="26" y="7"/>
                        <a:pt x="26" y="4"/>
                        <a:pt x="26"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96" name="Freeform 36"/>
                <p:cNvSpPr/>
                <p:nvPr/>
              </p:nvSpPr>
              <p:spPr bwMode="auto">
                <a:xfrm>
                  <a:off x="1505745" y="2833421"/>
                  <a:ext cx="87313" cy="333375"/>
                </a:xfrm>
                <a:custGeom>
                  <a:avLst/>
                  <a:gdLst>
                    <a:gd name="T0" fmla="*/ 0 w 5"/>
                    <a:gd name="T1" fmla="*/ 17 h 19"/>
                    <a:gd name="T2" fmla="*/ 3 w 5"/>
                    <a:gd name="T3" fmla="*/ 19 h 19"/>
                    <a:gd name="T4" fmla="*/ 5 w 5"/>
                    <a:gd name="T5" fmla="*/ 16 h 19"/>
                    <a:gd name="T6" fmla="*/ 4 w 5"/>
                    <a:gd name="T7" fmla="*/ 4 h 19"/>
                    <a:gd name="T8" fmla="*/ 3 w 5"/>
                    <a:gd name="T9" fmla="*/ 2 h 19"/>
                    <a:gd name="T10" fmla="*/ 4 w 5"/>
                    <a:gd name="T11" fmla="*/ 1 h 19"/>
                    <a:gd name="T12" fmla="*/ 3 w 5"/>
                    <a:gd name="T13" fmla="*/ 0 h 19"/>
                    <a:gd name="T14" fmla="*/ 2 w 5"/>
                    <a:gd name="T15" fmla="*/ 2 h 19"/>
                    <a:gd name="T16" fmla="*/ 1 w 5"/>
                    <a:gd name="T17" fmla="*/ 3 h 19"/>
                    <a:gd name="T18" fmla="*/ 0 w 5"/>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9">
                      <a:moveTo>
                        <a:pt x="0" y="17"/>
                      </a:moveTo>
                      <a:cubicBezTo>
                        <a:pt x="3" y="19"/>
                        <a:pt x="3" y="19"/>
                        <a:pt x="3" y="19"/>
                      </a:cubicBezTo>
                      <a:cubicBezTo>
                        <a:pt x="5" y="16"/>
                        <a:pt x="5" y="16"/>
                        <a:pt x="5" y="16"/>
                      </a:cubicBezTo>
                      <a:cubicBezTo>
                        <a:pt x="5" y="16"/>
                        <a:pt x="4" y="4"/>
                        <a:pt x="4" y="4"/>
                      </a:cubicBezTo>
                      <a:cubicBezTo>
                        <a:pt x="4" y="3"/>
                        <a:pt x="3" y="2"/>
                        <a:pt x="3" y="2"/>
                      </a:cubicBezTo>
                      <a:cubicBezTo>
                        <a:pt x="4" y="1"/>
                        <a:pt x="4" y="1"/>
                        <a:pt x="4" y="1"/>
                      </a:cubicBezTo>
                      <a:cubicBezTo>
                        <a:pt x="4" y="1"/>
                        <a:pt x="3" y="0"/>
                        <a:pt x="3" y="0"/>
                      </a:cubicBezTo>
                      <a:cubicBezTo>
                        <a:pt x="2" y="0"/>
                        <a:pt x="2" y="2"/>
                        <a:pt x="2" y="2"/>
                      </a:cubicBezTo>
                      <a:cubicBezTo>
                        <a:pt x="1" y="3"/>
                        <a:pt x="1" y="3"/>
                        <a:pt x="1" y="3"/>
                      </a:cubicBezTo>
                      <a:lnTo>
                        <a:pt x="0" y="1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grpSp>
        </p:grpSp>
        <p:sp>
          <p:nvSpPr>
            <p:cNvPr id="130" name="矩形 129"/>
            <p:cNvSpPr/>
            <p:nvPr/>
          </p:nvSpPr>
          <p:spPr>
            <a:xfrm>
              <a:off x="7805239" y="4135280"/>
              <a:ext cx="2049206" cy="397041"/>
            </a:xfrm>
            <a:prstGeom prst="rect">
              <a:avLst/>
            </a:prstGeom>
          </p:spPr>
          <p:txBody>
            <a:bodyPr wrap="square">
              <a:spAutoFit/>
            </a:bodyPr>
            <a:lstStyle/>
            <a:p>
              <a:pPr algn="just">
                <a:lnSpc>
                  <a:spcPts val="2135"/>
                </a:lnSpc>
              </a:pPr>
              <a:r>
                <a:rPr lang="zh-CN" altLang="en-US" dirty="0">
                  <a:solidFill>
                    <a:srgbClr val="A0262F"/>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中性</a:t>
              </a:r>
              <a:endParaRPr lang="zh-CN" altLang="en-US" dirty="0">
                <a:solidFill>
                  <a:srgbClr val="A0262F"/>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endParaRPr>
            </a:p>
          </p:txBody>
        </p:sp>
        <p:sp>
          <p:nvSpPr>
            <p:cNvPr id="131" name="椭圆 130"/>
            <p:cNvSpPr/>
            <p:nvPr/>
          </p:nvSpPr>
          <p:spPr>
            <a:xfrm>
              <a:off x="9310825" y="5696533"/>
              <a:ext cx="970776" cy="186774"/>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nvGrpSpPr>
            <p:cNvPr id="5" name="组合 4"/>
            <p:cNvGrpSpPr/>
            <p:nvPr/>
          </p:nvGrpSpPr>
          <p:grpSpPr>
            <a:xfrm>
              <a:off x="9307908" y="3731503"/>
              <a:ext cx="642217" cy="2000706"/>
              <a:chOff x="9990561" y="3665770"/>
              <a:chExt cx="642217" cy="2000706"/>
            </a:xfrm>
          </p:grpSpPr>
          <p:sp>
            <p:nvSpPr>
              <p:cNvPr id="129" name="矩形 128"/>
              <p:cNvSpPr/>
              <p:nvPr/>
            </p:nvSpPr>
            <p:spPr>
              <a:xfrm>
                <a:off x="9990561" y="3665770"/>
                <a:ext cx="35757" cy="1962187"/>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a typeface="微软雅黑" panose="020B0503020204020204" pitchFamily="34" charset="-122"/>
                </a:endParaRPr>
              </a:p>
            </p:txBody>
          </p:sp>
          <p:grpSp>
            <p:nvGrpSpPr>
              <p:cNvPr id="132" name="组合 131"/>
              <p:cNvGrpSpPr/>
              <p:nvPr/>
            </p:nvGrpSpPr>
            <p:grpSpPr>
              <a:xfrm>
                <a:off x="10035633" y="4686888"/>
                <a:ext cx="597145" cy="979588"/>
                <a:chOff x="6977063" y="2655888"/>
                <a:chExt cx="847725" cy="1390649"/>
              </a:xfrm>
            </p:grpSpPr>
            <p:sp>
              <p:nvSpPr>
                <p:cNvPr id="138" name="Freeform 41"/>
                <p:cNvSpPr/>
                <p:nvPr/>
              </p:nvSpPr>
              <p:spPr bwMode="auto">
                <a:xfrm>
                  <a:off x="7535863" y="2825750"/>
                  <a:ext cx="101600" cy="84137"/>
                </a:xfrm>
                <a:custGeom>
                  <a:avLst/>
                  <a:gdLst>
                    <a:gd name="T0" fmla="*/ 4 w 6"/>
                    <a:gd name="T1" fmla="*/ 5 h 5"/>
                    <a:gd name="T2" fmla="*/ 3 w 6"/>
                    <a:gd name="T3" fmla="*/ 5 h 5"/>
                    <a:gd name="T4" fmla="*/ 1 w 6"/>
                    <a:gd name="T5" fmla="*/ 4 h 5"/>
                    <a:gd name="T6" fmla="*/ 0 w 6"/>
                    <a:gd name="T7" fmla="*/ 4 h 5"/>
                    <a:gd name="T8" fmla="*/ 0 w 6"/>
                    <a:gd name="T9" fmla="*/ 1 h 5"/>
                    <a:gd name="T10" fmla="*/ 5 w 6"/>
                    <a:gd name="T11" fmla="*/ 0 h 5"/>
                    <a:gd name="T12" fmla="*/ 6 w 6"/>
                    <a:gd name="T13" fmla="*/ 2 h 5"/>
                    <a:gd name="T14" fmla="*/ 4 w 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4" y="5"/>
                      </a:moveTo>
                      <a:cubicBezTo>
                        <a:pt x="4" y="5"/>
                        <a:pt x="3" y="4"/>
                        <a:pt x="3" y="5"/>
                      </a:cubicBezTo>
                      <a:cubicBezTo>
                        <a:pt x="3" y="5"/>
                        <a:pt x="1" y="5"/>
                        <a:pt x="1" y="4"/>
                      </a:cubicBezTo>
                      <a:cubicBezTo>
                        <a:pt x="0" y="4"/>
                        <a:pt x="0" y="4"/>
                        <a:pt x="0" y="4"/>
                      </a:cubicBezTo>
                      <a:cubicBezTo>
                        <a:pt x="0" y="1"/>
                        <a:pt x="0" y="1"/>
                        <a:pt x="0" y="1"/>
                      </a:cubicBezTo>
                      <a:cubicBezTo>
                        <a:pt x="0" y="1"/>
                        <a:pt x="3" y="3"/>
                        <a:pt x="5" y="0"/>
                      </a:cubicBezTo>
                      <a:cubicBezTo>
                        <a:pt x="5" y="0"/>
                        <a:pt x="5" y="1"/>
                        <a:pt x="6" y="2"/>
                      </a:cubicBezTo>
                      <a:cubicBezTo>
                        <a:pt x="6" y="2"/>
                        <a:pt x="5" y="4"/>
                        <a:pt x="4" y="5"/>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39" name="Freeform 42"/>
                <p:cNvSpPr/>
                <p:nvPr/>
              </p:nvSpPr>
              <p:spPr bwMode="auto">
                <a:xfrm>
                  <a:off x="7502525" y="2673350"/>
                  <a:ext cx="134938" cy="203200"/>
                </a:xfrm>
                <a:custGeom>
                  <a:avLst/>
                  <a:gdLst>
                    <a:gd name="T0" fmla="*/ 8 w 8"/>
                    <a:gd name="T1" fmla="*/ 5 h 12"/>
                    <a:gd name="T2" fmla="*/ 8 w 8"/>
                    <a:gd name="T3" fmla="*/ 6 h 12"/>
                    <a:gd name="T4" fmla="*/ 8 w 8"/>
                    <a:gd name="T5" fmla="*/ 7 h 12"/>
                    <a:gd name="T6" fmla="*/ 8 w 8"/>
                    <a:gd name="T7" fmla="*/ 8 h 12"/>
                    <a:gd name="T8" fmla="*/ 8 w 8"/>
                    <a:gd name="T9" fmla="*/ 9 h 12"/>
                    <a:gd name="T10" fmla="*/ 6 w 8"/>
                    <a:gd name="T11" fmla="*/ 12 h 12"/>
                    <a:gd name="T12" fmla="*/ 4 w 8"/>
                    <a:gd name="T13" fmla="*/ 12 h 12"/>
                    <a:gd name="T14" fmla="*/ 1 w 8"/>
                    <a:gd name="T15" fmla="*/ 9 h 12"/>
                    <a:gd name="T16" fmla="*/ 1 w 8"/>
                    <a:gd name="T17" fmla="*/ 8 h 12"/>
                    <a:gd name="T18" fmla="*/ 1 w 8"/>
                    <a:gd name="T19" fmla="*/ 8 h 12"/>
                    <a:gd name="T20" fmla="*/ 0 w 8"/>
                    <a:gd name="T21" fmla="*/ 7 h 12"/>
                    <a:gd name="T22" fmla="*/ 0 w 8"/>
                    <a:gd name="T23" fmla="*/ 6 h 12"/>
                    <a:gd name="T24" fmla="*/ 0 w 8"/>
                    <a:gd name="T25" fmla="*/ 4 h 12"/>
                    <a:gd name="T26" fmla="*/ 3 w 8"/>
                    <a:gd name="T27" fmla="*/ 1 h 12"/>
                    <a:gd name="T28" fmla="*/ 8 w 8"/>
                    <a:gd name="T29" fmla="*/ 3 h 12"/>
                    <a:gd name="T30" fmla="*/ 8 w 8"/>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8" y="5"/>
                      </a:moveTo>
                      <a:cubicBezTo>
                        <a:pt x="8" y="5"/>
                        <a:pt x="8" y="6"/>
                        <a:pt x="8" y="6"/>
                      </a:cubicBezTo>
                      <a:cubicBezTo>
                        <a:pt x="8" y="6"/>
                        <a:pt x="8" y="7"/>
                        <a:pt x="8" y="7"/>
                      </a:cubicBezTo>
                      <a:cubicBezTo>
                        <a:pt x="8" y="7"/>
                        <a:pt x="8" y="8"/>
                        <a:pt x="8" y="8"/>
                      </a:cubicBezTo>
                      <a:cubicBezTo>
                        <a:pt x="8" y="8"/>
                        <a:pt x="8" y="9"/>
                        <a:pt x="8" y="9"/>
                      </a:cubicBezTo>
                      <a:cubicBezTo>
                        <a:pt x="7" y="9"/>
                        <a:pt x="7" y="11"/>
                        <a:pt x="6" y="12"/>
                      </a:cubicBezTo>
                      <a:cubicBezTo>
                        <a:pt x="5" y="12"/>
                        <a:pt x="4" y="12"/>
                        <a:pt x="4" y="12"/>
                      </a:cubicBezTo>
                      <a:cubicBezTo>
                        <a:pt x="3" y="11"/>
                        <a:pt x="2" y="10"/>
                        <a:pt x="1" y="9"/>
                      </a:cubicBezTo>
                      <a:cubicBezTo>
                        <a:pt x="1" y="9"/>
                        <a:pt x="1" y="8"/>
                        <a:pt x="1" y="8"/>
                      </a:cubicBezTo>
                      <a:cubicBezTo>
                        <a:pt x="1" y="8"/>
                        <a:pt x="1" y="8"/>
                        <a:pt x="1" y="8"/>
                      </a:cubicBezTo>
                      <a:cubicBezTo>
                        <a:pt x="1" y="8"/>
                        <a:pt x="1" y="8"/>
                        <a:pt x="0" y="7"/>
                      </a:cubicBezTo>
                      <a:cubicBezTo>
                        <a:pt x="0" y="7"/>
                        <a:pt x="0" y="6"/>
                        <a:pt x="0" y="6"/>
                      </a:cubicBezTo>
                      <a:cubicBezTo>
                        <a:pt x="0" y="6"/>
                        <a:pt x="0" y="4"/>
                        <a:pt x="0" y="4"/>
                      </a:cubicBezTo>
                      <a:cubicBezTo>
                        <a:pt x="0" y="4"/>
                        <a:pt x="1" y="1"/>
                        <a:pt x="3" y="1"/>
                      </a:cubicBezTo>
                      <a:cubicBezTo>
                        <a:pt x="6" y="0"/>
                        <a:pt x="7" y="2"/>
                        <a:pt x="8" y="3"/>
                      </a:cubicBezTo>
                      <a:cubicBezTo>
                        <a:pt x="8" y="3"/>
                        <a:pt x="8" y="4"/>
                        <a:pt x="8" y="5"/>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0" name="Freeform 43"/>
                <p:cNvSpPr/>
                <p:nvPr/>
              </p:nvSpPr>
              <p:spPr bwMode="auto">
                <a:xfrm>
                  <a:off x="7502525" y="2690813"/>
                  <a:ext cx="134938" cy="185737"/>
                </a:xfrm>
                <a:custGeom>
                  <a:avLst/>
                  <a:gdLst>
                    <a:gd name="T0" fmla="*/ 0 w 8"/>
                    <a:gd name="T1" fmla="*/ 5 h 11"/>
                    <a:gd name="T2" fmla="*/ 0 w 8"/>
                    <a:gd name="T3" fmla="*/ 3 h 11"/>
                    <a:gd name="T4" fmla="*/ 1 w 8"/>
                    <a:gd name="T5" fmla="*/ 0 h 11"/>
                    <a:gd name="T6" fmla="*/ 2 w 8"/>
                    <a:gd name="T7" fmla="*/ 1 h 11"/>
                    <a:gd name="T8" fmla="*/ 2 w 8"/>
                    <a:gd name="T9" fmla="*/ 4 h 11"/>
                    <a:gd name="T10" fmla="*/ 2 w 8"/>
                    <a:gd name="T11" fmla="*/ 6 h 11"/>
                    <a:gd name="T12" fmla="*/ 2 w 8"/>
                    <a:gd name="T13" fmla="*/ 7 h 11"/>
                    <a:gd name="T14" fmla="*/ 4 w 8"/>
                    <a:gd name="T15" fmla="*/ 9 h 11"/>
                    <a:gd name="T16" fmla="*/ 4 w 8"/>
                    <a:gd name="T17" fmla="*/ 10 h 11"/>
                    <a:gd name="T18" fmla="*/ 6 w 8"/>
                    <a:gd name="T19" fmla="*/ 10 h 11"/>
                    <a:gd name="T20" fmla="*/ 7 w 8"/>
                    <a:gd name="T21" fmla="*/ 8 h 11"/>
                    <a:gd name="T22" fmla="*/ 7 w 8"/>
                    <a:gd name="T23" fmla="*/ 7 h 11"/>
                    <a:gd name="T24" fmla="*/ 7 w 8"/>
                    <a:gd name="T25" fmla="*/ 7 h 11"/>
                    <a:gd name="T26" fmla="*/ 7 w 8"/>
                    <a:gd name="T27" fmla="*/ 5 h 11"/>
                    <a:gd name="T28" fmla="*/ 6 w 8"/>
                    <a:gd name="T29" fmla="*/ 4 h 11"/>
                    <a:gd name="T30" fmla="*/ 6 w 8"/>
                    <a:gd name="T31" fmla="*/ 3 h 11"/>
                    <a:gd name="T32" fmla="*/ 6 w 8"/>
                    <a:gd name="T33" fmla="*/ 1 h 11"/>
                    <a:gd name="T34" fmla="*/ 6 w 8"/>
                    <a:gd name="T35" fmla="*/ 0 h 11"/>
                    <a:gd name="T36" fmla="*/ 8 w 8"/>
                    <a:gd name="T37" fmla="*/ 2 h 11"/>
                    <a:gd name="T38" fmla="*/ 8 w 8"/>
                    <a:gd name="T39" fmla="*/ 4 h 11"/>
                    <a:gd name="T40" fmla="*/ 8 w 8"/>
                    <a:gd name="T41" fmla="*/ 5 h 11"/>
                    <a:gd name="T42" fmla="*/ 8 w 8"/>
                    <a:gd name="T43" fmla="*/ 6 h 11"/>
                    <a:gd name="T44" fmla="*/ 8 w 8"/>
                    <a:gd name="T45" fmla="*/ 7 h 11"/>
                    <a:gd name="T46" fmla="*/ 8 w 8"/>
                    <a:gd name="T47" fmla="*/ 8 h 11"/>
                    <a:gd name="T48" fmla="*/ 6 w 8"/>
                    <a:gd name="T49" fmla="*/ 11 h 11"/>
                    <a:gd name="T50" fmla="*/ 4 w 8"/>
                    <a:gd name="T51" fmla="*/ 11 h 11"/>
                    <a:gd name="T52" fmla="*/ 1 w 8"/>
                    <a:gd name="T53" fmla="*/ 8 h 11"/>
                    <a:gd name="T54" fmla="*/ 1 w 8"/>
                    <a:gd name="T55" fmla="*/ 7 h 11"/>
                    <a:gd name="T56" fmla="*/ 1 w 8"/>
                    <a:gd name="T57" fmla="*/ 7 h 11"/>
                    <a:gd name="T58" fmla="*/ 0 w 8"/>
                    <a:gd name="T59" fmla="*/ 6 h 11"/>
                    <a:gd name="T60" fmla="*/ 0 w 8"/>
                    <a:gd name="T6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1">
                      <a:moveTo>
                        <a:pt x="0" y="5"/>
                      </a:moveTo>
                      <a:cubicBezTo>
                        <a:pt x="0" y="5"/>
                        <a:pt x="0" y="3"/>
                        <a:pt x="0" y="3"/>
                      </a:cubicBezTo>
                      <a:cubicBezTo>
                        <a:pt x="0" y="3"/>
                        <a:pt x="0" y="1"/>
                        <a:pt x="1" y="0"/>
                      </a:cubicBezTo>
                      <a:cubicBezTo>
                        <a:pt x="2" y="1"/>
                        <a:pt x="2" y="1"/>
                        <a:pt x="2" y="1"/>
                      </a:cubicBezTo>
                      <a:cubicBezTo>
                        <a:pt x="2" y="1"/>
                        <a:pt x="2" y="4"/>
                        <a:pt x="2" y="4"/>
                      </a:cubicBezTo>
                      <a:cubicBezTo>
                        <a:pt x="2" y="4"/>
                        <a:pt x="2" y="5"/>
                        <a:pt x="2" y="6"/>
                      </a:cubicBezTo>
                      <a:cubicBezTo>
                        <a:pt x="2" y="6"/>
                        <a:pt x="2" y="6"/>
                        <a:pt x="2" y="7"/>
                      </a:cubicBezTo>
                      <a:cubicBezTo>
                        <a:pt x="2" y="8"/>
                        <a:pt x="2" y="9"/>
                        <a:pt x="4" y="9"/>
                      </a:cubicBezTo>
                      <a:cubicBezTo>
                        <a:pt x="4" y="9"/>
                        <a:pt x="4" y="10"/>
                        <a:pt x="4" y="10"/>
                      </a:cubicBezTo>
                      <a:cubicBezTo>
                        <a:pt x="4" y="10"/>
                        <a:pt x="5" y="11"/>
                        <a:pt x="6" y="10"/>
                      </a:cubicBezTo>
                      <a:cubicBezTo>
                        <a:pt x="6" y="10"/>
                        <a:pt x="7" y="8"/>
                        <a:pt x="7" y="8"/>
                      </a:cubicBezTo>
                      <a:cubicBezTo>
                        <a:pt x="7" y="8"/>
                        <a:pt x="7" y="7"/>
                        <a:pt x="7" y="7"/>
                      </a:cubicBezTo>
                      <a:cubicBezTo>
                        <a:pt x="7" y="7"/>
                        <a:pt x="7" y="7"/>
                        <a:pt x="7" y="7"/>
                      </a:cubicBezTo>
                      <a:cubicBezTo>
                        <a:pt x="7" y="6"/>
                        <a:pt x="7" y="5"/>
                        <a:pt x="7" y="5"/>
                      </a:cubicBezTo>
                      <a:cubicBezTo>
                        <a:pt x="7" y="5"/>
                        <a:pt x="7" y="4"/>
                        <a:pt x="6" y="4"/>
                      </a:cubicBezTo>
                      <a:cubicBezTo>
                        <a:pt x="6" y="4"/>
                        <a:pt x="6" y="3"/>
                        <a:pt x="6" y="3"/>
                      </a:cubicBezTo>
                      <a:cubicBezTo>
                        <a:pt x="6" y="2"/>
                        <a:pt x="6" y="1"/>
                        <a:pt x="6" y="1"/>
                      </a:cubicBezTo>
                      <a:cubicBezTo>
                        <a:pt x="6" y="1"/>
                        <a:pt x="6" y="1"/>
                        <a:pt x="6" y="0"/>
                      </a:cubicBezTo>
                      <a:cubicBezTo>
                        <a:pt x="7" y="1"/>
                        <a:pt x="7" y="2"/>
                        <a:pt x="8" y="2"/>
                      </a:cubicBezTo>
                      <a:cubicBezTo>
                        <a:pt x="8" y="2"/>
                        <a:pt x="8" y="3"/>
                        <a:pt x="8" y="4"/>
                      </a:cubicBezTo>
                      <a:cubicBezTo>
                        <a:pt x="8" y="4"/>
                        <a:pt x="8" y="5"/>
                        <a:pt x="8" y="5"/>
                      </a:cubicBezTo>
                      <a:cubicBezTo>
                        <a:pt x="8" y="5"/>
                        <a:pt x="8" y="6"/>
                        <a:pt x="8" y="6"/>
                      </a:cubicBezTo>
                      <a:cubicBezTo>
                        <a:pt x="8" y="6"/>
                        <a:pt x="8" y="7"/>
                        <a:pt x="8" y="7"/>
                      </a:cubicBezTo>
                      <a:cubicBezTo>
                        <a:pt x="8" y="7"/>
                        <a:pt x="8" y="8"/>
                        <a:pt x="8" y="8"/>
                      </a:cubicBezTo>
                      <a:cubicBezTo>
                        <a:pt x="7" y="8"/>
                        <a:pt x="7" y="10"/>
                        <a:pt x="6" y="11"/>
                      </a:cubicBezTo>
                      <a:cubicBezTo>
                        <a:pt x="5" y="11"/>
                        <a:pt x="4" y="11"/>
                        <a:pt x="4" y="11"/>
                      </a:cubicBezTo>
                      <a:cubicBezTo>
                        <a:pt x="3" y="10"/>
                        <a:pt x="2" y="9"/>
                        <a:pt x="1" y="8"/>
                      </a:cubicBezTo>
                      <a:cubicBezTo>
                        <a:pt x="1" y="8"/>
                        <a:pt x="1" y="7"/>
                        <a:pt x="1" y="7"/>
                      </a:cubicBezTo>
                      <a:cubicBezTo>
                        <a:pt x="1" y="7"/>
                        <a:pt x="1" y="7"/>
                        <a:pt x="1" y="7"/>
                      </a:cubicBezTo>
                      <a:cubicBezTo>
                        <a:pt x="1" y="7"/>
                        <a:pt x="1" y="7"/>
                        <a:pt x="0" y="6"/>
                      </a:cubicBezTo>
                      <a:cubicBezTo>
                        <a:pt x="0" y="6"/>
                        <a:pt x="0" y="5"/>
                        <a:pt x="0" y="5"/>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1" name="Freeform 44"/>
                <p:cNvSpPr/>
                <p:nvPr/>
              </p:nvSpPr>
              <p:spPr bwMode="auto">
                <a:xfrm>
                  <a:off x="7502525" y="2655888"/>
                  <a:ext cx="134938" cy="152400"/>
                </a:xfrm>
                <a:custGeom>
                  <a:avLst/>
                  <a:gdLst>
                    <a:gd name="T0" fmla="*/ 8 w 8"/>
                    <a:gd name="T1" fmla="*/ 7 h 9"/>
                    <a:gd name="T2" fmla="*/ 8 w 8"/>
                    <a:gd name="T3" fmla="*/ 7 h 9"/>
                    <a:gd name="T4" fmla="*/ 7 w 8"/>
                    <a:gd name="T5" fmla="*/ 6 h 9"/>
                    <a:gd name="T6" fmla="*/ 7 w 8"/>
                    <a:gd name="T7" fmla="*/ 4 h 9"/>
                    <a:gd name="T8" fmla="*/ 3 w 8"/>
                    <a:gd name="T9" fmla="*/ 4 h 9"/>
                    <a:gd name="T10" fmla="*/ 2 w 8"/>
                    <a:gd name="T11" fmla="*/ 4 h 9"/>
                    <a:gd name="T12" fmla="*/ 1 w 8"/>
                    <a:gd name="T13" fmla="*/ 6 h 9"/>
                    <a:gd name="T14" fmla="*/ 1 w 8"/>
                    <a:gd name="T15" fmla="*/ 8 h 9"/>
                    <a:gd name="T16" fmla="*/ 1 w 8"/>
                    <a:gd name="T17" fmla="*/ 9 h 9"/>
                    <a:gd name="T18" fmla="*/ 1 w 8"/>
                    <a:gd name="T19" fmla="*/ 9 h 9"/>
                    <a:gd name="T20" fmla="*/ 1 w 8"/>
                    <a:gd name="T21" fmla="*/ 7 h 9"/>
                    <a:gd name="T22" fmla="*/ 0 w 8"/>
                    <a:gd name="T23" fmla="*/ 7 h 9"/>
                    <a:gd name="T24" fmla="*/ 0 w 8"/>
                    <a:gd name="T25" fmla="*/ 6 h 9"/>
                    <a:gd name="T26" fmla="*/ 0 w 8"/>
                    <a:gd name="T27" fmla="*/ 5 h 9"/>
                    <a:gd name="T28" fmla="*/ 2 w 8"/>
                    <a:gd name="T29" fmla="*/ 1 h 9"/>
                    <a:gd name="T30" fmla="*/ 4 w 8"/>
                    <a:gd name="T31" fmla="*/ 1 h 9"/>
                    <a:gd name="T32" fmla="*/ 7 w 8"/>
                    <a:gd name="T33" fmla="*/ 2 h 9"/>
                    <a:gd name="T34" fmla="*/ 8 w 8"/>
                    <a:gd name="T35" fmla="*/ 4 h 9"/>
                    <a:gd name="T36" fmla="*/ 8 w 8"/>
                    <a:gd name="T37" fmla="*/ 6 h 9"/>
                    <a:gd name="T38" fmla="*/ 8 w 8"/>
                    <a:gd name="T39" fmla="*/ 6 h 9"/>
                    <a:gd name="T40" fmla="*/ 8 w 8"/>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9">
                      <a:moveTo>
                        <a:pt x="8" y="7"/>
                      </a:moveTo>
                      <a:cubicBezTo>
                        <a:pt x="8" y="7"/>
                        <a:pt x="8" y="7"/>
                        <a:pt x="8" y="7"/>
                      </a:cubicBezTo>
                      <a:cubicBezTo>
                        <a:pt x="8" y="7"/>
                        <a:pt x="7" y="6"/>
                        <a:pt x="7" y="6"/>
                      </a:cubicBezTo>
                      <a:cubicBezTo>
                        <a:pt x="7" y="5"/>
                        <a:pt x="6" y="4"/>
                        <a:pt x="7" y="4"/>
                      </a:cubicBezTo>
                      <a:cubicBezTo>
                        <a:pt x="7" y="4"/>
                        <a:pt x="4" y="3"/>
                        <a:pt x="3" y="4"/>
                      </a:cubicBezTo>
                      <a:cubicBezTo>
                        <a:pt x="3" y="4"/>
                        <a:pt x="2" y="4"/>
                        <a:pt x="2" y="4"/>
                      </a:cubicBezTo>
                      <a:cubicBezTo>
                        <a:pt x="2" y="4"/>
                        <a:pt x="1" y="5"/>
                        <a:pt x="1" y="6"/>
                      </a:cubicBezTo>
                      <a:cubicBezTo>
                        <a:pt x="1" y="6"/>
                        <a:pt x="1" y="7"/>
                        <a:pt x="1" y="8"/>
                      </a:cubicBezTo>
                      <a:cubicBezTo>
                        <a:pt x="1" y="8"/>
                        <a:pt x="1" y="9"/>
                        <a:pt x="1" y="9"/>
                      </a:cubicBezTo>
                      <a:cubicBezTo>
                        <a:pt x="1" y="9"/>
                        <a:pt x="1" y="9"/>
                        <a:pt x="1" y="9"/>
                      </a:cubicBezTo>
                      <a:cubicBezTo>
                        <a:pt x="1" y="9"/>
                        <a:pt x="1" y="7"/>
                        <a:pt x="1" y="7"/>
                      </a:cubicBezTo>
                      <a:cubicBezTo>
                        <a:pt x="0" y="7"/>
                        <a:pt x="0" y="7"/>
                        <a:pt x="0" y="7"/>
                      </a:cubicBezTo>
                      <a:cubicBezTo>
                        <a:pt x="0" y="7"/>
                        <a:pt x="0" y="7"/>
                        <a:pt x="0" y="6"/>
                      </a:cubicBezTo>
                      <a:cubicBezTo>
                        <a:pt x="0" y="6"/>
                        <a:pt x="0" y="5"/>
                        <a:pt x="0" y="5"/>
                      </a:cubicBezTo>
                      <a:cubicBezTo>
                        <a:pt x="0" y="5"/>
                        <a:pt x="0" y="3"/>
                        <a:pt x="2" y="1"/>
                      </a:cubicBezTo>
                      <a:cubicBezTo>
                        <a:pt x="3" y="0"/>
                        <a:pt x="4" y="1"/>
                        <a:pt x="4" y="1"/>
                      </a:cubicBezTo>
                      <a:cubicBezTo>
                        <a:pt x="4" y="1"/>
                        <a:pt x="6" y="1"/>
                        <a:pt x="7" y="2"/>
                      </a:cubicBezTo>
                      <a:cubicBezTo>
                        <a:pt x="7" y="2"/>
                        <a:pt x="8" y="3"/>
                        <a:pt x="8" y="4"/>
                      </a:cubicBezTo>
                      <a:cubicBezTo>
                        <a:pt x="8" y="4"/>
                        <a:pt x="8" y="6"/>
                        <a:pt x="8" y="6"/>
                      </a:cubicBezTo>
                      <a:cubicBezTo>
                        <a:pt x="8" y="6"/>
                        <a:pt x="8" y="6"/>
                        <a:pt x="8" y="6"/>
                      </a:cubicBezTo>
                      <a:cubicBezTo>
                        <a:pt x="8" y="6"/>
                        <a:pt x="8" y="7"/>
                        <a:pt x="8" y="7"/>
                      </a:cubicBezTo>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2" name="Freeform 45"/>
                <p:cNvSpPr/>
                <p:nvPr/>
              </p:nvSpPr>
              <p:spPr bwMode="auto">
                <a:xfrm>
                  <a:off x="7705725" y="3300413"/>
                  <a:ext cx="68263" cy="119062"/>
                </a:xfrm>
                <a:custGeom>
                  <a:avLst/>
                  <a:gdLst>
                    <a:gd name="T0" fmla="*/ 3 w 4"/>
                    <a:gd name="T1" fmla="*/ 0 h 7"/>
                    <a:gd name="T2" fmla="*/ 3 w 4"/>
                    <a:gd name="T3" fmla="*/ 6 h 7"/>
                    <a:gd name="T4" fmla="*/ 0 w 4"/>
                    <a:gd name="T5" fmla="*/ 7 h 7"/>
                    <a:gd name="T6" fmla="*/ 2 w 4"/>
                    <a:gd name="T7" fmla="*/ 0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4" y="5"/>
                        <a:pt x="3" y="6"/>
                      </a:cubicBezTo>
                      <a:cubicBezTo>
                        <a:pt x="3" y="6"/>
                        <a:pt x="0" y="7"/>
                        <a:pt x="0" y="7"/>
                      </a:cubicBezTo>
                      <a:cubicBezTo>
                        <a:pt x="2" y="0"/>
                        <a:pt x="2"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3" name="Freeform 46"/>
                <p:cNvSpPr/>
                <p:nvPr/>
              </p:nvSpPr>
              <p:spPr bwMode="auto">
                <a:xfrm>
                  <a:off x="7688263" y="3300413"/>
                  <a:ext cx="50800" cy="84137"/>
                </a:xfrm>
                <a:custGeom>
                  <a:avLst/>
                  <a:gdLst>
                    <a:gd name="T0" fmla="*/ 3 w 3"/>
                    <a:gd name="T1" fmla="*/ 2 h 5"/>
                    <a:gd name="T2" fmla="*/ 2 w 3"/>
                    <a:gd name="T3" fmla="*/ 5 h 5"/>
                    <a:gd name="T4" fmla="*/ 2 w 3"/>
                    <a:gd name="T5" fmla="*/ 3 h 5"/>
                    <a:gd name="T6" fmla="*/ 1 w 3"/>
                    <a:gd name="T7" fmla="*/ 0 h 5"/>
                    <a:gd name="T8" fmla="*/ 3 w 3"/>
                    <a:gd name="T9" fmla="*/ 2 h 5"/>
                  </a:gdLst>
                  <a:ahLst/>
                  <a:cxnLst>
                    <a:cxn ang="0">
                      <a:pos x="T0" y="T1"/>
                    </a:cxn>
                    <a:cxn ang="0">
                      <a:pos x="T2" y="T3"/>
                    </a:cxn>
                    <a:cxn ang="0">
                      <a:pos x="T4" y="T5"/>
                    </a:cxn>
                    <a:cxn ang="0">
                      <a:pos x="T6" y="T7"/>
                    </a:cxn>
                    <a:cxn ang="0">
                      <a:pos x="T8" y="T9"/>
                    </a:cxn>
                  </a:cxnLst>
                  <a:rect l="0" t="0" r="r" b="b"/>
                  <a:pathLst>
                    <a:path w="3" h="5">
                      <a:moveTo>
                        <a:pt x="3" y="2"/>
                      </a:moveTo>
                      <a:cubicBezTo>
                        <a:pt x="3" y="2"/>
                        <a:pt x="3" y="5"/>
                        <a:pt x="2" y="5"/>
                      </a:cubicBezTo>
                      <a:cubicBezTo>
                        <a:pt x="2" y="5"/>
                        <a:pt x="2" y="3"/>
                        <a:pt x="2" y="3"/>
                      </a:cubicBezTo>
                      <a:cubicBezTo>
                        <a:pt x="2" y="3"/>
                        <a:pt x="0" y="2"/>
                        <a:pt x="1" y="0"/>
                      </a:cubicBezTo>
                      <a:lnTo>
                        <a:pt x="3"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4" name="Freeform 47"/>
                <p:cNvSpPr/>
                <p:nvPr/>
              </p:nvSpPr>
              <p:spPr bwMode="auto">
                <a:xfrm>
                  <a:off x="7434263" y="2843213"/>
                  <a:ext cx="288925" cy="474662"/>
                </a:xfrm>
                <a:custGeom>
                  <a:avLst/>
                  <a:gdLst>
                    <a:gd name="T0" fmla="*/ 12 w 17"/>
                    <a:gd name="T1" fmla="*/ 0 h 28"/>
                    <a:gd name="T2" fmla="*/ 10 w 17"/>
                    <a:gd name="T3" fmla="*/ 3 h 28"/>
                    <a:gd name="T4" fmla="*/ 6 w 17"/>
                    <a:gd name="T5" fmla="*/ 2 h 28"/>
                    <a:gd name="T6" fmla="*/ 3 w 17"/>
                    <a:gd name="T7" fmla="*/ 17 h 28"/>
                    <a:gd name="T8" fmla="*/ 0 w 17"/>
                    <a:gd name="T9" fmla="*/ 24 h 28"/>
                    <a:gd name="T10" fmla="*/ 8 w 17"/>
                    <a:gd name="T11" fmla="*/ 28 h 28"/>
                    <a:gd name="T12" fmla="*/ 16 w 17"/>
                    <a:gd name="T13" fmla="*/ 25 h 28"/>
                    <a:gd name="T14" fmla="*/ 17 w 17"/>
                    <a:gd name="T15" fmla="*/ 7 h 28"/>
                    <a:gd name="T16" fmla="*/ 12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12" y="0"/>
                      </a:moveTo>
                      <a:cubicBezTo>
                        <a:pt x="12" y="0"/>
                        <a:pt x="11" y="3"/>
                        <a:pt x="10" y="3"/>
                      </a:cubicBezTo>
                      <a:cubicBezTo>
                        <a:pt x="10" y="3"/>
                        <a:pt x="8" y="3"/>
                        <a:pt x="6" y="2"/>
                      </a:cubicBezTo>
                      <a:cubicBezTo>
                        <a:pt x="3" y="17"/>
                        <a:pt x="3" y="17"/>
                        <a:pt x="3" y="17"/>
                      </a:cubicBezTo>
                      <a:cubicBezTo>
                        <a:pt x="0" y="24"/>
                        <a:pt x="0" y="24"/>
                        <a:pt x="0" y="24"/>
                      </a:cubicBezTo>
                      <a:cubicBezTo>
                        <a:pt x="8" y="28"/>
                        <a:pt x="8" y="28"/>
                        <a:pt x="8" y="28"/>
                      </a:cubicBezTo>
                      <a:cubicBezTo>
                        <a:pt x="16" y="25"/>
                        <a:pt x="16" y="25"/>
                        <a:pt x="16" y="25"/>
                      </a:cubicBezTo>
                      <a:cubicBezTo>
                        <a:pt x="17" y="7"/>
                        <a:pt x="17" y="7"/>
                        <a:pt x="17" y="7"/>
                      </a:cubicBezTo>
                      <a:lnTo>
                        <a:pt x="12"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5" name="Freeform 48"/>
                <p:cNvSpPr/>
                <p:nvPr/>
              </p:nvSpPr>
              <p:spPr bwMode="auto">
                <a:xfrm>
                  <a:off x="7434263" y="3232150"/>
                  <a:ext cx="304800" cy="712787"/>
                </a:xfrm>
                <a:custGeom>
                  <a:avLst/>
                  <a:gdLst>
                    <a:gd name="T0" fmla="*/ 0 w 18"/>
                    <a:gd name="T1" fmla="*/ 3 h 42"/>
                    <a:gd name="T2" fmla="*/ 0 w 18"/>
                    <a:gd name="T3" fmla="*/ 17 h 42"/>
                    <a:gd name="T4" fmla="*/ 4 w 18"/>
                    <a:gd name="T5" fmla="*/ 29 h 42"/>
                    <a:gd name="T6" fmla="*/ 0 w 18"/>
                    <a:gd name="T7" fmla="*/ 39 h 42"/>
                    <a:gd name="T8" fmla="*/ 1 w 18"/>
                    <a:gd name="T9" fmla="*/ 41 h 42"/>
                    <a:gd name="T10" fmla="*/ 5 w 18"/>
                    <a:gd name="T11" fmla="*/ 41 h 42"/>
                    <a:gd name="T12" fmla="*/ 5 w 18"/>
                    <a:gd name="T13" fmla="*/ 39 h 42"/>
                    <a:gd name="T14" fmla="*/ 7 w 18"/>
                    <a:gd name="T15" fmla="*/ 38 h 42"/>
                    <a:gd name="T16" fmla="*/ 7 w 18"/>
                    <a:gd name="T17" fmla="*/ 39 h 42"/>
                    <a:gd name="T18" fmla="*/ 11 w 18"/>
                    <a:gd name="T19" fmla="*/ 40 h 42"/>
                    <a:gd name="T20" fmla="*/ 11 w 18"/>
                    <a:gd name="T21" fmla="*/ 37 h 42"/>
                    <a:gd name="T22" fmla="*/ 10 w 18"/>
                    <a:gd name="T23" fmla="*/ 34 h 42"/>
                    <a:gd name="T24" fmla="*/ 9 w 18"/>
                    <a:gd name="T25" fmla="*/ 33 h 42"/>
                    <a:gd name="T26" fmla="*/ 13 w 18"/>
                    <a:gd name="T27" fmla="*/ 19 h 42"/>
                    <a:gd name="T28" fmla="*/ 17 w 18"/>
                    <a:gd name="T29" fmla="*/ 9 h 42"/>
                    <a:gd name="T30" fmla="*/ 17 w 18"/>
                    <a:gd name="T31" fmla="*/ 7 h 42"/>
                    <a:gd name="T32" fmla="*/ 16 w 18"/>
                    <a:gd name="T33" fmla="*/ 5 h 42"/>
                    <a:gd name="T34" fmla="*/ 14 w 18"/>
                    <a:gd name="T35" fmla="*/ 1 h 42"/>
                    <a:gd name="T36" fmla="*/ 1 w 18"/>
                    <a:gd name="T37" fmla="*/ 0 h 42"/>
                    <a:gd name="T38" fmla="*/ 0 w 18"/>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42">
                      <a:moveTo>
                        <a:pt x="0" y="3"/>
                      </a:moveTo>
                      <a:cubicBezTo>
                        <a:pt x="0" y="3"/>
                        <a:pt x="0" y="15"/>
                        <a:pt x="0" y="17"/>
                      </a:cubicBezTo>
                      <a:cubicBezTo>
                        <a:pt x="1" y="18"/>
                        <a:pt x="4" y="29"/>
                        <a:pt x="4" y="29"/>
                      </a:cubicBezTo>
                      <a:cubicBezTo>
                        <a:pt x="4" y="29"/>
                        <a:pt x="0" y="38"/>
                        <a:pt x="0" y="39"/>
                      </a:cubicBezTo>
                      <a:cubicBezTo>
                        <a:pt x="0" y="39"/>
                        <a:pt x="0" y="41"/>
                        <a:pt x="1" y="41"/>
                      </a:cubicBezTo>
                      <a:cubicBezTo>
                        <a:pt x="1" y="41"/>
                        <a:pt x="4" y="42"/>
                        <a:pt x="5" y="41"/>
                      </a:cubicBezTo>
                      <a:cubicBezTo>
                        <a:pt x="5" y="41"/>
                        <a:pt x="5" y="40"/>
                        <a:pt x="5" y="39"/>
                      </a:cubicBezTo>
                      <a:cubicBezTo>
                        <a:pt x="5" y="39"/>
                        <a:pt x="6" y="40"/>
                        <a:pt x="7" y="38"/>
                      </a:cubicBezTo>
                      <a:cubicBezTo>
                        <a:pt x="7" y="39"/>
                        <a:pt x="7" y="39"/>
                        <a:pt x="7" y="39"/>
                      </a:cubicBezTo>
                      <a:cubicBezTo>
                        <a:pt x="7" y="39"/>
                        <a:pt x="10" y="40"/>
                        <a:pt x="11" y="40"/>
                      </a:cubicBezTo>
                      <a:cubicBezTo>
                        <a:pt x="11" y="39"/>
                        <a:pt x="11" y="38"/>
                        <a:pt x="11" y="37"/>
                      </a:cubicBezTo>
                      <a:cubicBezTo>
                        <a:pt x="11" y="37"/>
                        <a:pt x="10" y="35"/>
                        <a:pt x="10" y="34"/>
                      </a:cubicBezTo>
                      <a:cubicBezTo>
                        <a:pt x="10" y="34"/>
                        <a:pt x="9" y="33"/>
                        <a:pt x="9" y="33"/>
                      </a:cubicBezTo>
                      <a:cubicBezTo>
                        <a:pt x="9" y="33"/>
                        <a:pt x="13" y="22"/>
                        <a:pt x="13" y="19"/>
                      </a:cubicBezTo>
                      <a:cubicBezTo>
                        <a:pt x="14" y="17"/>
                        <a:pt x="16" y="9"/>
                        <a:pt x="17" y="9"/>
                      </a:cubicBezTo>
                      <a:cubicBezTo>
                        <a:pt x="18" y="8"/>
                        <a:pt x="17" y="7"/>
                        <a:pt x="17" y="7"/>
                      </a:cubicBezTo>
                      <a:cubicBezTo>
                        <a:pt x="16" y="6"/>
                        <a:pt x="16" y="5"/>
                        <a:pt x="16" y="5"/>
                      </a:cubicBezTo>
                      <a:cubicBezTo>
                        <a:pt x="15" y="4"/>
                        <a:pt x="14" y="1"/>
                        <a:pt x="14" y="1"/>
                      </a:cubicBezTo>
                      <a:cubicBezTo>
                        <a:pt x="14" y="1"/>
                        <a:pt x="7" y="2"/>
                        <a:pt x="1" y="0"/>
                      </a:cubicBezTo>
                      <a:lnTo>
                        <a:pt x="0" y="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6" name="Freeform 49"/>
                <p:cNvSpPr/>
                <p:nvPr/>
              </p:nvSpPr>
              <p:spPr bwMode="auto">
                <a:xfrm>
                  <a:off x="7535863" y="3808413"/>
                  <a:ext cx="85725" cy="101600"/>
                </a:xfrm>
                <a:custGeom>
                  <a:avLst/>
                  <a:gdLst>
                    <a:gd name="T0" fmla="*/ 0 w 5"/>
                    <a:gd name="T1" fmla="*/ 6 h 6"/>
                    <a:gd name="T2" fmla="*/ 1 w 5"/>
                    <a:gd name="T3" fmla="*/ 4 h 6"/>
                    <a:gd name="T4" fmla="*/ 2 w 5"/>
                    <a:gd name="T5" fmla="*/ 2 h 6"/>
                    <a:gd name="T6" fmla="*/ 3 w 5"/>
                    <a:gd name="T7" fmla="*/ 0 h 6"/>
                    <a:gd name="T8" fmla="*/ 3 w 5"/>
                    <a:gd name="T9" fmla="*/ 2 h 6"/>
                    <a:gd name="T10" fmla="*/ 5 w 5"/>
                    <a:gd name="T11" fmla="*/ 6 h 6"/>
                    <a:gd name="T12" fmla="*/ 5 w 5"/>
                    <a:gd name="T13" fmla="*/ 6 h 6"/>
                    <a:gd name="T14" fmla="*/ 0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6"/>
                      </a:moveTo>
                      <a:cubicBezTo>
                        <a:pt x="1" y="4"/>
                        <a:pt x="1" y="4"/>
                        <a:pt x="1" y="4"/>
                      </a:cubicBezTo>
                      <a:cubicBezTo>
                        <a:pt x="2" y="3"/>
                        <a:pt x="2" y="2"/>
                        <a:pt x="2" y="2"/>
                      </a:cubicBezTo>
                      <a:cubicBezTo>
                        <a:pt x="3" y="1"/>
                        <a:pt x="3" y="0"/>
                        <a:pt x="3" y="0"/>
                      </a:cubicBezTo>
                      <a:cubicBezTo>
                        <a:pt x="3" y="0"/>
                        <a:pt x="3" y="2"/>
                        <a:pt x="3" y="2"/>
                      </a:cubicBezTo>
                      <a:cubicBezTo>
                        <a:pt x="3" y="3"/>
                        <a:pt x="4" y="4"/>
                        <a:pt x="5" y="6"/>
                      </a:cubicBezTo>
                      <a:cubicBezTo>
                        <a:pt x="5" y="6"/>
                        <a:pt x="5" y="6"/>
                        <a:pt x="5" y="6"/>
                      </a:cubicBezTo>
                      <a:cubicBezTo>
                        <a:pt x="4" y="6"/>
                        <a:pt x="0"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7" name="Freeform 50"/>
                <p:cNvSpPr/>
                <p:nvPr/>
              </p:nvSpPr>
              <p:spPr bwMode="auto">
                <a:xfrm>
                  <a:off x="7434263" y="3249613"/>
                  <a:ext cx="254000" cy="695325"/>
                </a:xfrm>
                <a:custGeom>
                  <a:avLst/>
                  <a:gdLst>
                    <a:gd name="T0" fmla="*/ 1 w 15"/>
                    <a:gd name="T1" fmla="*/ 40 h 41"/>
                    <a:gd name="T2" fmla="*/ 0 w 15"/>
                    <a:gd name="T3" fmla="*/ 38 h 41"/>
                    <a:gd name="T4" fmla="*/ 4 w 15"/>
                    <a:gd name="T5" fmla="*/ 28 h 41"/>
                    <a:gd name="T6" fmla="*/ 0 w 15"/>
                    <a:gd name="T7" fmla="*/ 16 h 41"/>
                    <a:gd name="T8" fmla="*/ 0 w 15"/>
                    <a:gd name="T9" fmla="*/ 4 h 41"/>
                    <a:gd name="T10" fmla="*/ 0 w 15"/>
                    <a:gd name="T11" fmla="*/ 4 h 41"/>
                    <a:gd name="T12" fmla="*/ 1 w 15"/>
                    <a:gd name="T13" fmla="*/ 6 h 41"/>
                    <a:gd name="T14" fmla="*/ 1 w 15"/>
                    <a:gd name="T15" fmla="*/ 12 h 41"/>
                    <a:gd name="T16" fmla="*/ 3 w 15"/>
                    <a:gd name="T17" fmla="*/ 23 h 41"/>
                    <a:gd name="T18" fmla="*/ 5 w 15"/>
                    <a:gd name="T19" fmla="*/ 22 h 41"/>
                    <a:gd name="T20" fmla="*/ 4 w 15"/>
                    <a:gd name="T21" fmla="*/ 15 h 41"/>
                    <a:gd name="T22" fmla="*/ 5 w 15"/>
                    <a:gd name="T23" fmla="*/ 16 h 41"/>
                    <a:gd name="T24" fmla="*/ 4 w 15"/>
                    <a:gd name="T25" fmla="*/ 11 h 41"/>
                    <a:gd name="T26" fmla="*/ 6 w 15"/>
                    <a:gd name="T27" fmla="*/ 14 h 41"/>
                    <a:gd name="T28" fmla="*/ 5 w 15"/>
                    <a:gd name="T29" fmla="*/ 10 h 41"/>
                    <a:gd name="T30" fmla="*/ 5 w 15"/>
                    <a:gd name="T31" fmla="*/ 4 h 41"/>
                    <a:gd name="T32" fmla="*/ 6 w 15"/>
                    <a:gd name="T33" fmla="*/ 8 h 41"/>
                    <a:gd name="T34" fmla="*/ 8 w 15"/>
                    <a:gd name="T35" fmla="*/ 9 h 41"/>
                    <a:gd name="T36" fmla="*/ 9 w 15"/>
                    <a:gd name="T37" fmla="*/ 2 h 41"/>
                    <a:gd name="T38" fmla="*/ 12 w 15"/>
                    <a:gd name="T39" fmla="*/ 0 h 41"/>
                    <a:gd name="T40" fmla="*/ 14 w 15"/>
                    <a:gd name="T41" fmla="*/ 0 h 41"/>
                    <a:gd name="T42" fmla="*/ 15 w 15"/>
                    <a:gd name="T43" fmla="*/ 2 h 41"/>
                    <a:gd name="T44" fmla="*/ 11 w 15"/>
                    <a:gd name="T45" fmla="*/ 7 h 41"/>
                    <a:gd name="T46" fmla="*/ 9 w 15"/>
                    <a:gd name="T47" fmla="*/ 9 h 41"/>
                    <a:gd name="T48" fmla="*/ 14 w 15"/>
                    <a:gd name="T49" fmla="*/ 8 h 41"/>
                    <a:gd name="T50" fmla="*/ 8 w 15"/>
                    <a:gd name="T51" fmla="*/ 10 h 41"/>
                    <a:gd name="T52" fmla="*/ 12 w 15"/>
                    <a:gd name="T53" fmla="*/ 10 h 41"/>
                    <a:gd name="T54" fmla="*/ 7 w 15"/>
                    <a:gd name="T55" fmla="*/ 13 h 41"/>
                    <a:gd name="T56" fmla="*/ 7 w 15"/>
                    <a:gd name="T57" fmla="*/ 15 h 41"/>
                    <a:gd name="T58" fmla="*/ 4 w 15"/>
                    <a:gd name="T59" fmla="*/ 28 h 41"/>
                    <a:gd name="T60" fmla="*/ 1 w 15"/>
                    <a:gd name="T61" fmla="*/ 37 h 41"/>
                    <a:gd name="T62" fmla="*/ 4 w 15"/>
                    <a:gd name="T63" fmla="*/ 37 h 41"/>
                    <a:gd name="T64" fmla="*/ 6 w 15"/>
                    <a:gd name="T65" fmla="*/ 37 h 41"/>
                    <a:gd name="T66" fmla="*/ 6 w 15"/>
                    <a:gd name="T67" fmla="*/ 39 h 41"/>
                    <a:gd name="T68" fmla="*/ 5 w 15"/>
                    <a:gd name="T69" fmla="*/ 38 h 41"/>
                    <a:gd name="T70" fmla="*/ 5 w 15"/>
                    <a:gd name="T71" fmla="*/ 40 h 41"/>
                    <a:gd name="T72" fmla="*/ 1 w 15"/>
                    <a:gd name="T7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41">
                      <a:moveTo>
                        <a:pt x="1" y="40"/>
                      </a:moveTo>
                      <a:cubicBezTo>
                        <a:pt x="0" y="40"/>
                        <a:pt x="0" y="38"/>
                        <a:pt x="0" y="38"/>
                      </a:cubicBezTo>
                      <a:cubicBezTo>
                        <a:pt x="0" y="37"/>
                        <a:pt x="4" y="28"/>
                        <a:pt x="4" y="28"/>
                      </a:cubicBezTo>
                      <a:cubicBezTo>
                        <a:pt x="4" y="28"/>
                        <a:pt x="1" y="17"/>
                        <a:pt x="0" y="16"/>
                      </a:cubicBezTo>
                      <a:cubicBezTo>
                        <a:pt x="0" y="14"/>
                        <a:pt x="0" y="8"/>
                        <a:pt x="0" y="4"/>
                      </a:cubicBezTo>
                      <a:cubicBezTo>
                        <a:pt x="0" y="4"/>
                        <a:pt x="0" y="4"/>
                        <a:pt x="0" y="4"/>
                      </a:cubicBezTo>
                      <a:cubicBezTo>
                        <a:pt x="0" y="4"/>
                        <a:pt x="2" y="6"/>
                        <a:pt x="1" y="6"/>
                      </a:cubicBezTo>
                      <a:cubicBezTo>
                        <a:pt x="1" y="7"/>
                        <a:pt x="1" y="12"/>
                        <a:pt x="1" y="12"/>
                      </a:cubicBezTo>
                      <a:cubicBezTo>
                        <a:pt x="3" y="14"/>
                        <a:pt x="3" y="21"/>
                        <a:pt x="3" y="23"/>
                      </a:cubicBezTo>
                      <a:cubicBezTo>
                        <a:pt x="4" y="24"/>
                        <a:pt x="5" y="23"/>
                        <a:pt x="5" y="22"/>
                      </a:cubicBezTo>
                      <a:cubicBezTo>
                        <a:pt x="5" y="20"/>
                        <a:pt x="4" y="15"/>
                        <a:pt x="4" y="15"/>
                      </a:cubicBezTo>
                      <a:cubicBezTo>
                        <a:pt x="5" y="16"/>
                        <a:pt x="5" y="16"/>
                        <a:pt x="5" y="16"/>
                      </a:cubicBezTo>
                      <a:cubicBezTo>
                        <a:pt x="4" y="15"/>
                        <a:pt x="4" y="11"/>
                        <a:pt x="4" y="11"/>
                      </a:cubicBezTo>
                      <a:cubicBezTo>
                        <a:pt x="4" y="11"/>
                        <a:pt x="5" y="14"/>
                        <a:pt x="6" y="14"/>
                      </a:cubicBezTo>
                      <a:cubicBezTo>
                        <a:pt x="7" y="13"/>
                        <a:pt x="6" y="11"/>
                        <a:pt x="5" y="10"/>
                      </a:cubicBezTo>
                      <a:cubicBezTo>
                        <a:pt x="5" y="9"/>
                        <a:pt x="5" y="4"/>
                        <a:pt x="5" y="4"/>
                      </a:cubicBezTo>
                      <a:cubicBezTo>
                        <a:pt x="5" y="4"/>
                        <a:pt x="5" y="6"/>
                        <a:pt x="6" y="8"/>
                      </a:cubicBezTo>
                      <a:cubicBezTo>
                        <a:pt x="7" y="11"/>
                        <a:pt x="8" y="10"/>
                        <a:pt x="8" y="9"/>
                      </a:cubicBezTo>
                      <a:cubicBezTo>
                        <a:pt x="8" y="9"/>
                        <a:pt x="9" y="2"/>
                        <a:pt x="9" y="2"/>
                      </a:cubicBezTo>
                      <a:cubicBezTo>
                        <a:pt x="9" y="2"/>
                        <a:pt x="11" y="1"/>
                        <a:pt x="12" y="0"/>
                      </a:cubicBezTo>
                      <a:cubicBezTo>
                        <a:pt x="13" y="0"/>
                        <a:pt x="14" y="0"/>
                        <a:pt x="14" y="0"/>
                      </a:cubicBezTo>
                      <a:cubicBezTo>
                        <a:pt x="14" y="0"/>
                        <a:pt x="15" y="1"/>
                        <a:pt x="15" y="2"/>
                      </a:cubicBezTo>
                      <a:cubicBezTo>
                        <a:pt x="14" y="3"/>
                        <a:pt x="11" y="6"/>
                        <a:pt x="11" y="7"/>
                      </a:cubicBezTo>
                      <a:cubicBezTo>
                        <a:pt x="9" y="7"/>
                        <a:pt x="8" y="9"/>
                        <a:pt x="9" y="9"/>
                      </a:cubicBezTo>
                      <a:cubicBezTo>
                        <a:pt x="11" y="8"/>
                        <a:pt x="14" y="8"/>
                        <a:pt x="14" y="8"/>
                      </a:cubicBezTo>
                      <a:cubicBezTo>
                        <a:pt x="10" y="9"/>
                        <a:pt x="8" y="10"/>
                        <a:pt x="8" y="10"/>
                      </a:cubicBezTo>
                      <a:cubicBezTo>
                        <a:pt x="10" y="10"/>
                        <a:pt x="12" y="10"/>
                        <a:pt x="12" y="10"/>
                      </a:cubicBezTo>
                      <a:cubicBezTo>
                        <a:pt x="8" y="11"/>
                        <a:pt x="7" y="13"/>
                        <a:pt x="7" y="13"/>
                      </a:cubicBezTo>
                      <a:cubicBezTo>
                        <a:pt x="8" y="14"/>
                        <a:pt x="7" y="15"/>
                        <a:pt x="7" y="15"/>
                      </a:cubicBezTo>
                      <a:cubicBezTo>
                        <a:pt x="7" y="16"/>
                        <a:pt x="5" y="27"/>
                        <a:pt x="4" y="28"/>
                      </a:cubicBezTo>
                      <a:cubicBezTo>
                        <a:pt x="3" y="30"/>
                        <a:pt x="1" y="37"/>
                        <a:pt x="1" y="37"/>
                      </a:cubicBezTo>
                      <a:cubicBezTo>
                        <a:pt x="2" y="36"/>
                        <a:pt x="4" y="37"/>
                        <a:pt x="4" y="37"/>
                      </a:cubicBezTo>
                      <a:cubicBezTo>
                        <a:pt x="5" y="38"/>
                        <a:pt x="5" y="37"/>
                        <a:pt x="6" y="37"/>
                      </a:cubicBezTo>
                      <a:cubicBezTo>
                        <a:pt x="6" y="37"/>
                        <a:pt x="6" y="38"/>
                        <a:pt x="6" y="39"/>
                      </a:cubicBezTo>
                      <a:cubicBezTo>
                        <a:pt x="5" y="39"/>
                        <a:pt x="5" y="38"/>
                        <a:pt x="5" y="38"/>
                      </a:cubicBezTo>
                      <a:cubicBezTo>
                        <a:pt x="5" y="39"/>
                        <a:pt x="5" y="40"/>
                        <a:pt x="5" y="40"/>
                      </a:cubicBezTo>
                      <a:cubicBezTo>
                        <a:pt x="4" y="41"/>
                        <a:pt x="1" y="40"/>
                        <a:pt x="1"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8" name="Freeform 51"/>
                <p:cNvSpPr/>
                <p:nvPr/>
              </p:nvSpPr>
              <p:spPr bwMode="auto">
                <a:xfrm>
                  <a:off x="6977063" y="2825750"/>
                  <a:ext cx="119063" cy="152400"/>
                </a:xfrm>
                <a:custGeom>
                  <a:avLst/>
                  <a:gdLst>
                    <a:gd name="T0" fmla="*/ 6 w 7"/>
                    <a:gd name="T1" fmla="*/ 9 h 9"/>
                    <a:gd name="T2" fmla="*/ 5 w 7"/>
                    <a:gd name="T3" fmla="*/ 9 h 9"/>
                    <a:gd name="T4" fmla="*/ 2 w 7"/>
                    <a:gd name="T5" fmla="*/ 6 h 9"/>
                    <a:gd name="T6" fmla="*/ 2 w 7"/>
                    <a:gd name="T7" fmla="*/ 5 h 9"/>
                    <a:gd name="T8" fmla="*/ 1 w 7"/>
                    <a:gd name="T9" fmla="*/ 3 h 9"/>
                    <a:gd name="T10" fmla="*/ 2 w 7"/>
                    <a:gd name="T11" fmla="*/ 3 h 9"/>
                    <a:gd name="T12" fmla="*/ 1 w 7"/>
                    <a:gd name="T13" fmla="*/ 2 h 9"/>
                    <a:gd name="T14" fmla="*/ 1 w 7"/>
                    <a:gd name="T15" fmla="*/ 0 h 9"/>
                    <a:gd name="T16" fmla="*/ 1 w 7"/>
                    <a:gd name="T17" fmla="*/ 0 h 9"/>
                    <a:gd name="T18" fmla="*/ 2 w 7"/>
                    <a:gd name="T19" fmla="*/ 1 h 9"/>
                    <a:gd name="T20" fmla="*/ 3 w 7"/>
                    <a:gd name="T21" fmla="*/ 2 h 9"/>
                    <a:gd name="T22" fmla="*/ 4 w 7"/>
                    <a:gd name="T23" fmla="*/ 4 h 9"/>
                    <a:gd name="T24" fmla="*/ 6 w 7"/>
                    <a:gd name="T25" fmla="*/ 6 h 9"/>
                    <a:gd name="T26" fmla="*/ 7 w 7"/>
                    <a:gd name="T27" fmla="*/ 7 h 9"/>
                    <a:gd name="T28" fmla="*/ 6 w 7"/>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6" y="9"/>
                      </a:move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ubicBezTo>
                        <a:pt x="1" y="0"/>
                        <a:pt x="1" y="0"/>
                        <a:pt x="1" y="0"/>
                      </a:cubicBezTo>
                      <a:cubicBezTo>
                        <a:pt x="1" y="0"/>
                        <a:pt x="1" y="0"/>
                        <a:pt x="2" y="1"/>
                      </a:cubicBezTo>
                      <a:cubicBezTo>
                        <a:pt x="2" y="1"/>
                        <a:pt x="3" y="2"/>
                        <a:pt x="3" y="2"/>
                      </a:cubicBezTo>
                      <a:cubicBezTo>
                        <a:pt x="3" y="2"/>
                        <a:pt x="3" y="4"/>
                        <a:pt x="4" y="4"/>
                      </a:cubicBezTo>
                      <a:cubicBezTo>
                        <a:pt x="4" y="4"/>
                        <a:pt x="5" y="5"/>
                        <a:pt x="6" y="6"/>
                      </a:cubicBezTo>
                      <a:cubicBezTo>
                        <a:pt x="6" y="7"/>
                        <a:pt x="7" y="7"/>
                        <a:pt x="7" y="7"/>
                      </a:cubicBezTo>
                      <a:cubicBezTo>
                        <a:pt x="7" y="7"/>
                        <a:pt x="7" y="8"/>
                        <a:pt x="6"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49" name="Freeform 52"/>
                <p:cNvSpPr/>
                <p:nvPr/>
              </p:nvSpPr>
              <p:spPr bwMode="auto">
                <a:xfrm>
                  <a:off x="7604125" y="2894013"/>
                  <a:ext cx="68263" cy="50800"/>
                </a:xfrm>
                <a:custGeom>
                  <a:avLst/>
                  <a:gdLst>
                    <a:gd name="T0" fmla="*/ 43 w 43"/>
                    <a:gd name="T1" fmla="*/ 32 h 32"/>
                    <a:gd name="T2" fmla="*/ 0 w 43"/>
                    <a:gd name="T3" fmla="*/ 0 h 32"/>
                    <a:gd name="T4" fmla="*/ 43 w 43"/>
                    <a:gd name="T5" fmla="*/ 32 h 32"/>
                    <a:gd name="T6" fmla="*/ 43 w 43"/>
                    <a:gd name="T7" fmla="*/ 32 h 32"/>
                  </a:gdLst>
                  <a:ahLst/>
                  <a:cxnLst>
                    <a:cxn ang="0">
                      <a:pos x="T0" y="T1"/>
                    </a:cxn>
                    <a:cxn ang="0">
                      <a:pos x="T2" y="T3"/>
                    </a:cxn>
                    <a:cxn ang="0">
                      <a:pos x="T4" y="T5"/>
                    </a:cxn>
                    <a:cxn ang="0">
                      <a:pos x="T6" y="T7"/>
                    </a:cxn>
                  </a:cxnLst>
                  <a:rect l="0" t="0" r="r" b="b"/>
                  <a:pathLst>
                    <a:path w="43" h="32">
                      <a:moveTo>
                        <a:pt x="43" y="32"/>
                      </a:moveTo>
                      <a:lnTo>
                        <a:pt x="0" y="0"/>
                      </a:lnTo>
                      <a:lnTo>
                        <a:pt x="43" y="32"/>
                      </a:lnTo>
                      <a:lnTo>
                        <a:pt x="43" y="32"/>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0" name="Freeform 53"/>
                <p:cNvSpPr/>
                <p:nvPr/>
              </p:nvSpPr>
              <p:spPr bwMode="auto">
                <a:xfrm>
                  <a:off x="7451725" y="2909888"/>
                  <a:ext cx="134938" cy="322262"/>
                </a:xfrm>
                <a:custGeom>
                  <a:avLst/>
                  <a:gdLst>
                    <a:gd name="T0" fmla="*/ 8 w 8"/>
                    <a:gd name="T1" fmla="*/ 0 h 19"/>
                    <a:gd name="T2" fmla="*/ 5 w 8"/>
                    <a:gd name="T3" fmla="*/ 2 h 19"/>
                    <a:gd name="T4" fmla="*/ 2 w 8"/>
                    <a:gd name="T5" fmla="*/ 10 h 19"/>
                    <a:gd name="T6" fmla="*/ 0 w 8"/>
                    <a:gd name="T7" fmla="*/ 18 h 19"/>
                    <a:gd name="T8" fmla="*/ 6 w 8"/>
                    <a:gd name="T9" fmla="*/ 18 h 19"/>
                    <a:gd name="T10" fmla="*/ 3 w 8"/>
                    <a:gd name="T11" fmla="*/ 16 h 19"/>
                    <a:gd name="T12" fmla="*/ 6 w 8"/>
                    <a:gd name="T13" fmla="*/ 12 h 19"/>
                    <a:gd name="T14" fmla="*/ 5 w 8"/>
                    <a:gd name="T15" fmla="*/ 10 h 19"/>
                    <a:gd name="T16" fmla="*/ 5 w 8"/>
                    <a:gd name="T17" fmla="*/ 3 h 19"/>
                    <a:gd name="T18" fmla="*/ 8 w 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0"/>
                      </a:moveTo>
                      <a:cubicBezTo>
                        <a:pt x="5" y="2"/>
                        <a:pt x="5" y="2"/>
                        <a:pt x="5" y="2"/>
                      </a:cubicBezTo>
                      <a:cubicBezTo>
                        <a:pt x="2" y="10"/>
                        <a:pt x="2" y="10"/>
                        <a:pt x="2" y="10"/>
                      </a:cubicBezTo>
                      <a:cubicBezTo>
                        <a:pt x="0" y="18"/>
                        <a:pt x="0" y="18"/>
                        <a:pt x="0" y="18"/>
                      </a:cubicBezTo>
                      <a:cubicBezTo>
                        <a:pt x="0" y="18"/>
                        <a:pt x="5" y="19"/>
                        <a:pt x="6" y="18"/>
                      </a:cubicBezTo>
                      <a:cubicBezTo>
                        <a:pt x="6" y="18"/>
                        <a:pt x="3" y="19"/>
                        <a:pt x="3" y="16"/>
                      </a:cubicBezTo>
                      <a:cubicBezTo>
                        <a:pt x="3" y="13"/>
                        <a:pt x="5" y="13"/>
                        <a:pt x="6" y="12"/>
                      </a:cubicBezTo>
                      <a:cubicBezTo>
                        <a:pt x="6" y="12"/>
                        <a:pt x="5" y="12"/>
                        <a:pt x="5" y="10"/>
                      </a:cubicBezTo>
                      <a:cubicBezTo>
                        <a:pt x="5" y="8"/>
                        <a:pt x="5" y="3"/>
                        <a:pt x="5" y="3"/>
                      </a:cubicBezTo>
                      <a:cubicBezTo>
                        <a:pt x="5" y="3"/>
                        <a:pt x="6" y="1"/>
                        <a:pt x="8"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1" name="Freeform 54"/>
                <p:cNvSpPr/>
                <p:nvPr/>
              </p:nvSpPr>
              <p:spPr bwMode="auto">
                <a:xfrm>
                  <a:off x="7637463" y="2859088"/>
                  <a:ext cx="187325" cy="509587"/>
                </a:xfrm>
                <a:custGeom>
                  <a:avLst/>
                  <a:gdLst>
                    <a:gd name="T0" fmla="*/ 6 w 11"/>
                    <a:gd name="T1" fmla="*/ 30 h 30"/>
                    <a:gd name="T2" fmla="*/ 4 w 11"/>
                    <a:gd name="T3" fmla="*/ 27 h 30"/>
                    <a:gd name="T4" fmla="*/ 1 w 11"/>
                    <a:gd name="T5" fmla="*/ 16 h 30"/>
                    <a:gd name="T6" fmla="*/ 0 w 11"/>
                    <a:gd name="T7" fmla="*/ 0 h 30"/>
                    <a:gd name="T8" fmla="*/ 2 w 11"/>
                    <a:gd name="T9" fmla="*/ 1 h 30"/>
                    <a:gd name="T10" fmla="*/ 8 w 11"/>
                    <a:gd name="T11" fmla="*/ 3 h 30"/>
                    <a:gd name="T12" fmla="*/ 11 w 11"/>
                    <a:gd name="T13" fmla="*/ 17 h 30"/>
                    <a:gd name="T14" fmla="*/ 10 w 11"/>
                    <a:gd name="T15" fmla="*/ 23 h 30"/>
                    <a:gd name="T16" fmla="*/ 6 w 1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0">
                      <a:moveTo>
                        <a:pt x="6" y="30"/>
                      </a:moveTo>
                      <a:cubicBezTo>
                        <a:pt x="6" y="30"/>
                        <a:pt x="6" y="28"/>
                        <a:pt x="4" y="27"/>
                      </a:cubicBezTo>
                      <a:cubicBezTo>
                        <a:pt x="4" y="27"/>
                        <a:pt x="1" y="21"/>
                        <a:pt x="1" y="16"/>
                      </a:cubicBezTo>
                      <a:cubicBezTo>
                        <a:pt x="1" y="10"/>
                        <a:pt x="1" y="1"/>
                        <a:pt x="0" y="0"/>
                      </a:cubicBezTo>
                      <a:cubicBezTo>
                        <a:pt x="0" y="0"/>
                        <a:pt x="1" y="0"/>
                        <a:pt x="2" y="1"/>
                      </a:cubicBezTo>
                      <a:cubicBezTo>
                        <a:pt x="2" y="1"/>
                        <a:pt x="7" y="2"/>
                        <a:pt x="8" y="3"/>
                      </a:cubicBezTo>
                      <a:cubicBezTo>
                        <a:pt x="8" y="3"/>
                        <a:pt x="10" y="8"/>
                        <a:pt x="11" y="17"/>
                      </a:cubicBezTo>
                      <a:cubicBezTo>
                        <a:pt x="11" y="17"/>
                        <a:pt x="10" y="22"/>
                        <a:pt x="10" y="23"/>
                      </a:cubicBezTo>
                      <a:cubicBezTo>
                        <a:pt x="10" y="23"/>
                        <a:pt x="8" y="27"/>
                        <a:pt x="6" y="3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2" name="Freeform 55"/>
                <p:cNvSpPr/>
                <p:nvPr/>
              </p:nvSpPr>
              <p:spPr bwMode="auto">
                <a:xfrm>
                  <a:off x="6977063" y="2825750"/>
                  <a:ext cx="101600" cy="152400"/>
                </a:xfrm>
                <a:custGeom>
                  <a:avLst/>
                  <a:gdLst>
                    <a:gd name="T0" fmla="*/ 1 w 6"/>
                    <a:gd name="T1" fmla="*/ 0 h 9"/>
                    <a:gd name="T2" fmla="*/ 1 w 6"/>
                    <a:gd name="T3" fmla="*/ 0 h 9"/>
                    <a:gd name="T4" fmla="*/ 2 w 6"/>
                    <a:gd name="T5" fmla="*/ 3 h 9"/>
                    <a:gd name="T6" fmla="*/ 2 w 6"/>
                    <a:gd name="T7" fmla="*/ 4 h 9"/>
                    <a:gd name="T8" fmla="*/ 1 w 6"/>
                    <a:gd name="T9" fmla="*/ 4 h 9"/>
                    <a:gd name="T10" fmla="*/ 2 w 6"/>
                    <a:gd name="T11" fmla="*/ 6 h 9"/>
                    <a:gd name="T12" fmla="*/ 5 w 6"/>
                    <a:gd name="T13" fmla="*/ 8 h 9"/>
                    <a:gd name="T14" fmla="*/ 6 w 6"/>
                    <a:gd name="T15" fmla="*/ 8 h 9"/>
                    <a:gd name="T16" fmla="*/ 6 w 6"/>
                    <a:gd name="T17" fmla="*/ 8 h 9"/>
                    <a:gd name="T18" fmla="*/ 6 w 6"/>
                    <a:gd name="T19" fmla="*/ 9 h 9"/>
                    <a:gd name="T20" fmla="*/ 5 w 6"/>
                    <a:gd name="T21" fmla="*/ 9 h 9"/>
                    <a:gd name="T22" fmla="*/ 2 w 6"/>
                    <a:gd name="T23" fmla="*/ 6 h 9"/>
                    <a:gd name="T24" fmla="*/ 2 w 6"/>
                    <a:gd name="T25" fmla="*/ 5 h 9"/>
                    <a:gd name="T26" fmla="*/ 1 w 6"/>
                    <a:gd name="T27" fmla="*/ 3 h 9"/>
                    <a:gd name="T28" fmla="*/ 2 w 6"/>
                    <a:gd name="T29" fmla="*/ 3 h 9"/>
                    <a:gd name="T30" fmla="*/ 1 w 6"/>
                    <a:gd name="T31" fmla="*/ 2 h 9"/>
                    <a:gd name="T32" fmla="*/ 1 w 6"/>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9">
                      <a:moveTo>
                        <a:pt x="1" y="0"/>
                      </a:moveTo>
                      <a:cubicBezTo>
                        <a:pt x="1" y="0"/>
                        <a:pt x="1" y="0"/>
                        <a:pt x="1" y="0"/>
                      </a:cubicBezTo>
                      <a:cubicBezTo>
                        <a:pt x="0" y="1"/>
                        <a:pt x="2" y="3"/>
                        <a:pt x="2" y="3"/>
                      </a:cubicBezTo>
                      <a:cubicBezTo>
                        <a:pt x="2" y="4"/>
                        <a:pt x="2" y="4"/>
                        <a:pt x="2" y="4"/>
                      </a:cubicBezTo>
                      <a:cubicBezTo>
                        <a:pt x="2" y="4"/>
                        <a:pt x="2" y="4"/>
                        <a:pt x="1" y="4"/>
                      </a:cubicBezTo>
                      <a:cubicBezTo>
                        <a:pt x="2" y="4"/>
                        <a:pt x="2" y="6"/>
                        <a:pt x="2" y="6"/>
                      </a:cubicBezTo>
                      <a:cubicBezTo>
                        <a:pt x="2" y="6"/>
                        <a:pt x="3" y="7"/>
                        <a:pt x="5" y="8"/>
                      </a:cubicBezTo>
                      <a:cubicBezTo>
                        <a:pt x="6" y="9"/>
                        <a:pt x="6" y="8"/>
                        <a:pt x="6" y="8"/>
                      </a:cubicBezTo>
                      <a:cubicBezTo>
                        <a:pt x="6" y="8"/>
                        <a:pt x="6" y="8"/>
                        <a:pt x="6" y="8"/>
                      </a:cubicBezTo>
                      <a:cubicBezTo>
                        <a:pt x="6" y="9"/>
                        <a:pt x="6" y="9"/>
                        <a:pt x="6" y="9"/>
                      </a:cubicBez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3" name="Freeform 56"/>
                <p:cNvSpPr/>
                <p:nvPr/>
              </p:nvSpPr>
              <p:spPr bwMode="auto">
                <a:xfrm>
                  <a:off x="7451725" y="3232150"/>
                  <a:ext cx="220663" cy="50800"/>
                </a:xfrm>
                <a:custGeom>
                  <a:avLst/>
                  <a:gdLst>
                    <a:gd name="T0" fmla="*/ 1 w 13"/>
                    <a:gd name="T1" fmla="*/ 0 h 3"/>
                    <a:gd name="T2" fmla="*/ 12 w 13"/>
                    <a:gd name="T3" fmla="*/ 1 h 3"/>
                    <a:gd name="T4" fmla="*/ 13 w 13"/>
                    <a:gd name="T5" fmla="*/ 2 h 3"/>
                    <a:gd name="T6" fmla="*/ 0 w 13"/>
                    <a:gd name="T7" fmla="*/ 1 h 3"/>
                    <a:gd name="T8" fmla="*/ 1 w 13"/>
                    <a:gd name="T9" fmla="*/ 0 h 3"/>
                  </a:gdLst>
                  <a:ahLst/>
                  <a:cxnLst>
                    <a:cxn ang="0">
                      <a:pos x="T0" y="T1"/>
                    </a:cxn>
                    <a:cxn ang="0">
                      <a:pos x="T2" y="T3"/>
                    </a:cxn>
                    <a:cxn ang="0">
                      <a:pos x="T4" y="T5"/>
                    </a:cxn>
                    <a:cxn ang="0">
                      <a:pos x="T6" y="T7"/>
                    </a:cxn>
                    <a:cxn ang="0">
                      <a:pos x="T8" y="T9"/>
                    </a:cxn>
                  </a:cxnLst>
                  <a:rect l="0" t="0" r="r" b="b"/>
                  <a:pathLst>
                    <a:path w="13" h="3">
                      <a:moveTo>
                        <a:pt x="1" y="0"/>
                      </a:moveTo>
                      <a:cubicBezTo>
                        <a:pt x="5" y="2"/>
                        <a:pt x="10" y="2"/>
                        <a:pt x="12" y="1"/>
                      </a:cubicBezTo>
                      <a:cubicBezTo>
                        <a:pt x="13" y="2"/>
                        <a:pt x="13" y="2"/>
                        <a:pt x="13" y="2"/>
                      </a:cubicBezTo>
                      <a:cubicBezTo>
                        <a:pt x="13" y="2"/>
                        <a:pt x="5" y="3"/>
                        <a:pt x="0" y="1"/>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4" name="Freeform 57"/>
                <p:cNvSpPr/>
                <p:nvPr/>
              </p:nvSpPr>
              <p:spPr bwMode="auto">
                <a:xfrm>
                  <a:off x="7654925" y="2909888"/>
                  <a:ext cx="50800" cy="288925"/>
                </a:xfrm>
                <a:custGeom>
                  <a:avLst/>
                  <a:gdLst>
                    <a:gd name="T0" fmla="*/ 0 w 3"/>
                    <a:gd name="T1" fmla="*/ 17 h 17"/>
                    <a:gd name="T2" fmla="*/ 0 w 3"/>
                    <a:gd name="T3" fmla="*/ 13 h 17"/>
                    <a:gd name="T4" fmla="*/ 0 w 3"/>
                    <a:gd name="T5" fmla="*/ 12 h 17"/>
                    <a:gd name="T6" fmla="*/ 3 w 3"/>
                    <a:gd name="T7" fmla="*/ 2 h 17"/>
                    <a:gd name="T8" fmla="*/ 2 w 3"/>
                    <a:gd name="T9" fmla="*/ 1 h 17"/>
                    <a:gd name="T10" fmla="*/ 3 w 3"/>
                    <a:gd name="T11" fmla="*/ 0 h 17"/>
                    <a:gd name="T12" fmla="*/ 2 w 3"/>
                    <a:gd name="T13" fmla="*/ 1 h 17"/>
                    <a:gd name="T14" fmla="*/ 3 w 3"/>
                    <a:gd name="T15" fmla="*/ 2 h 17"/>
                    <a:gd name="T16" fmla="*/ 0 w 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7">
                      <a:moveTo>
                        <a:pt x="0" y="17"/>
                      </a:moveTo>
                      <a:cubicBezTo>
                        <a:pt x="0" y="15"/>
                        <a:pt x="0" y="14"/>
                        <a:pt x="0" y="13"/>
                      </a:cubicBezTo>
                      <a:cubicBezTo>
                        <a:pt x="0" y="12"/>
                        <a:pt x="0" y="12"/>
                        <a:pt x="0" y="12"/>
                      </a:cubicBezTo>
                      <a:cubicBezTo>
                        <a:pt x="1" y="8"/>
                        <a:pt x="3" y="2"/>
                        <a:pt x="3" y="2"/>
                      </a:cubicBezTo>
                      <a:cubicBezTo>
                        <a:pt x="2" y="1"/>
                        <a:pt x="2" y="1"/>
                        <a:pt x="2" y="1"/>
                      </a:cubicBezTo>
                      <a:cubicBezTo>
                        <a:pt x="2" y="0"/>
                        <a:pt x="3" y="0"/>
                        <a:pt x="3" y="0"/>
                      </a:cubicBezTo>
                      <a:cubicBezTo>
                        <a:pt x="2" y="1"/>
                        <a:pt x="2" y="1"/>
                        <a:pt x="2" y="1"/>
                      </a:cubicBezTo>
                      <a:cubicBezTo>
                        <a:pt x="3" y="1"/>
                        <a:pt x="3" y="2"/>
                        <a:pt x="3" y="2"/>
                      </a:cubicBezTo>
                      <a:cubicBezTo>
                        <a:pt x="2" y="8"/>
                        <a:pt x="1" y="14"/>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5" name="Freeform 58"/>
                <p:cNvSpPr/>
                <p:nvPr/>
              </p:nvSpPr>
              <p:spPr bwMode="auto">
                <a:xfrm>
                  <a:off x="7062788" y="2927350"/>
                  <a:ext cx="33338" cy="68262"/>
                </a:xfrm>
                <a:custGeom>
                  <a:avLst/>
                  <a:gdLst>
                    <a:gd name="T0" fmla="*/ 0 w 2"/>
                    <a:gd name="T1" fmla="*/ 0 h 4"/>
                    <a:gd name="T2" fmla="*/ 2 w 2"/>
                    <a:gd name="T3" fmla="*/ 1 h 4"/>
                    <a:gd name="T4" fmla="*/ 1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2" y="1"/>
                        <a:pt x="2" y="1"/>
                        <a:pt x="2" y="1"/>
                      </a:cubicBezTo>
                      <a:cubicBezTo>
                        <a:pt x="1" y="4"/>
                        <a:pt x="1" y="4"/>
                        <a:pt x="1" y="4"/>
                      </a:cubicBezTo>
                      <a:cubicBezTo>
                        <a:pt x="1" y="4"/>
                        <a:pt x="0"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6" name="Freeform 59"/>
                <p:cNvSpPr/>
                <p:nvPr/>
              </p:nvSpPr>
              <p:spPr bwMode="auto">
                <a:xfrm>
                  <a:off x="7705725" y="3046413"/>
                  <a:ext cx="0" cy="33337"/>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0"/>
                        <a:pt x="0" y="0"/>
                        <a:pt x="0" y="2"/>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7" name="Freeform 60"/>
                <p:cNvSpPr/>
                <p:nvPr/>
              </p:nvSpPr>
              <p:spPr bwMode="auto">
                <a:xfrm>
                  <a:off x="7688263" y="2944813"/>
                  <a:ext cx="119063" cy="373062"/>
                </a:xfrm>
                <a:custGeom>
                  <a:avLst/>
                  <a:gdLst>
                    <a:gd name="T0" fmla="*/ 0 w 7"/>
                    <a:gd name="T1" fmla="*/ 21 h 22"/>
                    <a:gd name="T2" fmla="*/ 1 w 7"/>
                    <a:gd name="T3" fmla="*/ 16 h 22"/>
                    <a:gd name="T4" fmla="*/ 1 w 7"/>
                    <a:gd name="T5" fmla="*/ 8 h 22"/>
                    <a:gd name="T6" fmla="*/ 2 w 7"/>
                    <a:gd name="T7" fmla="*/ 14 h 22"/>
                    <a:gd name="T8" fmla="*/ 2 w 7"/>
                    <a:gd name="T9" fmla="*/ 6 h 22"/>
                    <a:gd name="T10" fmla="*/ 2 w 7"/>
                    <a:gd name="T11" fmla="*/ 16 h 22"/>
                    <a:gd name="T12" fmla="*/ 4 w 7"/>
                    <a:gd name="T13" fmla="*/ 10 h 22"/>
                    <a:gd name="T14" fmla="*/ 4 w 7"/>
                    <a:gd name="T15" fmla="*/ 0 h 22"/>
                    <a:gd name="T16" fmla="*/ 5 w 7"/>
                    <a:gd name="T17" fmla="*/ 9 h 22"/>
                    <a:gd name="T18" fmla="*/ 7 w 7"/>
                    <a:gd name="T19" fmla="*/ 7 h 22"/>
                    <a:gd name="T20" fmla="*/ 5 w 7"/>
                    <a:gd name="T21" fmla="*/ 10 h 22"/>
                    <a:gd name="T22" fmla="*/ 5 w 7"/>
                    <a:gd name="T23" fmla="*/ 11 h 22"/>
                    <a:gd name="T24" fmla="*/ 5 w 7"/>
                    <a:gd name="T25" fmla="*/ 12 h 22"/>
                    <a:gd name="T26" fmla="*/ 6 w 7"/>
                    <a:gd name="T27" fmla="*/ 13 h 22"/>
                    <a:gd name="T28" fmla="*/ 4 w 7"/>
                    <a:gd name="T29" fmla="*/ 13 h 22"/>
                    <a:gd name="T30" fmla="*/ 6 w 7"/>
                    <a:gd name="T31" fmla="*/ 13 h 22"/>
                    <a:gd name="T32" fmla="*/ 4 w 7"/>
                    <a:gd name="T33" fmla="*/ 15 h 22"/>
                    <a:gd name="T34" fmla="*/ 1 w 7"/>
                    <a:gd name="T35" fmla="*/ 22 h 22"/>
                    <a:gd name="T36" fmla="*/ 0 w 7"/>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2">
                      <a:moveTo>
                        <a:pt x="0" y="21"/>
                      </a:moveTo>
                      <a:cubicBezTo>
                        <a:pt x="1" y="19"/>
                        <a:pt x="1" y="16"/>
                        <a:pt x="1" y="16"/>
                      </a:cubicBezTo>
                      <a:cubicBezTo>
                        <a:pt x="1" y="13"/>
                        <a:pt x="1" y="10"/>
                        <a:pt x="1" y="8"/>
                      </a:cubicBezTo>
                      <a:cubicBezTo>
                        <a:pt x="1" y="10"/>
                        <a:pt x="2" y="14"/>
                        <a:pt x="2" y="14"/>
                      </a:cubicBezTo>
                      <a:cubicBezTo>
                        <a:pt x="2" y="12"/>
                        <a:pt x="2" y="6"/>
                        <a:pt x="2" y="6"/>
                      </a:cubicBezTo>
                      <a:cubicBezTo>
                        <a:pt x="2" y="6"/>
                        <a:pt x="2" y="16"/>
                        <a:pt x="2" y="16"/>
                      </a:cubicBezTo>
                      <a:cubicBezTo>
                        <a:pt x="3" y="14"/>
                        <a:pt x="4" y="10"/>
                        <a:pt x="4" y="10"/>
                      </a:cubicBezTo>
                      <a:cubicBezTo>
                        <a:pt x="3" y="7"/>
                        <a:pt x="4" y="0"/>
                        <a:pt x="4" y="0"/>
                      </a:cubicBezTo>
                      <a:cubicBezTo>
                        <a:pt x="4" y="0"/>
                        <a:pt x="4" y="8"/>
                        <a:pt x="5" y="9"/>
                      </a:cubicBezTo>
                      <a:cubicBezTo>
                        <a:pt x="6" y="10"/>
                        <a:pt x="7" y="7"/>
                        <a:pt x="7" y="7"/>
                      </a:cubicBezTo>
                      <a:cubicBezTo>
                        <a:pt x="6" y="9"/>
                        <a:pt x="5" y="10"/>
                        <a:pt x="5" y="10"/>
                      </a:cubicBezTo>
                      <a:cubicBezTo>
                        <a:pt x="5" y="10"/>
                        <a:pt x="5" y="11"/>
                        <a:pt x="5" y="11"/>
                      </a:cubicBezTo>
                      <a:cubicBezTo>
                        <a:pt x="5" y="11"/>
                        <a:pt x="5" y="12"/>
                        <a:pt x="5" y="12"/>
                      </a:cubicBezTo>
                      <a:cubicBezTo>
                        <a:pt x="5" y="12"/>
                        <a:pt x="6" y="13"/>
                        <a:pt x="6" y="13"/>
                      </a:cubicBezTo>
                      <a:cubicBezTo>
                        <a:pt x="5" y="12"/>
                        <a:pt x="4" y="13"/>
                        <a:pt x="4" y="13"/>
                      </a:cubicBezTo>
                      <a:cubicBezTo>
                        <a:pt x="5" y="12"/>
                        <a:pt x="6" y="13"/>
                        <a:pt x="6" y="13"/>
                      </a:cubicBezTo>
                      <a:cubicBezTo>
                        <a:pt x="5" y="13"/>
                        <a:pt x="4" y="14"/>
                        <a:pt x="4" y="15"/>
                      </a:cubicBezTo>
                      <a:cubicBezTo>
                        <a:pt x="3" y="15"/>
                        <a:pt x="2" y="20"/>
                        <a:pt x="1" y="22"/>
                      </a:cubicBezTo>
                      <a:cubicBezTo>
                        <a:pt x="1" y="22"/>
                        <a:pt x="0" y="21"/>
                        <a:pt x="0"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8" name="Freeform 61"/>
                <p:cNvSpPr/>
                <p:nvPr/>
              </p:nvSpPr>
              <p:spPr bwMode="auto">
                <a:xfrm>
                  <a:off x="7062788" y="2859088"/>
                  <a:ext cx="490538" cy="560387"/>
                </a:xfrm>
                <a:custGeom>
                  <a:avLst/>
                  <a:gdLst>
                    <a:gd name="T0" fmla="*/ 29 w 29"/>
                    <a:gd name="T1" fmla="*/ 1 h 33"/>
                    <a:gd name="T2" fmla="*/ 28 w 29"/>
                    <a:gd name="T3" fmla="*/ 14 h 33"/>
                    <a:gd name="T4" fmla="*/ 18 w 29"/>
                    <a:gd name="T5" fmla="*/ 33 h 33"/>
                    <a:gd name="T6" fmla="*/ 17 w 29"/>
                    <a:gd name="T7" fmla="*/ 32 h 33"/>
                    <a:gd name="T8" fmla="*/ 19 w 29"/>
                    <a:gd name="T9" fmla="*/ 16 h 33"/>
                    <a:gd name="T10" fmla="*/ 20 w 29"/>
                    <a:gd name="T11" fmla="*/ 10 h 33"/>
                    <a:gd name="T12" fmla="*/ 15 w 29"/>
                    <a:gd name="T13" fmla="*/ 10 h 33"/>
                    <a:gd name="T14" fmla="*/ 14 w 29"/>
                    <a:gd name="T15" fmla="*/ 11 h 33"/>
                    <a:gd name="T16" fmla="*/ 8 w 29"/>
                    <a:gd name="T17" fmla="*/ 10 h 33"/>
                    <a:gd name="T18" fmla="*/ 0 w 29"/>
                    <a:gd name="T19" fmla="*/ 8 h 33"/>
                    <a:gd name="T20" fmla="*/ 1 w 29"/>
                    <a:gd name="T21" fmla="*/ 4 h 33"/>
                    <a:gd name="T22" fmla="*/ 13 w 29"/>
                    <a:gd name="T23" fmla="*/ 5 h 33"/>
                    <a:gd name="T24" fmla="*/ 17 w 29"/>
                    <a:gd name="T25" fmla="*/ 5 h 33"/>
                    <a:gd name="T26" fmla="*/ 19 w 29"/>
                    <a:gd name="T27" fmla="*/ 5 h 33"/>
                    <a:gd name="T28" fmla="*/ 19 w 29"/>
                    <a:gd name="T29" fmla="*/ 4 h 33"/>
                    <a:gd name="T30" fmla="*/ 21 w 29"/>
                    <a:gd name="T31" fmla="*/ 4 h 33"/>
                    <a:gd name="T32" fmla="*/ 21 w 29"/>
                    <a:gd name="T33" fmla="*/ 1 h 33"/>
                    <a:gd name="T34" fmla="*/ 25 w 29"/>
                    <a:gd name="T35" fmla="*/ 1 h 33"/>
                    <a:gd name="T36" fmla="*/ 28 w 29"/>
                    <a:gd name="T37" fmla="*/ 0 h 33"/>
                    <a:gd name="T38" fmla="*/ 29 w 29"/>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3">
                      <a:moveTo>
                        <a:pt x="29" y="1"/>
                      </a:moveTo>
                      <a:cubicBezTo>
                        <a:pt x="29" y="1"/>
                        <a:pt x="29" y="10"/>
                        <a:pt x="28" y="14"/>
                      </a:cubicBezTo>
                      <a:cubicBezTo>
                        <a:pt x="28" y="14"/>
                        <a:pt x="24" y="31"/>
                        <a:pt x="18" y="33"/>
                      </a:cubicBezTo>
                      <a:cubicBezTo>
                        <a:pt x="18" y="33"/>
                        <a:pt x="17" y="32"/>
                        <a:pt x="17" y="32"/>
                      </a:cubicBezTo>
                      <a:cubicBezTo>
                        <a:pt x="16" y="31"/>
                        <a:pt x="19" y="17"/>
                        <a:pt x="19" y="16"/>
                      </a:cubicBezTo>
                      <a:cubicBezTo>
                        <a:pt x="19" y="15"/>
                        <a:pt x="20" y="10"/>
                        <a:pt x="20" y="10"/>
                      </a:cubicBezTo>
                      <a:cubicBezTo>
                        <a:pt x="20" y="10"/>
                        <a:pt x="16" y="10"/>
                        <a:pt x="15" y="10"/>
                      </a:cubicBezTo>
                      <a:cubicBezTo>
                        <a:pt x="15" y="10"/>
                        <a:pt x="15" y="11"/>
                        <a:pt x="14" y="11"/>
                      </a:cubicBezTo>
                      <a:cubicBezTo>
                        <a:pt x="13" y="11"/>
                        <a:pt x="9" y="10"/>
                        <a:pt x="8" y="10"/>
                      </a:cubicBezTo>
                      <a:cubicBezTo>
                        <a:pt x="7" y="10"/>
                        <a:pt x="1" y="9"/>
                        <a:pt x="0" y="8"/>
                      </a:cubicBezTo>
                      <a:cubicBezTo>
                        <a:pt x="0" y="8"/>
                        <a:pt x="1" y="5"/>
                        <a:pt x="1" y="4"/>
                      </a:cubicBezTo>
                      <a:cubicBezTo>
                        <a:pt x="1" y="4"/>
                        <a:pt x="11" y="5"/>
                        <a:pt x="13" y="5"/>
                      </a:cubicBezTo>
                      <a:cubicBezTo>
                        <a:pt x="13" y="5"/>
                        <a:pt x="17" y="5"/>
                        <a:pt x="17" y="5"/>
                      </a:cubicBezTo>
                      <a:cubicBezTo>
                        <a:pt x="17" y="4"/>
                        <a:pt x="19" y="5"/>
                        <a:pt x="19" y="5"/>
                      </a:cubicBezTo>
                      <a:cubicBezTo>
                        <a:pt x="19" y="5"/>
                        <a:pt x="19" y="4"/>
                        <a:pt x="19" y="4"/>
                      </a:cubicBezTo>
                      <a:cubicBezTo>
                        <a:pt x="20" y="4"/>
                        <a:pt x="21" y="4"/>
                        <a:pt x="21" y="4"/>
                      </a:cubicBezTo>
                      <a:cubicBezTo>
                        <a:pt x="21" y="4"/>
                        <a:pt x="20" y="2"/>
                        <a:pt x="21" y="1"/>
                      </a:cubicBezTo>
                      <a:cubicBezTo>
                        <a:pt x="23" y="1"/>
                        <a:pt x="25" y="1"/>
                        <a:pt x="25" y="1"/>
                      </a:cubicBezTo>
                      <a:cubicBezTo>
                        <a:pt x="26" y="1"/>
                        <a:pt x="28" y="0"/>
                        <a:pt x="28" y="0"/>
                      </a:cubicBez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59" name="Freeform 62"/>
                <p:cNvSpPr/>
                <p:nvPr/>
              </p:nvSpPr>
              <p:spPr bwMode="auto">
                <a:xfrm>
                  <a:off x="7078663" y="2876550"/>
                  <a:ext cx="474663" cy="508000"/>
                </a:xfrm>
                <a:custGeom>
                  <a:avLst/>
                  <a:gdLst>
                    <a:gd name="T0" fmla="*/ 1 w 28"/>
                    <a:gd name="T1" fmla="*/ 4 h 30"/>
                    <a:gd name="T2" fmla="*/ 11 w 28"/>
                    <a:gd name="T3" fmla="*/ 5 h 30"/>
                    <a:gd name="T4" fmla="*/ 16 w 28"/>
                    <a:gd name="T5" fmla="*/ 7 h 30"/>
                    <a:gd name="T6" fmla="*/ 13 w 28"/>
                    <a:gd name="T7" fmla="*/ 5 h 30"/>
                    <a:gd name="T8" fmla="*/ 17 w 28"/>
                    <a:gd name="T9" fmla="*/ 7 h 30"/>
                    <a:gd name="T10" fmla="*/ 15 w 28"/>
                    <a:gd name="T11" fmla="*/ 5 h 30"/>
                    <a:gd name="T12" fmla="*/ 18 w 28"/>
                    <a:gd name="T13" fmla="*/ 7 h 30"/>
                    <a:gd name="T14" fmla="*/ 17 w 28"/>
                    <a:gd name="T15" fmla="*/ 5 h 30"/>
                    <a:gd name="T16" fmla="*/ 17 w 28"/>
                    <a:gd name="T17" fmla="*/ 4 h 30"/>
                    <a:gd name="T18" fmla="*/ 18 w 28"/>
                    <a:gd name="T19" fmla="*/ 4 h 30"/>
                    <a:gd name="T20" fmla="*/ 19 w 28"/>
                    <a:gd name="T21" fmla="*/ 6 h 30"/>
                    <a:gd name="T22" fmla="*/ 19 w 28"/>
                    <a:gd name="T23" fmla="*/ 4 h 30"/>
                    <a:gd name="T24" fmla="*/ 20 w 28"/>
                    <a:gd name="T25" fmla="*/ 5 h 30"/>
                    <a:gd name="T26" fmla="*/ 20 w 28"/>
                    <a:gd name="T27" fmla="*/ 5 h 30"/>
                    <a:gd name="T28" fmla="*/ 20 w 28"/>
                    <a:gd name="T29" fmla="*/ 1 h 30"/>
                    <a:gd name="T30" fmla="*/ 20 w 28"/>
                    <a:gd name="T31" fmla="*/ 0 h 30"/>
                    <a:gd name="T32" fmla="*/ 22 w 28"/>
                    <a:gd name="T33" fmla="*/ 0 h 30"/>
                    <a:gd name="T34" fmla="*/ 22 w 28"/>
                    <a:gd name="T35" fmla="*/ 0 h 30"/>
                    <a:gd name="T36" fmla="*/ 24 w 28"/>
                    <a:gd name="T37" fmla="*/ 0 h 30"/>
                    <a:gd name="T38" fmla="*/ 23 w 28"/>
                    <a:gd name="T39" fmla="*/ 2 h 30"/>
                    <a:gd name="T40" fmla="*/ 27 w 28"/>
                    <a:gd name="T41" fmla="*/ 0 h 30"/>
                    <a:gd name="T42" fmla="*/ 28 w 28"/>
                    <a:gd name="T43" fmla="*/ 0 h 30"/>
                    <a:gd name="T44" fmla="*/ 28 w 28"/>
                    <a:gd name="T45" fmla="*/ 1 h 30"/>
                    <a:gd name="T46" fmla="*/ 26 w 28"/>
                    <a:gd name="T47" fmla="*/ 2 h 30"/>
                    <a:gd name="T48" fmla="*/ 27 w 28"/>
                    <a:gd name="T49" fmla="*/ 8 h 30"/>
                    <a:gd name="T50" fmla="*/ 27 w 28"/>
                    <a:gd name="T51" fmla="*/ 12 h 30"/>
                    <a:gd name="T52" fmla="*/ 27 w 28"/>
                    <a:gd name="T53" fmla="*/ 13 h 30"/>
                    <a:gd name="T54" fmla="*/ 26 w 28"/>
                    <a:gd name="T55" fmla="*/ 15 h 30"/>
                    <a:gd name="T56" fmla="*/ 25 w 28"/>
                    <a:gd name="T57" fmla="*/ 8 h 30"/>
                    <a:gd name="T58" fmla="*/ 25 w 28"/>
                    <a:gd name="T59" fmla="*/ 3 h 30"/>
                    <a:gd name="T60" fmla="*/ 25 w 28"/>
                    <a:gd name="T61" fmla="*/ 9 h 30"/>
                    <a:gd name="T62" fmla="*/ 25 w 28"/>
                    <a:gd name="T63" fmla="*/ 15 h 30"/>
                    <a:gd name="T64" fmla="*/ 20 w 28"/>
                    <a:gd name="T65" fmla="*/ 27 h 30"/>
                    <a:gd name="T66" fmla="*/ 17 w 28"/>
                    <a:gd name="T67" fmla="*/ 30 h 30"/>
                    <a:gd name="T68" fmla="*/ 19 w 28"/>
                    <a:gd name="T69" fmla="*/ 19 h 30"/>
                    <a:gd name="T70" fmla="*/ 19 w 28"/>
                    <a:gd name="T71" fmla="*/ 8 h 30"/>
                    <a:gd name="T72" fmla="*/ 15 w 28"/>
                    <a:gd name="T73" fmla="*/ 8 h 30"/>
                    <a:gd name="T74" fmla="*/ 12 w 28"/>
                    <a:gd name="T75" fmla="*/ 8 h 30"/>
                    <a:gd name="T76" fmla="*/ 13 w 28"/>
                    <a:gd name="T77" fmla="*/ 8 h 30"/>
                    <a:gd name="T78" fmla="*/ 9 w 28"/>
                    <a:gd name="T79" fmla="*/ 8 h 30"/>
                    <a:gd name="T80" fmla="*/ 0 w 28"/>
                    <a:gd name="T81" fmla="*/ 7 h 30"/>
                    <a:gd name="T82" fmla="*/ 1 w 28"/>
                    <a:gd name="T8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30">
                      <a:moveTo>
                        <a:pt x="1" y="4"/>
                      </a:moveTo>
                      <a:cubicBezTo>
                        <a:pt x="2" y="3"/>
                        <a:pt x="11" y="5"/>
                        <a:pt x="11" y="5"/>
                      </a:cubicBezTo>
                      <a:cubicBezTo>
                        <a:pt x="11" y="5"/>
                        <a:pt x="15" y="8"/>
                        <a:pt x="16" y="7"/>
                      </a:cubicBezTo>
                      <a:cubicBezTo>
                        <a:pt x="16" y="7"/>
                        <a:pt x="13" y="6"/>
                        <a:pt x="13" y="5"/>
                      </a:cubicBezTo>
                      <a:cubicBezTo>
                        <a:pt x="14" y="4"/>
                        <a:pt x="17" y="7"/>
                        <a:pt x="17" y="7"/>
                      </a:cubicBezTo>
                      <a:cubicBezTo>
                        <a:pt x="17" y="7"/>
                        <a:pt x="16" y="5"/>
                        <a:pt x="15" y="5"/>
                      </a:cubicBezTo>
                      <a:cubicBezTo>
                        <a:pt x="15" y="5"/>
                        <a:pt x="17" y="4"/>
                        <a:pt x="18" y="7"/>
                      </a:cubicBezTo>
                      <a:cubicBezTo>
                        <a:pt x="18" y="7"/>
                        <a:pt x="18" y="6"/>
                        <a:pt x="17" y="5"/>
                      </a:cubicBezTo>
                      <a:cubicBezTo>
                        <a:pt x="17" y="5"/>
                        <a:pt x="17" y="4"/>
                        <a:pt x="17" y="4"/>
                      </a:cubicBezTo>
                      <a:cubicBezTo>
                        <a:pt x="16" y="4"/>
                        <a:pt x="17" y="4"/>
                        <a:pt x="18" y="4"/>
                      </a:cubicBezTo>
                      <a:cubicBezTo>
                        <a:pt x="19" y="5"/>
                        <a:pt x="19" y="6"/>
                        <a:pt x="19" y="6"/>
                      </a:cubicBezTo>
                      <a:cubicBezTo>
                        <a:pt x="19" y="6"/>
                        <a:pt x="19" y="4"/>
                        <a:pt x="19" y="4"/>
                      </a:cubicBezTo>
                      <a:cubicBezTo>
                        <a:pt x="19" y="4"/>
                        <a:pt x="20" y="3"/>
                        <a:pt x="20" y="5"/>
                      </a:cubicBezTo>
                      <a:cubicBezTo>
                        <a:pt x="20" y="5"/>
                        <a:pt x="20" y="5"/>
                        <a:pt x="20" y="5"/>
                      </a:cubicBezTo>
                      <a:cubicBezTo>
                        <a:pt x="20" y="8"/>
                        <a:pt x="22" y="2"/>
                        <a:pt x="20" y="1"/>
                      </a:cubicBezTo>
                      <a:cubicBezTo>
                        <a:pt x="20" y="1"/>
                        <a:pt x="20" y="1"/>
                        <a:pt x="20" y="0"/>
                      </a:cubicBezTo>
                      <a:cubicBezTo>
                        <a:pt x="21" y="0"/>
                        <a:pt x="21" y="0"/>
                        <a:pt x="22" y="0"/>
                      </a:cubicBezTo>
                      <a:cubicBezTo>
                        <a:pt x="22" y="0"/>
                        <a:pt x="22" y="0"/>
                        <a:pt x="22" y="0"/>
                      </a:cubicBezTo>
                      <a:cubicBezTo>
                        <a:pt x="22" y="0"/>
                        <a:pt x="24" y="0"/>
                        <a:pt x="24" y="0"/>
                      </a:cubicBezTo>
                      <a:cubicBezTo>
                        <a:pt x="24" y="0"/>
                        <a:pt x="23" y="2"/>
                        <a:pt x="23" y="2"/>
                      </a:cubicBezTo>
                      <a:cubicBezTo>
                        <a:pt x="23" y="2"/>
                        <a:pt x="26" y="1"/>
                        <a:pt x="27" y="0"/>
                      </a:cubicBezTo>
                      <a:cubicBezTo>
                        <a:pt x="28" y="0"/>
                        <a:pt x="28" y="0"/>
                        <a:pt x="28" y="0"/>
                      </a:cubicBezTo>
                      <a:cubicBezTo>
                        <a:pt x="28" y="0"/>
                        <a:pt x="28" y="0"/>
                        <a:pt x="28" y="1"/>
                      </a:cubicBezTo>
                      <a:cubicBezTo>
                        <a:pt x="27" y="1"/>
                        <a:pt x="26" y="2"/>
                        <a:pt x="26" y="2"/>
                      </a:cubicBezTo>
                      <a:cubicBezTo>
                        <a:pt x="25" y="2"/>
                        <a:pt x="27" y="4"/>
                        <a:pt x="27" y="8"/>
                      </a:cubicBezTo>
                      <a:cubicBezTo>
                        <a:pt x="27" y="9"/>
                        <a:pt x="27" y="11"/>
                        <a:pt x="27" y="12"/>
                      </a:cubicBezTo>
                      <a:cubicBezTo>
                        <a:pt x="27" y="12"/>
                        <a:pt x="27" y="13"/>
                        <a:pt x="27" y="13"/>
                      </a:cubicBezTo>
                      <a:cubicBezTo>
                        <a:pt x="27" y="13"/>
                        <a:pt x="27" y="14"/>
                        <a:pt x="26" y="15"/>
                      </a:cubicBezTo>
                      <a:cubicBezTo>
                        <a:pt x="25" y="8"/>
                        <a:pt x="25" y="8"/>
                        <a:pt x="25" y="8"/>
                      </a:cubicBezTo>
                      <a:cubicBezTo>
                        <a:pt x="25" y="3"/>
                        <a:pt x="25" y="3"/>
                        <a:pt x="25" y="3"/>
                      </a:cubicBezTo>
                      <a:cubicBezTo>
                        <a:pt x="25" y="9"/>
                        <a:pt x="25" y="9"/>
                        <a:pt x="25" y="9"/>
                      </a:cubicBezTo>
                      <a:cubicBezTo>
                        <a:pt x="25" y="9"/>
                        <a:pt x="25" y="15"/>
                        <a:pt x="25" y="15"/>
                      </a:cubicBezTo>
                      <a:cubicBezTo>
                        <a:pt x="24" y="16"/>
                        <a:pt x="20" y="27"/>
                        <a:pt x="20" y="27"/>
                      </a:cubicBezTo>
                      <a:cubicBezTo>
                        <a:pt x="20" y="27"/>
                        <a:pt x="17" y="30"/>
                        <a:pt x="17" y="30"/>
                      </a:cubicBezTo>
                      <a:cubicBezTo>
                        <a:pt x="17" y="30"/>
                        <a:pt x="19" y="19"/>
                        <a:pt x="19" y="19"/>
                      </a:cubicBezTo>
                      <a:cubicBezTo>
                        <a:pt x="19" y="18"/>
                        <a:pt x="19" y="8"/>
                        <a:pt x="19" y="8"/>
                      </a:cubicBezTo>
                      <a:cubicBezTo>
                        <a:pt x="19" y="8"/>
                        <a:pt x="16" y="8"/>
                        <a:pt x="15" y="8"/>
                      </a:cubicBezTo>
                      <a:cubicBezTo>
                        <a:pt x="15" y="8"/>
                        <a:pt x="13" y="8"/>
                        <a:pt x="12" y="8"/>
                      </a:cubicBezTo>
                      <a:cubicBezTo>
                        <a:pt x="12" y="8"/>
                        <a:pt x="13" y="8"/>
                        <a:pt x="13" y="8"/>
                      </a:cubicBezTo>
                      <a:cubicBezTo>
                        <a:pt x="12" y="9"/>
                        <a:pt x="10" y="8"/>
                        <a:pt x="9" y="8"/>
                      </a:cubicBezTo>
                      <a:cubicBezTo>
                        <a:pt x="8" y="8"/>
                        <a:pt x="0" y="7"/>
                        <a:pt x="0" y="7"/>
                      </a:cubicBezTo>
                      <a:cubicBezTo>
                        <a:pt x="0" y="7"/>
                        <a:pt x="0" y="4"/>
                        <a:pt x="1"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0" name="Freeform 63"/>
                <p:cNvSpPr/>
                <p:nvPr/>
              </p:nvSpPr>
              <p:spPr bwMode="auto">
                <a:xfrm>
                  <a:off x="7434263" y="3876675"/>
                  <a:ext cx="152400" cy="169862"/>
                </a:xfrm>
                <a:custGeom>
                  <a:avLst/>
                  <a:gdLst>
                    <a:gd name="T0" fmla="*/ 4 w 9"/>
                    <a:gd name="T1" fmla="*/ 2 h 10"/>
                    <a:gd name="T2" fmla="*/ 6 w 9"/>
                    <a:gd name="T3" fmla="*/ 5 h 10"/>
                    <a:gd name="T4" fmla="*/ 8 w 9"/>
                    <a:gd name="T5" fmla="*/ 9 h 10"/>
                    <a:gd name="T6" fmla="*/ 4 w 9"/>
                    <a:gd name="T7" fmla="*/ 9 h 10"/>
                    <a:gd name="T8" fmla="*/ 2 w 9"/>
                    <a:gd name="T9" fmla="*/ 7 h 10"/>
                    <a:gd name="T10" fmla="*/ 0 w 9"/>
                    <a:gd name="T11" fmla="*/ 5 h 10"/>
                    <a:gd name="T12" fmla="*/ 0 w 9"/>
                    <a:gd name="T13" fmla="*/ 2 h 10"/>
                    <a:gd name="T14" fmla="*/ 4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4" y="2"/>
                      </a:moveTo>
                      <a:cubicBezTo>
                        <a:pt x="4" y="2"/>
                        <a:pt x="5" y="4"/>
                        <a:pt x="6" y="5"/>
                      </a:cubicBezTo>
                      <a:cubicBezTo>
                        <a:pt x="6" y="5"/>
                        <a:pt x="9" y="8"/>
                        <a:pt x="8" y="9"/>
                      </a:cubicBezTo>
                      <a:cubicBezTo>
                        <a:pt x="8" y="9"/>
                        <a:pt x="6" y="10"/>
                        <a:pt x="4" y="9"/>
                      </a:cubicBezTo>
                      <a:cubicBezTo>
                        <a:pt x="2" y="8"/>
                        <a:pt x="3" y="7"/>
                        <a:pt x="2" y="7"/>
                      </a:cubicBezTo>
                      <a:cubicBezTo>
                        <a:pt x="2" y="7"/>
                        <a:pt x="0" y="6"/>
                        <a:pt x="0" y="5"/>
                      </a:cubicBezTo>
                      <a:cubicBezTo>
                        <a:pt x="0" y="4"/>
                        <a:pt x="0" y="3"/>
                        <a:pt x="0" y="2"/>
                      </a:cubicBezTo>
                      <a:cubicBezTo>
                        <a:pt x="1" y="0"/>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1" name="Freeform 64"/>
                <p:cNvSpPr/>
                <p:nvPr/>
              </p:nvSpPr>
              <p:spPr bwMode="auto">
                <a:xfrm>
                  <a:off x="7535863" y="3876675"/>
                  <a:ext cx="101600" cy="134937"/>
                </a:xfrm>
                <a:custGeom>
                  <a:avLst/>
                  <a:gdLst>
                    <a:gd name="T0" fmla="*/ 4 w 6"/>
                    <a:gd name="T1" fmla="*/ 1 h 8"/>
                    <a:gd name="T2" fmla="*/ 5 w 6"/>
                    <a:gd name="T3" fmla="*/ 4 h 8"/>
                    <a:gd name="T4" fmla="*/ 5 w 6"/>
                    <a:gd name="T5" fmla="*/ 7 h 8"/>
                    <a:gd name="T6" fmla="*/ 1 w 6"/>
                    <a:gd name="T7" fmla="*/ 7 h 8"/>
                    <a:gd name="T8" fmla="*/ 1 w 6"/>
                    <a:gd name="T9" fmla="*/ 4 h 8"/>
                    <a:gd name="T10" fmla="*/ 1 w 6"/>
                    <a:gd name="T11" fmla="*/ 0 h 8"/>
                    <a:gd name="T12" fmla="*/ 4 w 6"/>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1"/>
                      </a:moveTo>
                      <a:cubicBezTo>
                        <a:pt x="4" y="1"/>
                        <a:pt x="4" y="3"/>
                        <a:pt x="5" y="4"/>
                      </a:cubicBezTo>
                      <a:cubicBezTo>
                        <a:pt x="5" y="4"/>
                        <a:pt x="6" y="7"/>
                        <a:pt x="5" y="7"/>
                      </a:cubicBezTo>
                      <a:cubicBezTo>
                        <a:pt x="5" y="7"/>
                        <a:pt x="1" y="8"/>
                        <a:pt x="1" y="7"/>
                      </a:cubicBezTo>
                      <a:cubicBezTo>
                        <a:pt x="0" y="6"/>
                        <a:pt x="1" y="4"/>
                        <a:pt x="1" y="4"/>
                      </a:cubicBezTo>
                      <a:cubicBezTo>
                        <a:pt x="1" y="4"/>
                        <a:pt x="1" y="1"/>
                        <a:pt x="1" y="0"/>
                      </a:cubicBezTo>
                      <a:cubicBezTo>
                        <a:pt x="1" y="0"/>
                        <a:pt x="3"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2" name="Freeform 65"/>
                <p:cNvSpPr/>
                <p:nvPr/>
              </p:nvSpPr>
              <p:spPr bwMode="auto">
                <a:xfrm>
                  <a:off x="7535863" y="3317875"/>
                  <a:ext cx="203200" cy="525462"/>
                </a:xfrm>
                <a:custGeom>
                  <a:avLst/>
                  <a:gdLst>
                    <a:gd name="T0" fmla="*/ 3 w 12"/>
                    <a:gd name="T1" fmla="*/ 19 h 31"/>
                    <a:gd name="T2" fmla="*/ 3 w 12"/>
                    <a:gd name="T3" fmla="*/ 13 h 31"/>
                    <a:gd name="T4" fmla="*/ 5 w 12"/>
                    <a:gd name="T5" fmla="*/ 18 h 31"/>
                    <a:gd name="T6" fmla="*/ 5 w 12"/>
                    <a:gd name="T7" fmla="*/ 12 h 31"/>
                    <a:gd name="T8" fmla="*/ 8 w 12"/>
                    <a:gd name="T9" fmla="*/ 8 h 31"/>
                    <a:gd name="T10" fmla="*/ 10 w 12"/>
                    <a:gd name="T11" fmla="*/ 2 h 31"/>
                    <a:gd name="T12" fmla="*/ 10 w 12"/>
                    <a:gd name="T13" fmla="*/ 0 h 31"/>
                    <a:gd name="T14" fmla="*/ 10 w 12"/>
                    <a:gd name="T15" fmla="*/ 0 h 31"/>
                    <a:gd name="T16" fmla="*/ 11 w 12"/>
                    <a:gd name="T17" fmla="*/ 2 h 31"/>
                    <a:gd name="T18" fmla="*/ 11 w 12"/>
                    <a:gd name="T19" fmla="*/ 4 h 31"/>
                    <a:gd name="T20" fmla="*/ 7 w 12"/>
                    <a:gd name="T21" fmla="*/ 14 h 31"/>
                    <a:gd name="T22" fmla="*/ 3 w 12"/>
                    <a:gd name="T23" fmla="*/ 28 h 31"/>
                    <a:gd name="T24" fmla="*/ 1 w 12"/>
                    <a:gd name="T25" fmla="*/ 31 h 31"/>
                    <a:gd name="T26" fmla="*/ 3 w 12"/>
                    <a:gd name="T27" fmla="*/ 27 h 31"/>
                    <a:gd name="T28" fmla="*/ 1 w 12"/>
                    <a:gd name="T29" fmla="*/ 29 h 31"/>
                    <a:gd name="T30" fmla="*/ 2 w 12"/>
                    <a:gd name="T31" fmla="*/ 25 h 31"/>
                    <a:gd name="T32" fmla="*/ 3 w 12"/>
                    <a:gd name="T3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1">
                      <a:moveTo>
                        <a:pt x="3" y="19"/>
                      </a:moveTo>
                      <a:cubicBezTo>
                        <a:pt x="3" y="18"/>
                        <a:pt x="3" y="13"/>
                        <a:pt x="3" y="13"/>
                      </a:cubicBezTo>
                      <a:cubicBezTo>
                        <a:pt x="3" y="13"/>
                        <a:pt x="3" y="18"/>
                        <a:pt x="5" y="18"/>
                      </a:cubicBezTo>
                      <a:cubicBezTo>
                        <a:pt x="6" y="18"/>
                        <a:pt x="5" y="13"/>
                        <a:pt x="5" y="12"/>
                      </a:cubicBezTo>
                      <a:cubicBezTo>
                        <a:pt x="5" y="11"/>
                        <a:pt x="8" y="8"/>
                        <a:pt x="8" y="8"/>
                      </a:cubicBezTo>
                      <a:cubicBezTo>
                        <a:pt x="9" y="7"/>
                        <a:pt x="10" y="3"/>
                        <a:pt x="10" y="2"/>
                      </a:cubicBezTo>
                      <a:cubicBezTo>
                        <a:pt x="9" y="2"/>
                        <a:pt x="10" y="1"/>
                        <a:pt x="10" y="0"/>
                      </a:cubicBezTo>
                      <a:cubicBezTo>
                        <a:pt x="10" y="0"/>
                        <a:pt x="10" y="0"/>
                        <a:pt x="10" y="0"/>
                      </a:cubicBezTo>
                      <a:cubicBezTo>
                        <a:pt x="10" y="0"/>
                        <a:pt x="10" y="1"/>
                        <a:pt x="11" y="2"/>
                      </a:cubicBezTo>
                      <a:cubicBezTo>
                        <a:pt x="11" y="2"/>
                        <a:pt x="12" y="3"/>
                        <a:pt x="11" y="4"/>
                      </a:cubicBezTo>
                      <a:cubicBezTo>
                        <a:pt x="10" y="4"/>
                        <a:pt x="8" y="12"/>
                        <a:pt x="7" y="14"/>
                      </a:cubicBezTo>
                      <a:cubicBezTo>
                        <a:pt x="7" y="17"/>
                        <a:pt x="3" y="28"/>
                        <a:pt x="3" y="28"/>
                      </a:cubicBezTo>
                      <a:cubicBezTo>
                        <a:pt x="2" y="30"/>
                        <a:pt x="1" y="31"/>
                        <a:pt x="1" y="31"/>
                      </a:cubicBezTo>
                      <a:cubicBezTo>
                        <a:pt x="2" y="30"/>
                        <a:pt x="3" y="27"/>
                        <a:pt x="3" y="27"/>
                      </a:cubicBezTo>
                      <a:cubicBezTo>
                        <a:pt x="2" y="27"/>
                        <a:pt x="1" y="29"/>
                        <a:pt x="1" y="29"/>
                      </a:cubicBezTo>
                      <a:cubicBezTo>
                        <a:pt x="0" y="28"/>
                        <a:pt x="1" y="25"/>
                        <a:pt x="2" y="25"/>
                      </a:cubicBezTo>
                      <a:cubicBezTo>
                        <a:pt x="2" y="24"/>
                        <a:pt x="4" y="20"/>
                        <a:pt x="3"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3" name="Freeform 66"/>
                <p:cNvSpPr/>
                <p:nvPr/>
              </p:nvSpPr>
              <p:spPr bwMode="auto">
                <a:xfrm>
                  <a:off x="7570788" y="2876550"/>
                  <a:ext cx="66675" cy="339725"/>
                </a:xfrm>
                <a:custGeom>
                  <a:avLst/>
                  <a:gdLst>
                    <a:gd name="T0" fmla="*/ 4 w 4"/>
                    <a:gd name="T1" fmla="*/ 18 h 20"/>
                    <a:gd name="T2" fmla="*/ 2 w 4"/>
                    <a:gd name="T3" fmla="*/ 20 h 20"/>
                    <a:gd name="T4" fmla="*/ 0 w 4"/>
                    <a:gd name="T5" fmla="*/ 18 h 20"/>
                    <a:gd name="T6" fmla="*/ 0 w 4"/>
                    <a:gd name="T7" fmla="*/ 5 h 20"/>
                    <a:gd name="T8" fmla="*/ 1 w 4"/>
                    <a:gd name="T9" fmla="*/ 3 h 20"/>
                    <a:gd name="T10" fmla="*/ 1 w 4"/>
                    <a:gd name="T11" fmla="*/ 2 h 20"/>
                    <a:gd name="T12" fmla="*/ 2 w 4"/>
                    <a:gd name="T13" fmla="*/ 1 h 20"/>
                    <a:gd name="T14" fmla="*/ 3 w 4"/>
                    <a:gd name="T15" fmla="*/ 3 h 20"/>
                    <a:gd name="T16" fmla="*/ 4 w 4"/>
                    <a:gd name="T17" fmla="*/ 4 h 20"/>
                    <a:gd name="T18" fmla="*/ 4 w 4"/>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0">
                      <a:moveTo>
                        <a:pt x="4" y="18"/>
                      </a:moveTo>
                      <a:cubicBezTo>
                        <a:pt x="2" y="20"/>
                        <a:pt x="2" y="20"/>
                        <a:pt x="2" y="20"/>
                      </a:cubicBezTo>
                      <a:cubicBezTo>
                        <a:pt x="0" y="18"/>
                        <a:pt x="0" y="18"/>
                        <a:pt x="0" y="18"/>
                      </a:cubicBezTo>
                      <a:cubicBezTo>
                        <a:pt x="0" y="18"/>
                        <a:pt x="0" y="5"/>
                        <a:pt x="0" y="5"/>
                      </a:cubicBezTo>
                      <a:cubicBezTo>
                        <a:pt x="0" y="4"/>
                        <a:pt x="1" y="3"/>
                        <a:pt x="1" y="3"/>
                      </a:cubicBezTo>
                      <a:cubicBezTo>
                        <a:pt x="1" y="2"/>
                        <a:pt x="1" y="2"/>
                        <a:pt x="1" y="2"/>
                      </a:cubicBezTo>
                      <a:cubicBezTo>
                        <a:pt x="1" y="2"/>
                        <a:pt x="1" y="0"/>
                        <a:pt x="2" y="1"/>
                      </a:cubicBezTo>
                      <a:cubicBezTo>
                        <a:pt x="3" y="1"/>
                        <a:pt x="3" y="3"/>
                        <a:pt x="3" y="3"/>
                      </a:cubicBezTo>
                      <a:cubicBezTo>
                        <a:pt x="4" y="4"/>
                        <a:pt x="4" y="4"/>
                        <a:pt x="4" y="4"/>
                      </a:cubicBezTo>
                      <a:lnTo>
                        <a:pt x="4" y="18"/>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4" name="Freeform 67"/>
                <p:cNvSpPr/>
                <p:nvPr/>
              </p:nvSpPr>
              <p:spPr bwMode="auto">
                <a:xfrm>
                  <a:off x="6994525" y="2876550"/>
                  <a:ext cx="33338" cy="33337"/>
                </a:xfrm>
                <a:custGeom>
                  <a:avLst/>
                  <a:gdLst>
                    <a:gd name="T0" fmla="*/ 2 w 2"/>
                    <a:gd name="T1" fmla="*/ 2 h 2"/>
                    <a:gd name="T2" fmla="*/ 0 w 2"/>
                    <a:gd name="T3" fmla="*/ 1 h 2"/>
                    <a:gd name="T4" fmla="*/ 1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1"/>
                        <a:pt x="0" y="1"/>
                      </a:cubicBezTo>
                      <a:cubicBezTo>
                        <a:pt x="1" y="0"/>
                        <a:pt x="1" y="0"/>
                        <a:pt x="1" y="0"/>
                      </a:cubicBezTo>
                      <a:cubicBezTo>
                        <a:pt x="1" y="0"/>
                        <a:pt x="2" y="2"/>
                        <a:pt x="2"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sp>
              <p:nvSpPr>
                <p:cNvPr id="165" name="Freeform 68"/>
                <p:cNvSpPr/>
                <p:nvPr/>
              </p:nvSpPr>
              <p:spPr bwMode="auto">
                <a:xfrm>
                  <a:off x="6994525" y="2843213"/>
                  <a:ext cx="33338" cy="33337"/>
                </a:xfrm>
                <a:custGeom>
                  <a:avLst/>
                  <a:gdLst>
                    <a:gd name="T0" fmla="*/ 2 w 2"/>
                    <a:gd name="T1" fmla="*/ 2 h 2"/>
                    <a:gd name="T2" fmla="*/ 1 w 2"/>
                    <a:gd name="T3" fmla="*/ 1 h 2"/>
                    <a:gd name="T4" fmla="*/ 0 w 2"/>
                    <a:gd name="T5" fmla="*/ 0 h 2"/>
                    <a:gd name="T6" fmla="*/ 1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1"/>
                        <a:pt x="1" y="1"/>
                      </a:cubicBezTo>
                      <a:cubicBezTo>
                        <a:pt x="1" y="1"/>
                        <a:pt x="0" y="0"/>
                        <a:pt x="0" y="0"/>
                      </a:cubicBezTo>
                      <a:cubicBezTo>
                        <a:pt x="1" y="1"/>
                        <a:pt x="1" y="1"/>
                        <a:pt x="1" y="1"/>
                      </a:cubicBezTo>
                      <a:lnTo>
                        <a:pt x="2"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a typeface="微软雅黑" panose="020B0503020204020204" pitchFamily="34" charset="-122"/>
                  </a:endParaRPr>
                </a:p>
              </p:txBody>
            </p:sp>
          </p:grpSp>
        </p:grpSp>
        <p:grpSp>
          <p:nvGrpSpPr>
            <p:cNvPr id="133" name="组合 132"/>
            <p:cNvGrpSpPr/>
            <p:nvPr/>
          </p:nvGrpSpPr>
          <p:grpSpPr>
            <a:xfrm rot="1889584">
              <a:off x="6353077" y="4663867"/>
              <a:ext cx="911136" cy="911136"/>
              <a:chOff x="3303065" y="2299580"/>
              <a:chExt cx="872242" cy="872242"/>
            </a:xfrm>
          </p:grpSpPr>
          <p:grpSp>
            <p:nvGrpSpPr>
              <p:cNvPr id="134" name="组合 133"/>
              <p:cNvGrpSpPr/>
              <p:nvPr/>
            </p:nvGrpSpPr>
            <p:grpSpPr>
              <a:xfrm>
                <a:off x="3303065" y="2564061"/>
                <a:ext cx="872242" cy="360040"/>
                <a:chOff x="3303065" y="2564061"/>
                <a:chExt cx="872242" cy="360040"/>
              </a:xfrm>
            </p:grpSpPr>
            <p:sp>
              <p:nvSpPr>
                <p:cNvPr id="136" name="椭圆 135"/>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137" name="椭圆 136"/>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135" name="椭圆 134"/>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grpSp>
      <p:sp>
        <p:nvSpPr>
          <p:cNvPr id="33810" name="矩形 26"/>
          <p:cNvSpPr>
            <a:spLocks noChangeArrowheads="1"/>
          </p:cNvSpPr>
          <p:nvPr/>
        </p:nvSpPr>
        <p:spPr bwMode="auto">
          <a:xfrm>
            <a:off x="7336085" y="338773"/>
            <a:ext cx="4856480" cy="337185"/>
          </a:xfrm>
          <a:prstGeom prst="rect">
            <a:avLst/>
          </a:prstGeom>
          <a:noFill/>
          <a:ln w="9525">
            <a:noFill/>
            <a:miter lim="800000"/>
          </a:ln>
        </p:spPr>
        <p:txBody>
          <a:bodyPr wrap="none">
            <a:spAutoFit/>
          </a:bodyPr>
          <a:p>
            <a:pPr eaLnBrk="0" hangingPunct="0"/>
            <a:r>
              <a:rPr lang="zh-CN" altLang="en-US" sz="1600">
                <a:solidFill>
                  <a:schemeClr val="accent2">
                    <a:lumMod val="75000"/>
                  </a:schemeClr>
                </a:solidFill>
                <a:latin typeface="楷体" panose="02010609060101010101" pitchFamily="49" charset="-122"/>
                <a:ea typeface="楷体" panose="02010609060101010101" pitchFamily="49" charset="-122"/>
                <a:sym typeface="+mn-ea"/>
              </a:rPr>
              <a:t>★：次要配置；★★：一般配置；★★★：重点配置</a:t>
            </a:r>
            <a:endParaRPr lang="zh-CN" altLang="en-US" sz="1600">
              <a:solidFill>
                <a:schemeClr val="accent2">
                  <a:lumMod val="75000"/>
                </a:schemeClr>
              </a:solidFill>
              <a:latin typeface="楷体" panose="02010609060101010101" pitchFamily="49" charset="-122"/>
              <a:ea typeface="楷体" panose="02010609060101010101" pitchFamily="49" charset="-122"/>
              <a:sym typeface="+mn-ea"/>
            </a:endParaRPr>
          </a:p>
        </p:txBody>
      </p:sp>
      <p:sp>
        <p:nvSpPr>
          <p:cNvPr id="4" name="文本框 3"/>
          <p:cNvSpPr txBox="1"/>
          <p:nvPr/>
        </p:nvSpPr>
        <p:spPr>
          <a:xfrm>
            <a:off x="5172040" y="3261360"/>
            <a:ext cx="411480" cy="368300"/>
          </a:xfrm>
          <a:prstGeom prst="rect">
            <a:avLst/>
          </a:prstGeom>
          <a:noFill/>
        </p:spPr>
        <p:txBody>
          <a:bodyPr wrap="none" rtlCol="0" anchor="t">
            <a:spAutoFit/>
          </a:bodyPr>
          <a:p>
            <a:r>
              <a:rPr lang="zh-CN" altLang="en-US">
                <a:solidFill>
                  <a:srgbClr val="A0262F"/>
                </a:solidFill>
                <a:latin typeface="华文楷体" panose="02010600040101010101" charset="-122"/>
                <a:sym typeface="+mn-ea"/>
              </a:rPr>
              <a:t>★</a:t>
            </a:r>
            <a:endParaRPr lang="zh-CN" altLang="en-US"/>
          </a:p>
        </p:txBody>
      </p:sp>
      <p:sp>
        <p:nvSpPr>
          <p:cNvPr id="6" name="文本框 5"/>
          <p:cNvSpPr txBox="1"/>
          <p:nvPr/>
        </p:nvSpPr>
        <p:spPr>
          <a:xfrm>
            <a:off x="10270455" y="3766820"/>
            <a:ext cx="640080" cy="368300"/>
          </a:xfrm>
          <a:prstGeom prst="rect">
            <a:avLst/>
          </a:prstGeom>
          <a:noFill/>
        </p:spPr>
        <p:txBody>
          <a:bodyPr wrap="none" rtlCol="0" anchor="t">
            <a:spAutoFit/>
          </a:bodyPr>
          <a:p>
            <a:r>
              <a:rPr lang="zh-CN" altLang="en-US">
                <a:solidFill>
                  <a:srgbClr val="A0262F"/>
                </a:solidFill>
                <a:latin typeface="华文楷体" panose="02010600040101010101" charset="-122"/>
                <a:sym typeface="+mn-ea"/>
              </a:rPr>
              <a:t>★★</a:t>
            </a:r>
            <a:endParaRPr lang="zh-CN" altLang="en-US"/>
          </a:p>
        </p:txBody>
      </p:sp>
      <p:sp>
        <p:nvSpPr>
          <p:cNvPr id="15" name="灯片编号占位符 14"/>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2" name="Text Box 11"/>
          <p:cNvSpPr txBox="1">
            <a:spLocks noChangeArrowheads="1"/>
          </p:cNvSpPr>
          <p:nvPr/>
        </p:nvSpPr>
        <p:spPr bwMode="auto">
          <a:xfrm>
            <a:off x="8532064" y="3482963"/>
            <a:ext cx="1243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accent2"/>
                </a:solidFill>
                <a:latin typeface="楷体" panose="02010609060101010101" pitchFamily="49" charset="-122"/>
                <a:ea typeface="楷体" panose="02010609060101010101" pitchFamily="49" charset="-122"/>
              </a:rPr>
              <a:t>信用债</a:t>
            </a:r>
            <a:endParaRPr lang="zh-CN" altLang="en-US" sz="2000" b="1" dirty="0">
              <a:solidFill>
                <a:schemeClr val="accent2"/>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clrChange>
              <a:clrFrom>
                <a:srgbClr val="F3F3F3">
                  <a:alpha val="100000"/>
                </a:srgbClr>
              </a:clrFrom>
              <a:clrTo>
                <a:srgbClr val="F3F3F3">
                  <a:alpha val="100000"/>
                  <a:alpha val="0"/>
                </a:srgbClr>
              </a:clrTo>
            </a:clrChange>
            <a:extLst>
              <a:ext uri="{28A0092B-C50C-407E-A947-70E740481C1C}">
                <a14:useLocalDpi xmlns:a14="http://schemas.microsoft.com/office/drawing/2010/main" val="0"/>
              </a:ext>
            </a:extLst>
          </a:blip>
          <a:stretch>
            <a:fillRect/>
          </a:stretch>
        </p:blipFill>
        <p:spPr>
          <a:xfrm>
            <a:off x="5471795" y="2363470"/>
            <a:ext cx="6387465" cy="2959735"/>
          </a:xfrm>
          <a:prstGeom prst="rect">
            <a:avLst/>
          </a:prstGeom>
        </p:spPr>
      </p:pic>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5" name="矩形 114"/>
          <p:cNvSpPr/>
          <p:nvPr/>
        </p:nvSpPr>
        <p:spPr>
          <a:xfrm>
            <a:off x="40640" y="2178685"/>
            <a:ext cx="5252720" cy="3861435"/>
          </a:xfrm>
          <a:prstGeom prst="rect">
            <a:avLst/>
          </a:prstGeom>
        </p:spPr>
        <p:txBody>
          <a:bodyPr wrap="square">
            <a:spAutoFit/>
          </a:bodyPr>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2</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月国内股票市场</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总体表现为超跌</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反弹</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主要指数的表现为上证综指</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下跌</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6.36</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%，深圳成指</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下跌</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2.97</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%；上证50</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下跌</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7.64</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%，沪深300</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指数下跌</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5.9</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%；中证1000</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下</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跌</a:t>
            </a:r>
            <a:r>
              <a:rPr kumimoji="1" 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3.35</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创业板指数</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逆势上涨</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1.07</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进入到</a:t>
            </a:r>
            <a:r>
              <a:rPr kumimoji="1" 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3</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月份，受两会召开影响，市场进入维稳期，上证指数与深证成指基本维持横盘震荡</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创业板受独角兽和新经济概念炒作推动，指数持续上涨。</a:t>
            </a:r>
            <a:endPar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p:txBody>
      </p:sp>
      <p:sp>
        <p:nvSpPr>
          <p:cNvPr id="116" name="文本框 4"/>
          <p:cNvSpPr txBox="1">
            <a:spLocks noChangeArrowheads="1"/>
          </p:cNvSpPr>
          <p:nvPr/>
        </p:nvSpPr>
        <p:spPr bwMode="auto">
          <a:xfrm>
            <a:off x="495613" y="1590829"/>
            <a:ext cx="4782185" cy="429895"/>
          </a:xfrm>
          <a:prstGeom prst="rect">
            <a:avLst/>
          </a:prstGeom>
          <a:noFill/>
          <a:ln w="9525">
            <a:noFill/>
            <a:miter lim="800000"/>
          </a:ln>
        </p:spPr>
        <p:txBody>
          <a:bodyPr wrap="square">
            <a:spAutoFit/>
          </a:bodyPr>
          <a:p>
            <a:pPr algn="just"/>
            <a:r>
              <a:rPr lang="en-US" altLang="zh-CN" sz="2200" b="1" dirty="0">
                <a:solidFill>
                  <a:srgbClr val="A0262F"/>
                </a:solidFill>
                <a:latin typeface="微软雅黑" panose="020B0503020204020204" pitchFamily="34" charset="-122"/>
                <a:ea typeface="微软雅黑" panose="020B0503020204020204" pitchFamily="34" charset="-122"/>
                <a:sym typeface="+mn-ea"/>
              </a:rPr>
              <a:t>A</a:t>
            </a:r>
            <a:r>
              <a:rPr lang="zh-CN" altLang="en-US" sz="2200" b="1" dirty="0">
                <a:solidFill>
                  <a:srgbClr val="A0262F"/>
                </a:solidFill>
                <a:latin typeface="微软雅黑" panose="020B0503020204020204" pitchFamily="34" charset="-122"/>
                <a:ea typeface="微软雅黑" panose="020B0503020204020204" pitchFamily="34" charset="-122"/>
                <a:sym typeface="+mn-ea"/>
              </a:rPr>
              <a:t>股市场回顾</a:t>
            </a:r>
            <a:endParaRPr lang="zh-CN" altLang="en-US" sz="2200" b="1" dirty="0">
              <a:solidFill>
                <a:srgbClr val="A0262F"/>
              </a:solidFill>
              <a:latin typeface="微软雅黑" panose="020B0503020204020204" pitchFamily="34" charset="-122"/>
              <a:ea typeface="微软雅黑" panose="020B0503020204020204" pitchFamily="34" charset="-122"/>
              <a:sym typeface="+mn-ea"/>
            </a:endParaRPr>
          </a:p>
        </p:txBody>
      </p:sp>
      <p:sp>
        <p:nvSpPr>
          <p:cNvPr id="118" name="矩形 93"/>
          <p:cNvSpPr/>
          <p:nvPr/>
        </p:nvSpPr>
        <p:spPr>
          <a:xfrm>
            <a:off x="5360923" y="22570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6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cxnSp>
        <p:nvCxnSpPr>
          <p:cNvPr id="221" name="直接连接符 220"/>
          <p:cNvCxnSpPr/>
          <p:nvPr/>
        </p:nvCxnSpPr>
        <p:spPr>
          <a:xfrm>
            <a:off x="5293360" y="1438910"/>
            <a:ext cx="6350" cy="46012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灯片编号占位符 8"/>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2" name="矩形 93"/>
          <p:cNvSpPr/>
          <p:nvPr/>
        </p:nvSpPr>
        <p:spPr>
          <a:xfrm rot="10800000">
            <a:off x="11706478" y="517292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6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anim calcmode="lin" valueType="num">
                                      <p:cBhvr>
                                        <p:cTn id="10" dur="500" fill="hold"/>
                                        <p:tgtEl>
                                          <p:spTgt spid="118"/>
                                        </p:tgtEl>
                                        <p:attrNameLst>
                                          <p:attrName>ppt_x</p:attrName>
                                        </p:attrNameLst>
                                      </p:cBhvr>
                                      <p:tavLst>
                                        <p:tav tm="0">
                                          <p:val>
                                            <p:fltVal val="0.5"/>
                                          </p:val>
                                        </p:tav>
                                        <p:tav tm="100000">
                                          <p:val>
                                            <p:strVal val="#ppt_x"/>
                                          </p:val>
                                        </p:tav>
                                      </p:tavLst>
                                    </p:anim>
                                    <p:anim calcmode="lin" valueType="num">
                                      <p:cBhvr>
                                        <p:cTn id="11" dur="500" fill="hold"/>
                                        <p:tgtEl>
                                          <p:spTgt spid="11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43" name="Group 15"/>
          <p:cNvGrpSpPr/>
          <p:nvPr/>
        </p:nvGrpSpPr>
        <p:grpSpPr bwMode="auto">
          <a:xfrm>
            <a:off x="5710827" y="2887835"/>
            <a:ext cx="863488" cy="2616200"/>
            <a:chOff x="0" y="0"/>
            <a:chExt cx="408" cy="1238"/>
          </a:xfrm>
        </p:grpSpPr>
        <p:sp>
          <p:nvSpPr>
            <p:cNvPr id="44" name="Oval 16"/>
            <p:cNvSpPr>
              <a:spLocks noChangeArrowheads="1"/>
            </p:cNvSpPr>
            <p:nvPr/>
          </p:nvSpPr>
          <p:spPr bwMode="auto">
            <a:xfrm>
              <a:off x="19" y="0"/>
              <a:ext cx="366" cy="366"/>
            </a:xfrm>
            <a:prstGeom prst="ellipse">
              <a:avLst/>
            </a:prstGeom>
            <a:solidFill>
              <a:schemeClr val="accent1"/>
            </a:solidFill>
            <a:ln w="12700" cmpd="sng">
              <a:solidFill>
                <a:srgbClr val="FFFFFF"/>
              </a:solidFill>
              <a:round/>
            </a:ln>
          </p:spPr>
          <p:txBody>
            <a:bodyPr/>
            <a:lstStyle/>
            <a:p>
              <a:endParaRPr lang="zh-CN" altLang="en-US">
                <a:cs typeface="+mn-ea"/>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chemeClr val="accent1"/>
            </a:solidFill>
            <a:ln w="12700" cap="flat" cmpd="sng">
              <a:solidFill>
                <a:srgbClr val="FFFFFF"/>
              </a:solidFill>
              <a:round/>
            </a:ln>
          </p:spPr>
          <p:txBody>
            <a:bodyPr/>
            <a:lstStyle/>
            <a:p>
              <a:endParaRPr lang="zh-CN" altLang="en-US">
                <a:cs typeface="+mn-ea"/>
              </a:endParaRPr>
            </a:p>
          </p:txBody>
        </p:sp>
      </p:grpSp>
      <p:sp>
        <p:nvSpPr>
          <p:cNvPr id="47" name="Rectangle 19"/>
          <p:cNvSpPr>
            <a:spLocks noChangeArrowheads="1"/>
          </p:cNvSpPr>
          <p:nvPr/>
        </p:nvSpPr>
        <p:spPr bwMode="auto">
          <a:xfrm>
            <a:off x="5310831" y="304658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2</a:t>
            </a:r>
            <a:endParaRPr lang="en-US" altLang="zh-CN">
              <a:cs typeface="+mn-ea"/>
            </a:endParaRPr>
          </a:p>
        </p:txBody>
      </p:sp>
      <p:sp>
        <p:nvSpPr>
          <p:cNvPr id="50" name="Rectangle 22"/>
          <p:cNvSpPr>
            <a:spLocks noChangeArrowheads="1"/>
          </p:cNvSpPr>
          <p:nvPr/>
        </p:nvSpPr>
        <p:spPr bwMode="auto">
          <a:xfrm>
            <a:off x="6781722" y="304658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3</a:t>
            </a:r>
            <a:endParaRPr lang="en-US" altLang="zh-CN">
              <a:cs typeface="+mn-ea"/>
            </a:endParaRPr>
          </a:p>
        </p:txBody>
      </p:sp>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文本框 4"/>
          <p:cNvSpPr txBox="1">
            <a:spLocks noChangeArrowheads="1"/>
          </p:cNvSpPr>
          <p:nvPr/>
        </p:nvSpPr>
        <p:spPr bwMode="auto">
          <a:xfrm>
            <a:off x="507930" y="1278255"/>
            <a:ext cx="4782185" cy="398780"/>
          </a:xfrm>
          <a:prstGeom prst="rect">
            <a:avLst/>
          </a:prstGeom>
          <a:noFill/>
          <a:ln w="9525">
            <a:noFill/>
            <a:miter lim="800000"/>
          </a:ln>
        </p:spPr>
        <p:txBody>
          <a:bodyPr wrap="square">
            <a:spAutoFit/>
          </a:bodyPr>
          <a:p>
            <a:pPr algn="just"/>
            <a:r>
              <a:rPr lang="zh-CN" sz="2000" b="1" dirty="0">
                <a:solidFill>
                  <a:srgbClr val="A0262F"/>
                </a:solidFill>
                <a:latin typeface="微软雅黑" panose="020B0503020204020204" pitchFamily="34" charset="-122"/>
                <a:ea typeface="微软雅黑" panose="020B0503020204020204" pitchFamily="34" charset="-122"/>
                <a:sym typeface="+mn-ea"/>
              </a:rPr>
              <a:t>投资观点</a:t>
            </a:r>
            <a:endParaRPr lang="zh-CN" sz="2000" b="1" dirty="0">
              <a:solidFill>
                <a:srgbClr val="A0262F"/>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90170" y="1617980"/>
            <a:ext cx="11248390" cy="101473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短期</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两大不确定因素对市场情绪有</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一定</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扰动，首先流动性</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趋紧</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预期</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将</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对市场形成压制，其次是政策层面依然存在不确定性预期，</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引发投资者观望情绪</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预计市场短期</a:t>
            </a:r>
            <a:r>
              <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波动加剧。</a:t>
            </a:r>
            <a:endParaRPr kumimoji="1"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54" name="Text Box 38"/>
          <p:cNvSpPr txBox="1">
            <a:spLocks noChangeArrowheads="1"/>
          </p:cNvSpPr>
          <p:nvPr/>
        </p:nvSpPr>
        <p:spPr bwMode="auto">
          <a:xfrm>
            <a:off x="232410" y="2744470"/>
            <a:ext cx="4314190" cy="3773805"/>
          </a:xfrm>
          <a:prstGeom prst="rect">
            <a:avLst/>
          </a:prstGeom>
          <a:solidFill>
            <a:schemeClr val="accent4">
              <a:lumMod val="60000"/>
              <a:lumOff val="40000"/>
            </a:schemeClr>
          </a:solidFill>
          <a:ln w="38100">
            <a:solidFill>
              <a:schemeClr val="accent2"/>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b="1">
                <a:solidFill>
                  <a:schemeClr val="bg1">
                    <a:lumMod val="50000"/>
                  </a:schemeClr>
                </a:solidFill>
                <a:latin typeface="楷体" panose="02010609060101010101" pitchFamily="49" charset="-122"/>
                <a:ea typeface="楷体" panose="02010609060101010101" pitchFamily="49" charset="-122"/>
                <a:cs typeface="+mn-ea"/>
              </a:rPr>
              <a:t>流动性趋紧预期短期压制市场</a:t>
            </a:r>
            <a:endParaRPr lang="zh-CN" altLang="en-US" b="1">
              <a:solidFill>
                <a:schemeClr val="bg1">
                  <a:lumMod val="50000"/>
                </a:schemeClr>
              </a:solidFill>
              <a:latin typeface="楷体" panose="02010609060101010101" pitchFamily="49" charset="-122"/>
              <a:ea typeface="楷体" panose="02010609060101010101" pitchFamily="49" charset="-122"/>
              <a:cs typeface="+mn-ea"/>
            </a:endParaRPr>
          </a:p>
          <a:p>
            <a:pPr marL="285750" indent="-285750" algn="l">
              <a:lnSpc>
                <a:spcPct val="120000"/>
              </a:lnSpc>
              <a:buFont typeface="Wingdings" panose="05000000000000000000" charset="0"/>
              <a:buChar char=""/>
            </a:pPr>
            <a:r>
              <a:rPr lang="zh-CN" altLang="en-US" b="1">
                <a:solidFill>
                  <a:schemeClr val="bg1">
                    <a:lumMod val="50000"/>
                  </a:schemeClr>
                </a:solidFill>
                <a:latin typeface="楷体" panose="02010609060101010101" pitchFamily="49" charset="-122"/>
                <a:ea typeface="楷体" panose="02010609060101010101" pitchFamily="49" charset="-122"/>
                <a:cs typeface="+mn-ea"/>
              </a:rPr>
              <a:t>政策因素：</a:t>
            </a:r>
            <a:endParaRPr lang="zh-CN" altLang="en-US" b="1">
              <a:solidFill>
                <a:schemeClr val="bg1">
                  <a:lumMod val="50000"/>
                </a:schemeClr>
              </a:solidFill>
              <a:latin typeface="楷体" panose="02010609060101010101" pitchFamily="49" charset="-122"/>
              <a:ea typeface="楷体" panose="02010609060101010101" pitchFamily="49" charset="-122"/>
              <a:cs typeface="+mn-ea"/>
            </a:endParaRPr>
          </a:p>
          <a:p>
            <a:pPr algn="l">
              <a:lnSpc>
                <a:spcPct val="120000"/>
              </a:lnSpc>
            </a:pPr>
            <a:r>
              <a:rPr lang="zh-CN" altLang="en-US" b="1">
                <a:solidFill>
                  <a:schemeClr val="bg1">
                    <a:lumMod val="50000"/>
                  </a:schemeClr>
                </a:solidFill>
                <a:latin typeface="楷体" panose="02010609060101010101" pitchFamily="49" charset="-122"/>
                <a:ea typeface="楷体" panose="02010609060101010101" pitchFamily="49" charset="-122"/>
                <a:cs typeface="+mn-ea"/>
              </a:rPr>
              <a:t>外围：</a:t>
            </a:r>
            <a:r>
              <a:rPr lang="zh-CN" altLang="en-US">
                <a:solidFill>
                  <a:schemeClr val="bg1">
                    <a:lumMod val="50000"/>
                  </a:schemeClr>
                </a:solidFill>
                <a:latin typeface="楷体" panose="02010609060101010101" pitchFamily="49" charset="-122"/>
                <a:ea typeface="楷体" panose="02010609060101010101" pitchFamily="49" charset="-122"/>
                <a:cs typeface="+mn-ea"/>
              </a:rPr>
              <a:t>美联储加息常态化推升美元，对全球流动性造成冲击，也为人民币利率和汇率带来压力，叠加国内经济短期无忧，加大央行跟随加息的概率；</a:t>
            </a:r>
            <a:endParaRPr lang="zh-CN" altLang="en-US">
              <a:solidFill>
                <a:schemeClr val="bg1">
                  <a:lumMod val="50000"/>
                </a:schemeClr>
              </a:solidFill>
              <a:latin typeface="楷体" panose="02010609060101010101" pitchFamily="49" charset="-122"/>
              <a:ea typeface="楷体" panose="02010609060101010101" pitchFamily="49" charset="-122"/>
              <a:cs typeface="+mn-ea"/>
            </a:endParaRPr>
          </a:p>
          <a:p>
            <a:pPr algn="l">
              <a:lnSpc>
                <a:spcPct val="120000"/>
              </a:lnSpc>
            </a:pPr>
            <a:r>
              <a:rPr lang="zh-CN" altLang="en-US" b="1">
                <a:solidFill>
                  <a:schemeClr val="bg1">
                    <a:lumMod val="50000"/>
                  </a:schemeClr>
                </a:solidFill>
                <a:latin typeface="楷体" panose="02010609060101010101" pitchFamily="49" charset="-122"/>
                <a:ea typeface="楷体" panose="02010609060101010101" pitchFamily="49" charset="-122"/>
                <a:cs typeface="+mn-ea"/>
              </a:rPr>
              <a:t>国内：</a:t>
            </a:r>
            <a:r>
              <a:rPr lang="zh-CN" altLang="en-US">
                <a:solidFill>
                  <a:schemeClr val="bg1">
                    <a:lumMod val="50000"/>
                  </a:schemeClr>
                </a:solidFill>
                <a:latin typeface="楷体" panose="02010609060101010101" pitchFamily="49" charset="-122"/>
                <a:ea typeface="楷体" panose="02010609060101010101" pitchFamily="49" charset="-122"/>
                <a:cs typeface="+mn-ea"/>
              </a:rPr>
              <a:t>季末</a:t>
            </a:r>
            <a:r>
              <a:rPr lang="en-US" altLang="zh-CN">
                <a:solidFill>
                  <a:schemeClr val="bg1">
                    <a:lumMod val="50000"/>
                  </a:schemeClr>
                </a:solidFill>
                <a:latin typeface="楷体" panose="02010609060101010101" pitchFamily="49" charset="-122"/>
                <a:ea typeface="楷体" panose="02010609060101010101" pitchFamily="49" charset="-122"/>
                <a:cs typeface="+mn-ea"/>
              </a:rPr>
              <a:t>MPA</a:t>
            </a:r>
            <a:r>
              <a:rPr lang="zh-CN" altLang="en-US">
                <a:solidFill>
                  <a:schemeClr val="bg1">
                    <a:lumMod val="50000"/>
                  </a:schemeClr>
                </a:solidFill>
                <a:latin typeface="楷体" panose="02010609060101010101" pitchFamily="49" charset="-122"/>
                <a:ea typeface="楷体" panose="02010609060101010101" pitchFamily="49" charset="-122"/>
                <a:cs typeface="+mn-ea"/>
              </a:rPr>
              <a:t>考核带来流动性边际收紧；</a:t>
            </a:r>
            <a:endParaRPr lang="zh-CN" altLang="en-US">
              <a:solidFill>
                <a:schemeClr val="bg1">
                  <a:lumMod val="50000"/>
                </a:schemeClr>
              </a:solidFill>
              <a:latin typeface="楷体" panose="02010609060101010101" pitchFamily="49" charset="-122"/>
              <a:ea typeface="楷体" panose="02010609060101010101" pitchFamily="49" charset="-122"/>
              <a:cs typeface="+mn-ea"/>
            </a:endParaRPr>
          </a:p>
          <a:p>
            <a:pPr marL="285750" indent="-285750" algn="l">
              <a:lnSpc>
                <a:spcPct val="120000"/>
              </a:lnSpc>
              <a:buFont typeface="Wingdings" panose="05000000000000000000" charset="0"/>
              <a:buChar char=""/>
            </a:pPr>
            <a:r>
              <a:rPr lang="zh-CN" altLang="en-US" b="1">
                <a:solidFill>
                  <a:schemeClr val="bg1">
                    <a:lumMod val="50000"/>
                  </a:schemeClr>
                </a:solidFill>
                <a:latin typeface="楷体" panose="02010609060101010101" pitchFamily="49" charset="-122"/>
                <a:ea typeface="楷体" panose="02010609060101010101" pitchFamily="49" charset="-122"/>
                <a:cs typeface="+mn-ea"/>
              </a:rPr>
              <a:t>大规模融资预期：</a:t>
            </a:r>
            <a:endParaRPr lang="zh-CN" altLang="en-US" b="1">
              <a:solidFill>
                <a:schemeClr val="bg1">
                  <a:lumMod val="50000"/>
                </a:schemeClr>
              </a:solidFill>
              <a:latin typeface="楷体" panose="02010609060101010101" pitchFamily="49" charset="-122"/>
              <a:ea typeface="楷体" panose="02010609060101010101" pitchFamily="49" charset="-122"/>
              <a:cs typeface="+mn-ea"/>
            </a:endParaRPr>
          </a:p>
          <a:p>
            <a:pPr algn="l">
              <a:lnSpc>
                <a:spcPct val="120000"/>
              </a:lnSpc>
            </a:pPr>
            <a:r>
              <a:rPr lang="zh-CN" altLang="en-US">
                <a:solidFill>
                  <a:schemeClr val="bg1">
                    <a:lumMod val="50000"/>
                  </a:schemeClr>
                </a:solidFill>
                <a:latin typeface="楷体" panose="02010609060101010101" pitchFamily="49" charset="-122"/>
                <a:ea typeface="楷体" panose="02010609060101010101" pitchFamily="49" charset="-122"/>
                <a:cs typeface="+mn-ea"/>
              </a:rPr>
              <a:t>交易所发声支持</a:t>
            </a: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独角兽</a:t>
            </a: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类企业上市；</a:t>
            </a:r>
            <a:endParaRPr lang="zh-CN" altLang="en-US">
              <a:solidFill>
                <a:schemeClr val="bg1">
                  <a:lumMod val="50000"/>
                </a:schemeClr>
              </a:solidFill>
              <a:latin typeface="楷体" panose="02010609060101010101" pitchFamily="49" charset="-122"/>
              <a:ea typeface="楷体" panose="02010609060101010101" pitchFamily="49" charset="-122"/>
              <a:cs typeface="+mn-ea"/>
            </a:endParaRPr>
          </a:p>
          <a:p>
            <a:pPr algn="l">
              <a:lnSpc>
                <a:spcPct val="120000"/>
              </a:lnSpc>
            </a:pPr>
            <a:r>
              <a:rPr lang="zh-CN" altLang="en-US">
                <a:solidFill>
                  <a:schemeClr val="bg1">
                    <a:lumMod val="50000"/>
                  </a:schemeClr>
                </a:solidFill>
                <a:latin typeface="楷体" panose="02010609060101010101" pitchFamily="49" charset="-122"/>
                <a:ea typeface="楷体" panose="02010609060101010101" pitchFamily="49" charset="-122"/>
                <a:cs typeface="+mn-ea"/>
              </a:rPr>
              <a:t>农行</a:t>
            </a:r>
            <a:r>
              <a:rPr lang="en-US" altLang="zh-CN">
                <a:solidFill>
                  <a:schemeClr val="bg1">
                    <a:lumMod val="50000"/>
                  </a:schemeClr>
                </a:solidFill>
                <a:latin typeface="楷体" panose="02010609060101010101" pitchFamily="49" charset="-122"/>
                <a:ea typeface="楷体" panose="02010609060101010101" pitchFamily="49" charset="-122"/>
                <a:cs typeface="+mn-ea"/>
              </a:rPr>
              <a:t>1000</a:t>
            </a:r>
            <a:r>
              <a:rPr lang="zh-CN" altLang="en-US">
                <a:solidFill>
                  <a:schemeClr val="bg1">
                    <a:lumMod val="50000"/>
                  </a:schemeClr>
                </a:solidFill>
                <a:latin typeface="楷体" panose="02010609060101010101" pitchFamily="49" charset="-122"/>
                <a:ea typeface="楷体" panose="02010609060101010101" pitchFamily="49" charset="-122"/>
                <a:cs typeface="+mn-ea"/>
              </a:rPr>
              <a:t>亿再融资加深了银行等传统企业的再融资预期。</a:t>
            </a:r>
            <a:endParaRPr lang="zh-CN" altLang="en-US">
              <a:solidFill>
                <a:schemeClr val="bg1">
                  <a:lumMod val="50000"/>
                </a:schemeClr>
              </a:solidFill>
              <a:latin typeface="楷体" panose="02010609060101010101" pitchFamily="49" charset="-122"/>
              <a:ea typeface="楷体" panose="02010609060101010101" pitchFamily="49" charset="-122"/>
              <a:cs typeface="+mn-ea"/>
            </a:endParaRPr>
          </a:p>
        </p:txBody>
      </p:sp>
      <p:sp>
        <p:nvSpPr>
          <p:cNvPr id="2" name="Text Box 38"/>
          <p:cNvSpPr txBox="1">
            <a:spLocks noChangeArrowheads="1"/>
          </p:cNvSpPr>
          <p:nvPr/>
        </p:nvSpPr>
        <p:spPr bwMode="auto">
          <a:xfrm>
            <a:off x="7659370" y="3474085"/>
            <a:ext cx="4326255" cy="2445385"/>
          </a:xfrm>
          <a:prstGeom prst="rect">
            <a:avLst/>
          </a:prstGeom>
          <a:solidFill>
            <a:schemeClr val="accent1">
              <a:lumMod val="60000"/>
              <a:lumOff val="40000"/>
            </a:schemeClr>
          </a:solidFill>
          <a:ln w="38100">
            <a:solidFill>
              <a:srgbClr val="7030A0"/>
            </a:solidFill>
          </a:ln>
          <a:extLs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b="1">
                <a:solidFill>
                  <a:schemeClr val="bg1">
                    <a:lumMod val="50000"/>
                  </a:schemeClr>
                </a:solidFill>
                <a:latin typeface="楷体" panose="02010609060101010101" pitchFamily="49" charset="-122"/>
                <a:ea typeface="楷体" panose="02010609060101010101" pitchFamily="49" charset="-122"/>
                <a:cs typeface="+mn-ea"/>
              </a:rPr>
              <a:t>政策不确定性预期促发观望情绪</a:t>
            </a:r>
            <a:endParaRPr lang="zh-CN" altLang="en-US" b="1">
              <a:solidFill>
                <a:schemeClr val="bg1">
                  <a:lumMod val="50000"/>
                </a:schemeClr>
              </a:solidFill>
              <a:latin typeface="楷体" panose="02010609060101010101" pitchFamily="49" charset="-122"/>
              <a:ea typeface="楷体" panose="02010609060101010101" pitchFamily="49" charset="-122"/>
              <a:cs typeface="+mn-ea"/>
            </a:endParaRPr>
          </a:p>
          <a:p>
            <a:pPr marL="285750" indent="-285750" algn="l">
              <a:lnSpc>
                <a:spcPct val="120000"/>
              </a:lnSpc>
              <a:buFont typeface="Wingdings" panose="05000000000000000000" charset="0"/>
              <a:buChar char=""/>
            </a:pPr>
            <a:r>
              <a:rPr lang="zh-CN" altLang="en-US" b="1">
                <a:solidFill>
                  <a:schemeClr val="bg1">
                    <a:lumMod val="50000"/>
                  </a:schemeClr>
                </a:solidFill>
                <a:latin typeface="楷体" panose="02010609060101010101" pitchFamily="49" charset="-122"/>
                <a:ea typeface="楷体" panose="02010609060101010101" pitchFamily="49" charset="-122"/>
                <a:cs typeface="+mn-ea"/>
              </a:rPr>
              <a:t>维稳预期消散后，金融严监管短期影响市场情绪；</a:t>
            </a:r>
            <a:endParaRPr lang="zh-CN" altLang="en-US" b="1">
              <a:solidFill>
                <a:schemeClr val="bg1">
                  <a:lumMod val="50000"/>
                </a:schemeClr>
              </a:solidFill>
              <a:latin typeface="楷体" panose="02010609060101010101" pitchFamily="49" charset="-122"/>
              <a:ea typeface="楷体" panose="02010609060101010101" pitchFamily="49" charset="-122"/>
              <a:cs typeface="+mn-ea"/>
            </a:endParaRPr>
          </a:p>
          <a:p>
            <a:pPr algn="l">
              <a:lnSpc>
                <a:spcPct val="120000"/>
              </a:lnSpc>
            </a:pPr>
            <a:r>
              <a:rPr lang="zh-CN" altLang="en-US">
                <a:solidFill>
                  <a:schemeClr val="bg1">
                    <a:lumMod val="50000"/>
                  </a:schemeClr>
                </a:solidFill>
                <a:latin typeface="楷体" panose="02010609060101010101" pitchFamily="49" charset="-122"/>
                <a:ea typeface="楷体" panose="02010609060101010101" pitchFamily="49" charset="-122"/>
                <a:cs typeface="+mn-ea"/>
              </a:rPr>
              <a:t>证监会开出</a:t>
            </a: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史上最大罚单</a:t>
            </a: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，短期影响游资炒作。</a:t>
            </a:r>
            <a:endParaRPr lang="en-US" altLang="zh-CN">
              <a:solidFill>
                <a:schemeClr val="bg1">
                  <a:lumMod val="50000"/>
                </a:schemeClr>
              </a:solidFill>
              <a:latin typeface="楷体" panose="02010609060101010101" pitchFamily="49" charset="-122"/>
              <a:ea typeface="楷体" panose="02010609060101010101" pitchFamily="49" charset="-122"/>
              <a:cs typeface="+mn-ea"/>
            </a:endParaRPr>
          </a:p>
          <a:p>
            <a:pPr marL="285750" indent="-285750" algn="l">
              <a:lnSpc>
                <a:spcPct val="120000"/>
              </a:lnSpc>
              <a:buFont typeface="Wingdings" panose="05000000000000000000" charset="0"/>
              <a:buChar char=""/>
            </a:pP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贸易战</a:t>
            </a:r>
            <a:r>
              <a:rPr lang="en-US" altLang="zh-CN">
                <a:solidFill>
                  <a:schemeClr val="bg1">
                    <a:lumMod val="50000"/>
                  </a:schemeClr>
                </a:solidFill>
                <a:latin typeface="楷体" panose="02010609060101010101" pitchFamily="49" charset="-122"/>
                <a:ea typeface="楷体" panose="02010609060101010101" pitchFamily="49" charset="-122"/>
                <a:cs typeface="+mn-ea"/>
              </a:rPr>
              <a:t>“</a:t>
            </a:r>
            <a:r>
              <a:rPr lang="zh-CN" altLang="en-US">
                <a:solidFill>
                  <a:schemeClr val="bg1">
                    <a:lumMod val="50000"/>
                  </a:schemeClr>
                </a:solidFill>
                <a:latin typeface="楷体" panose="02010609060101010101" pitchFamily="49" charset="-122"/>
                <a:ea typeface="楷体" panose="02010609060101010101" pitchFamily="49" charset="-122"/>
                <a:cs typeface="+mn-ea"/>
              </a:rPr>
              <a:t>领域扩大，提升市场担忧情绪。</a:t>
            </a:r>
            <a:endParaRPr lang="zh-CN" altLang="en-US">
              <a:solidFill>
                <a:schemeClr val="bg1">
                  <a:lumMod val="50000"/>
                </a:schemeClr>
              </a:solidFill>
              <a:latin typeface="楷体" panose="02010609060101010101" pitchFamily="49" charset="-122"/>
              <a:ea typeface="楷体" panose="02010609060101010101" pitchFamily="49" charset="-122"/>
              <a:cs typeface="+mn-ea"/>
            </a:endParaRPr>
          </a:p>
        </p:txBody>
      </p:sp>
      <p:grpSp>
        <p:nvGrpSpPr>
          <p:cNvPr id="37" name="Group 9"/>
          <p:cNvGrpSpPr/>
          <p:nvPr/>
        </p:nvGrpSpPr>
        <p:grpSpPr bwMode="auto">
          <a:xfrm>
            <a:off x="4349989" y="2951336"/>
            <a:ext cx="1430680" cy="2262717"/>
            <a:chOff x="0" y="0"/>
            <a:chExt cx="676" cy="1070"/>
          </a:xfrm>
          <a:solidFill>
            <a:schemeClr val="accent2">
              <a:lumMod val="60000"/>
              <a:lumOff val="40000"/>
            </a:schemeClr>
          </a:solidFill>
        </p:grpSpPr>
        <p:sp>
          <p:nvSpPr>
            <p:cNvPr id="38" name="Oval 10"/>
            <p:cNvSpPr>
              <a:spLocks noChangeArrowheads="1"/>
            </p:cNvSpPr>
            <p:nvPr/>
          </p:nvSpPr>
          <p:spPr bwMode="auto">
            <a:xfrm>
              <a:off x="343" y="0"/>
              <a:ext cx="313" cy="316"/>
            </a:xfrm>
            <a:prstGeom prst="ellipse">
              <a:avLst/>
            </a:prstGeom>
            <a:grpFill/>
            <a:ln w="12700" cmpd="sng">
              <a:solidFill>
                <a:srgbClr val="FFFFFF"/>
              </a:solidFill>
              <a:round/>
            </a:ln>
          </p:spPr>
          <p:txBody>
            <a:bodyPr/>
            <a:lstStyle/>
            <a:p>
              <a:endParaRPr lang="en-US" altLang="zh-CN">
                <a:cs typeface="+mn-ea"/>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cmpd="sng">
              <a:solidFill>
                <a:srgbClr val="FFFFFF"/>
              </a:solidFill>
              <a:round/>
            </a:ln>
          </p:spPr>
          <p:txBody>
            <a:bodyPr/>
            <a:lstStyle/>
            <a:p>
              <a:endParaRPr lang="zh-CN" altLang="en-US">
                <a:cs typeface="+mn-ea"/>
              </a:endParaRPr>
            </a:p>
          </p:txBody>
        </p:sp>
      </p:grpSp>
      <p:grpSp>
        <p:nvGrpSpPr>
          <p:cNvPr id="40" name="Group 12"/>
          <p:cNvGrpSpPr/>
          <p:nvPr/>
        </p:nvGrpSpPr>
        <p:grpSpPr bwMode="auto">
          <a:xfrm>
            <a:off x="6460031" y="2915353"/>
            <a:ext cx="1422215" cy="2262716"/>
            <a:chOff x="0" y="0"/>
            <a:chExt cx="672" cy="1070"/>
          </a:xfrm>
          <a:solidFill>
            <a:srgbClr val="92D050"/>
          </a:solidFill>
        </p:grpSpPr>
        <p:sp>
          <p:nvSpPr>
            <p:cNvPr id="41" name="Oval 13"/>
            <p:cNvSpPr>
              <a:spLocks noChangeArrowheads="1"/>
            </p:cNvSpPr>
            <p:nvPr/>
          </p:nvSpPr>
          <p:spPr bwMode="auto">
            <a:xfrm>
              <a:off x="17" y="0"/>
              <a:ext cx="316" cy="316"/>
            </a:xfrm>
            <a:prstGeom prst="ellipse">
              <a:avLst/>
            </a:prstGeom>
            <a:grpFill/>
            <a:ln w="12700" cmpd="sng">
              <a:solidFill>
                <a:srgbClr val="FFFFFF"/>
              </a:solidFill>
              <a:round/>
            </a:ln>
          </p:spPr>
          <p:txBody>
            <a:bodyPr/>
            <a:lstStyle/>
            <a:p>
              <a:endParaRPr lang="zh-CN" altLang="en-US">
                <a:cs typeface="+mn-ea"/>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grpFill/>
            <a:ln w="12700" cap="flat" cmpd="sng">
              <a:solidFill>
                <a:srgbClr val="FFFFFF"/>
              </a:solidFill>
              <a:round/>
            </a:ln>
          </p:spPr>
          <p:txBody>
            <a:bodyPr/>
            <a:lstStyle/>
            <a:p>
              <a:endParaRPr lang="zh-CN" altLang="en-US">
                <a:cs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23" presetClass="entr" presetSubtype="16" fill="hold" grpId="0" nodeType="withEffect">
                                  <p:stCondLst>
                                    <p:cond delay="60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childTnLst>
                                </p:cTn>
                              </p:par>
                              <p:par>
                                <p:cTn id="19" presetID="12" presetClass="entr" presetSubtype="2" fill="hold" grpId="0" nodeType="withEffect">
                                  <p:stCondLst>
                                    <p:cond delay="600"/>
                                  </p:stCondLst>
                                  <p:childTnLst>
                                    <p:set>
                                      <p:cBhvr>
                                        <p:cTn id="20" dur="1" fill="hold">
                                          <p:stCondLst>
                                            <p:cond delay="0"/>
                                          </p:stCondLst>
                                        </p:cTn>
                                        <p:tgtEl>
                                          <p:spTgt spid="54"/>
                                        </p:tgtEl>
                                        <p:attrNameLst>
                                          <p:attrName>style.visibility</p:attrName>
                                        </p:attrNameLst>
                                      </p:cBhvr>
                                      <p:to>
                                        <p:strVal val="visible"/>
                                      </p:to>
                                    </p:set>
                                    <p:animEffect transition="in" filter="slide(fromRight)">
                                      <p:cBhvr>
                                        <p:cTn id="21" dur="500"/>
                                        <p:tgtEl>
                                          <p:spTgt spid="54"/>
                                        </p:tgtEl>
                                      </p:cBhvr>
                                    </p:animEffect>
                                  </p:childTnLst>
                                </p:cTn>
                              </p:par>
                              <p:par>
                                <p:cTn id="22" presetID="47" presetClass="entr" presetSubtype="0" fill="hold" nodeType="withEffect">
                                  <p:stCondLst>
                                    <p:cond delay="2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strVal val="#ppt_x"/>
                                          </p:val>
                                        </p:tav>
                                        <p:tav tm="100000">
                                          <p:val>
                                            <p:strVal val="#ppt_x"/>
                                          </p:val>
                                        </p:tav>
                                      </p:tavLst>
                                    </p:anim>
                                    <p:anim calcmode="lin" valueType="num">
                                      <p:cBhvr>
                                        <p:cTn id="26" dur="500" fill="hold"/>
                                        <p:tgtEl>
                                          <p:spTgt spid="40"/>
                                        </p:tgtEl>
                                        <p:attrNameLst>
                                          <p:attrName>ppt_y</p:attrName>
                                        </p:attrNameLst>
                                      </p:cBhvr>
                                      <p:tavLst>
                                        <p:tav tm="0">
                                          <p:val>
                                            <p:strVal val="#ppt_y-.1"/>
                                          </p:val>
                                        </p:tav>
                                        <p:tav tm="100000">
                                          <p:val>
                                            <p:strVal val="#ppt_y"/>
                                          </p:val>
                                        </p:tav>
                                      </p:tavLst>
                                    </p:anim>
                                  </p:childTnLst>
                                </p:cTn>
                              </p:par>
                              <p:par>
                                <p:cTn id="27" presetID="23" presetClass="entr" presetSubtype="16" fill="hold" grpId="0" nodeType="withEffect">
                                  <p:stCondLst>
                                    <p:cond delay="7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childTnLst>
                                </p:cTn>
                              </p:par>
                              <p:par>
                                <p:cTn id="31" presetID="12" presetClass="entr" presetSubtype="2" fill="hold" grpId="0" nodeType="withEffect">
                                  <p:stCondLst>
                                    <p:cond delay="600"/>
                                  </p:stCondLst>
                                  <p:childTnLst>
                                    <p:set>
                                      <p:cBhvr>
                                        <p:cTn id="32" dur="1" fill="hold">
                                          <p:stCondLst>
                                            <p:cond delay="0"/>
                                          </p:stCondLst>
                                        </p:cTn>
                                        <p:tgtEl>
                                          <p:spTgt spid="2"/>
                                        </p:tgtEl>
                                        <p:attrNameLst>
                                          <p:attrName>style.visibility</p:attrName>
                                        </p:attrNameLst>
                                      </p:cBhvr>
                                      <p:to>
                                        <p:strVal val="visible"/>
                                      </p:to>
                                    </p:set>
                                    <p:animEffect transition="in" filter="slide(fromRigh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P spid="50" grpId="0" autoUpdateAnimBg="0"/>
      <p:bldP spid="54" grpId="0" bldLvl="0" animBg="1" autoUpdateAnimBg="0"/>
      <p:bldP spid="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58079" y="1272194"/>
            <a:ext cx="11517745" cy="598805"/>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altLang="zh-CN" sz="2200" b="1" kern="0" dirty="0">
                <a:solidFill>
                  <a:srgbClr val="A0262F"/>
                </a:solidFill>
                <a:latin typeface="楷体" panose="02010609060101010101" pitchFamily="49" charset="-122"/>
                <a:ea typeface="楷体" panose="02010609060101010101" pitchFamily="49" charset="-122"/>
                <a:cs typeface="+mn-ea"/>
              </a:rPr>
              <a:t>故短期维持</a:t>
            </a:r>
            <a:r>
              <a:rPr kumimoji="1" lang="en-US" altLang="zh-CN" sz="2200" b="1" kern="0" dirty="0">
                <a:solidFill>
                  <a:srgbClr val="A0262F"/>
                </a:solidFill>
                <a:latin typeface="楷体" panose="02010609060101010101" pitchFamily="49" charset="-122"/>
                <a:ea typeface="楷体" panose="02010609060101010101" pitchFamily="49" charset="-122"/>
                <a:cs typeface="+mn-ea"/>
              </a:rPr>
              <a:t>A</a:t>
            </a:r>
            <a:r>
              <a:rPr kumimoji="1" lang="zh-CN" altLang="en-US" sz="2200" b="1" kern="0" dirty="0">
                <a:solidFill>
                  <a:srgbClr val="A0262F"/>
                </a:solidFill>
                <a:latin typeface="楷体" panose="02010609060101010101" pitchFamily="49" charset="-122"/>
                <a:ea typeface="楷体" panose="02010609060101010101" pitchFamily="49" charset="-122"/>
                <a:cs typeface="+mn-ea"/>
              </a:rPr>
              <a:t>股中性观点，同时中长期看好</a:t>
            </a:r>
            <a:r>
              <a:rPr kumimoji="1" lang="en-US" altLang="zh-CN" sz="2200" b="1" kern="0" dirty="0">
                <a:solidFill>
                  <a:srgbClr val="A0262F"/>
                </a:solidFill>
                <a:latin typeface="楷体" panose="02010609060101010101" pitchFamily="49" charset="-122"/>
                <a:ea typeface="楷体" panose="02010609060101010101" pitchFamily="49" charset="-122"/>
                <a:cs typeface="+mn-ea"/>
              </a:rPr>
              <a:t>A</a:t>
            </a:r>
            <a:r>
              <a:rPr kumimoji="1" lang="zh-CN" altLang="en-US" sz="2200" b="1" kern="0" dirty="0">
                <a:solidFill>
                  <a:srgbClr val="A0262F"/>
                </a:solidFill>
                <a:latin typeface="楷体" panose="02010609060101010101" pitchFamily="49" charset="-122"/>
                <a:ea typeface="楷体" panose="02010609060101010101" pitchFamily="49" charset="-122"/>
                <a:cs typeface="+mn-ea"/>
              </a:rPr>
              <a:t>股的核心逻辑不变，理由有以下</a:t>
            </a:r>
            <a:r>
              <a:rPr kumimoji="1" lang="en-US" altLang="zh-CN" sz="2200" b="1" kern="0" dirty="0">
                <a:solidFill>
                  <a:srgbClr val="A0262F"/>
                </a:solidFill>
                <a:latin typeface="楷体" panose="02010609060101010101" pitchFamily="49" charset="-122"/>
                <a:ea typeface="楷体" panose="02010609060101010101" pitchFamily="49" charset="-122"/>
                <a:cs typeface="+mn-ea"/>
              </a:rPr>
              <a:t>2</a:t>
            </a:r>
            <a:r>
              <a:rPr kumimoji="1" lang="zh-CN" altLang="en-US" sz="2200" b="1" kern="0" dirty="0">
                <a:solidFill>
                  <a:srgbClr val="A0262F"/>
                </a:solidFill>
                <a:latin typeface="楷体" panose="02010609060101010101" pitchFamily="49" charset="-122"/>
                <a:ea typeface="楷体" panose="02010609060101010101" pitchFamily="49" charset="-122"/>
                <a:cs typeface="+mn-ea"/>
              </a:rPr>
              <a:t>点：</a:t>
            </a:r>
            <a:endParaRPr kumimoji="1" lang="zh-CN" altLang="en-US" sz="2200" b="1" kern="0" dirty="0">
              <a:solidFill>
                <a:srgbClr val="A0262F"/>
              </a:solidFill>
              <a:latin typeface="楷体" panose="02010609060101010101" pitchFamily="49" charset="-122"/>
              <a:ea typeface="楷体" panose="02010609060101010101" pitchFamily="49" charset="-122"/>
              <a:cs typeface="+mn-ea"/>
            </a:endParaRPr>
          </a:p>
        </p:txBody>
      </p:sp>
      <p:cxnSp>
        <p:nvCxnSpPr>
          <p:cNvPr id="32" name="直接连接符 31"/>
          <p:cNvCxnSpPr/>
          <p:nvPr/>
        </p:nvCxnSpPr>
        <p:spPr>
          <a:xfrm>
            <a:off x="5865495" y="2080260"/>
            <a:ext cx="0" cy="437388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01980" y="2192020"/>
            <a:ext cx="4935855" cy="5179695"/>
          </a:xfrm>
          <a:prstGeom prst="rect">
            <a:avLst/>
          </a:prstGeom>
        </p:spPr>
        <p:txBody>
          <a:bodyPr wrap="square">
            <a:spAutoFit/>
          </a:bodyPr>
          <a:p>
            <a:pPr marL="0" lvl="1" indent="0" defTabSz="912495">
              <a:lnSpc>
                <a:spcPct val="100000"/>
              </a:lnSpc>
              <a:spcBef>
                <a:spcPct val="65000"/>
              </a:spcBef>
              <a:buClr>
                <a:srgbClr val="CC3300"/>
              </a:buClr>
              <a:buSzPct val="85000"/>
              <a:buFont typeface="Wingdings" panose="05000000000000000000" pitchFamily="2" charset="2"/>
              <a:buNone/>
              <a:defRPr/>
            </a:pPr>
            <a:r>
              <a:rPr kumimoji="1" lang="en-US" alt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1</a:t>
            </a:r>
            <a:r>
              <a:rPr kumimoji="1" lang="zh-CN" altLang="en-US"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lang="zh-CN" altLang="en-US" sz="2000" b="1" kern="0" dirty="0">
                <a:solidFill>
                  <a:sysClr val="windowText" lastClr="000000"/>
                </a:solidFill>
                <a:latin typeface="楷体" panose="02010609060101010101" pitchFamily="49" charset="-122"/>
                <a:ea typeface="楷体" panose="02010609060101010101" pitchFamily="49" charset="-122"/>
                <a:sym typeface="+mn-ea"/>
              </a:rPr>
              <a:t>经济平稳运行，基本面仍有支撑：</a:t>
            </a:r>
            <a:endParaRPr lang="zh-CN" altLang="en-US" sz="2000" b="1" kern="0" dirty="0">
              <a:solidFill>
                <a:sysClr val="windowText" lastClr="000000"/>
              </a:solidFill>
              <a:latin typeface="楷体" panose="02010609060101010101" pitchFamily="49" charset="-122"/>
              <a:ea typeface="楷体" panose="02010609060101010101" pitchFamily="49" charset="-122"/>
              <a:sym typeface="+mn-ea"/>
            </a:endParaRPr>
          </a:p>
          <a:p>
            <a:pPr marL="342900" lvl="1" indent="-342900" defTabSz="912495">
              <a:lnSpc>
                <a:spcPct val="100000"/>
              </a:lnSpc>
              <a:spcBef>
                <a:spcPct val="65000"/>
              </a:spcBef>
              <a:buClr>
                <a:srgbClr val="CC3300"/>
              </a:buClr>
              <a:buSzPct val="85000"/>
              <a:buFont typeface="Wingdings" panose="05000000000000000000" charset="0"/>
              <a:buChar char=""/>
              <a:defRPr/>
            </a:pPr>
            <a:r>
              <a:rPr lang="zh-CN" altLang="en-US" sz="2000" b="1" dirty="0">
                <a:latin typeface="楷体" panose="02010609060101010101" pitchFamily="49" charset="-122"/>
                <a:ea typeface="楷体" panose="02010609060101010101" pitchFamily="49" charset="-122"/>
                <a:sym typeface="+mn-ea"/>
              </a:rPr>
              <a:t>经济短期仍有支撑：</a:t>
            </a:r>
            <a:r>
              <a:rPr lang="zh-CN" altLang="en-US" sz="2000" dirty="0">
                <a:latin typeface="楷体" panose="02010609060101010101" pitchFamily="49" charset="-122"/>
                <a:ea typeface="楷体" panose="02010609060101010101" pitchFamily="49" charset="-122"/>
                <a:sym typeface="+mn-ea"/>
              </a:rPr>
              <a:t>从</a:t>
            </a:r>
            <a:r>
              <a:rPr lang="en-US" altLang="zh-CN" sz="2000" dirty="0">
                <a:latin typeface="楷体" panose="02010609060101010101" pitchFamily="49" charset="-122"/>
                <a:ea typeface="楷体" panose="02010609060101010101" pitchFamily="49" charset="-122"/>
                <a:sym typeface="+mn-ea"/>
              </a:rPr>
              <a:t>1-2</a:t>
            </a:r>
            <a:r>
              <a:rPr lang="zh-CN" altLang="en-US" sz="2000" dirty="0">
                <a:latin typeface="楷体" panose="02010609060101010101" pitchFamily="49" charset="-122"/>
                <a:ea typeface="楷体" panose="02010609060101010101" pitchFamily="49" charset="-122"/>
                <a:sym typeface="+mn-ea"/>
              </a:rPr>
              <a:t>月份的经济数据看，经济短期仍有支撑。尤其是，出口、房地产投资、工业增加值等数据同比大幅回升，表明经济较强韧性；</a:t>
            </a:r>
            <a:endParaRPr lang="zh-CN" altLang="en-US" sz="2000" dirty="0">
              <a:latin typeface="楷体" panose="02010609060101010101" pitchFamily="49" charset="-122"/>
              <a:ea typeface="楷体" panose="02010609060101010101" pitchFamily="49" charset="-122"/>
              <a:sym typeface="+mn-ea"/>
            </a:endParaRPr>
          </a:p>
          <a:p>
            <a:pPr marL="0" lvl="1" indent="0" defTabSz="912495">
              <a:lnSpc>
                <a:spcPct val="100000"/>
              </a:lnSpc>
              <a:spcBef>
                <a:spcPct val="65000"/>
              </a:spcBef>
              <a:buClr>
                <a:srgbClr val="CC3300"/>
              </a:buClr>
              <a:buSzPct val="85000"/>
              <a:buFont typeface="Wingdings" panose="05000000000000000000" charset="0"/>
              <a:buNone/>
              <a:defRPr/>
            </a:pPr>
            <a:endParaRPr lang="en-US" altLang="zh-CN" sz="2000" b="0" dirty="0">
              <a:latin typeface="楷体" panose="02010609060101010101" pitchFamily="49" charset="-122"/>
              <a:ea typeface="楷体" panose="02010609060101010101" pitchFamily="49" charset="-122"/>
            </a:endParaRPr>
          </a:p>
          <a:p>
            <a:pPr marL="342900" lvl="1" indent="-342900" defTabSz="912495">
              <a:lnSpc>
                <a:spcPct val="100000"/>
              </a:lnSpc>
              <a:spcBef>
                <a:spcPct val="65000"/>
              </a:spcBef>
              <a:buClr>
                <a:srgbClr val="CC3300"/>
              </a:buClr>
              <a:buSzPct val="85000"/>
              <a:buFont typeface="Wingdings" panose="05000000000000000000" charset="0"/>
              <a:buChar char=""/>
              <a:defRPr/>
            </a:pPr>
            <a:r>
              <a:rPr lang="zh-CN" altLang="en-US" sz="2000" b="1" dirty="0">
                <a:latin typeface="楷体" panose="02010609060101010101" pitchFamily="49" charset="-122"/>
                <a:ea typeface="楷体" panose="02010609060101010101" pitchFamily="49" charset="-122"/>
                <a:sym typeface="+mn-ea"/>
              </a:rPr>
              <a:t>中期维持经济平稳的判断：</a:t>
            </a:r>
            <a:r>
              <a:rPr lang="zh-CN" altLang="en-US" sz="2000" dirty="0">
                <a:latin typeface="楷体" panose="02010609060101010101" pitchFamily="49" charset="-122"/>
                <a:ea typeface="楷体" panose="02010609060101010101" pitchFamily="49" charset="-122"/>
                <a:sym typeface="+mn-ea"/>
              </a:rPr>
              <a:t>随着全球经济继续向好，出口有望持续回升。而乡村振兴叠加消费升级，消费总体无忧。此外，产业升级背景下，制造业投资仍值得期待。</a:t>
            </a:r>
            <a:endParaRPr lang="en-US" altLang="zh-CN" sz="2000" b="0" dirty="0">
              <a:latin typeface="楷体" panose="02010609060101010101" pitchFamily="49" charset="-122"/>
              <a:ea typeface="楷体" panose="02010609060101010101" pitchFamily="49" charset="-122"/>
            </a:endParaRPr>
          </a:p>
          <a:p>
            <a:pPr marL="342900" lvl="1" indent="-342900" defTabSz="912495">
              <a:lnSpc>
                <a:spcPct val="100000"/>
              </a:lnSpc>
              <a:spcBef>
                <a:spcPct val="65000"/>
              </a:spcBef>
              <a:buClr>
                <a:srgbClr val="CC3300"/>
              </a:buClr>
              <a:buSzPct val="85000"/>
              <a:buFont typeface="Wingdings" panose="05000000000000000000" charset="0"/>
              <a:buChar char=""/>
              <a:defRPr/>
            </a:pPr>
            <a:endParaRPr kumimoji="1" lang="zh-CN" altLang="en-US" sz="2000" kern="0" dirty="0">
              <a:solidFill>
                <a:sysClr val="windowText" lastClr="000000"/>
              </a:solidFill>
              <a:effectLst/>
              <a:latin typeface="楷体" panose="02010609060101010101" pitchFamily="49" charset="-122"/>
              <a:ea typeface="楷体" panose="02010609060101010101" pitchFamily="49" charset="-122"/>
              <a:cs typeface="+mn-ea"/>
              <a:sym typeface="+mn-ea"/>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graphicFrame>
        <p:nvGraphicFramePr>
          <p:cNvPr id="3" name="图表 2"/>
          <p:cNvGraphicFramePr/>
          <p:nvPr/>
        </p:nvGraphicFramePr>
        <p:xfrm>
          <a:off x="6141720" y="1916430"/>
          <a:ext cx="5384165" cy="23145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6141720" y="4493260"/>
          <a:ext cx="5384165" cy="20326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87705" y="1388745"/>
            <a:ext cx="10386060" cy="1106805"/>
          </a:xfrm>
          <a:prstGeom prst="rect">
            <a:avLst/>
          </a:prstGeom>
        </p:spPr>
        <p:txBody>
          <a:bodyPr wrap="square">
            <a:spAutoFit/>
          </a:bodyPr>
          <a:p>
            <a:pPr marL="0" lvl="1" indent="0" defTabSz="912495">
              <a:lnSpc>
                <a:spcPct val="100000"/>
              </a:lnSpc>
              <a:spcBef>
                <a:spcPct val="65000"/>
              </a:spcBef>
              <a:buClr>
                <a:srgbClr val="CC3300"/>
              </a:buClr>
              <a:buSzPct val="85000"/>
              <a:buFont typeface="Wingdings" panose="05000000000000000000" pitchFamily="2" charset="2"/>
              <a:buNone/>
              <a:defRPr/>
            </a:pPr>
            <a:r>
              <a:rPr kumimoji="1" lang="en-US" altLang="zh-CN" sz="22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2</a:t>
            </a:r>
            <a:r>
              <a:rPr kumimoji="1" lang="zh-CN" altLang="en-US" sz="22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lang="en-US" altLang="zh-CN" sz="2200" b="1" kern="0" dirty="0">
                <a:solidFill>
                  <a:sysClr val="windowText" lastClr="000000"/>
                </a:solidFill>
                <a:latin typeface="楷体" panose="02010609060101010101" pitchFamily="49" charset="-122"/>
                <a:ea typeface="楷体" panose="02010609060101010101" pitchFamily="49" charset="-122"/>
                <a:sym typeface="+mn-ea"/>
              </a:rPr>
              <a:t>A</a:t>
            </a:r>
            <a:r>
              <a:rPr lang="zh-CN" altLang="en-US" sz="2200" b="1" kern="0" dirty="0">
                <a:solidFill>
                  <a:sysClr val="windowText" lastClr="000000"/>
                </a:solidFill>
                <a:latin typeface="楷体" panose="02010609060101010101" pitchFamily="49" charset="-122"/>
                <a:ea typeface="楷体" panose="02010609060101010101" pitchFamily="49" charset="-122"/>
                <a:sym typeface="+mn-ea"/>
              </a:rPr>
              <a:t>股估值整体处于历史较低水平：</a:t>
            </a:r>
            <a:r>
              <a:rPr lang="en-US" altLang="zh-CN" sz="2200" kern="0">
                <a:solidFill>
                  <a:prstClr val="black"/>
                </a:solidFill>
                <a:latin typeface="楷体" panose="02010609060101010101" pitchFamily="49" charset="-122"/>
                <a:ea typeface="楷体" panose="02010609060101010101" pitchFamily="49" charset="-122"/>
                <a:cs typeface="+mn-ea"/>
                <a:sym typeface="+mn-lt"/>
              </a:rPr>
              <a:t>16</a:t>
            </a:r>
            <a:r>
              <a:rPr lang="zh-CN" altLang="en-US" sz="2200" kern="0">
                <a:solidFill>
                  <a:prstClr val="black"/>
                </a:solidFill>
                <a:latin typeface="楷体" panose="02010609060101010101" pitchFamily="49" charset="-122"/>
                <a:ea typeface="楷体" panose="02010609060101010101" pitchFamily="49" charset="-122"/>
                <a:cs typeface="+mn-ea"/>
                <a:sym typeface="+mn-lt"/>
              </a:rPr>
              <a:t>年</a:t>
            </a:r>
            <a:r>
              <a:rPr lang="en-US" altLang="zh-CN" sz="2200" kern="0">
                <a:solidFill>
                  <a:prstClr val="black"/>
                </a:solidFill>
                <a:latin typeface="楷体" panose="02010609060101010101" pitchFamily="49" charset="-122"/>
                <a:ea typeface="楷体" panose="02010609060101010101" pitchFamily="49" charset="-122"/>
                <a:cs typeface="+mn-ea"/>
                <a:sym typeface="+mn-lt"/>
              </a:rPr>
              <a:t>2</a:t>
            </a:r>
            <a:r>
              <a:rPr lang="zh-CN" altLang="en-US" sz="2200" kern="0">
                <a:solidFill>
                  <a:prstClr val="black"/>
                </a:solidFill>
                <a:latin typeface="楷体" panose="02010609060101010101" pitchFamily="49" charset="-122"/>
                <a:ea typeface="楷体" panose="02010609060101010101" pitchFamily="49" charset="-122"/>
                <a:cs typeface="+mn-ea"/>
                <a:sym typeface="+mn-lt"/>
              </a:rPr>
              <a:t>月后，沪深</a:t>
            </a:r>
            <a:r>
              <a:rPr lang="en-US" altLang="zh-CN" sz="2200" kern="0">
                <a:solidFill>
                  <a:prstClr val="black"/>
                </a:solidFill>
                <a:latin typeface="楷体" panose="02010609060101010101" pitchFamily="49" charset="-122"/>
                <a:ea typeface="楷体" panose="02010609060101010101" pitchFamily="49" charset="-122"/>
                <a:cs typeface="+mn-ea"/>
                <a:sym typeface="+mn-lt"/>
              </a:rPr>
              <a:t>300</a:t>
            </a:r>
            <a:r>
              <a:rPr lang="zh-CN" altLang="en-US" sz="2200" kern="0">
                <a:solidFill>
                  <a:prstClr val="black"/>
                </a:solidFill>
                <a:latin typeface="楷体" panose="02010609060101010101" pitchFamily="49" charset="-122"/>
                <a:ea typeface="楷体" panose="02010609060101010101" pitchFamily="49" charset="-122"/>
                <a:cs typeface="+mn-ea"/>
                <a:sym typeface="+mn-lt"/>
              </a:rPr>
              <a:t>的</a:t>
            </a:r>
            <a:r>
              <a:rPr lang="en-US" altLang="zh-CN" sz="2200" kern="0">
                <a:solidFill>
                  <a:prstClr val="black"/>
                </a:solidFill>
                <a:latin typeface="楷体" panose="02010609060101010101" pitchFamily="49" charset="-122"/>
                <a:ea typeface="楷体" panose="02010609060101010101" pitchFamily="49" charset="-122"/>
                <a:cs typeface="+mn-ea"/>
                <a:sym typeface="+mn-lt"/>
              </a:rPr>
              <a:t>PE</a:t>
            </a:r>
            <a:r>
              <a:rPr lang="zh-CN" altLang="en-US" sz="2200" kern="0">
                <a:solidFill>
                  <a:prstClr val="black"/>
                </a:solidFill>
                <a:latin typeface="楷体" panose="02010609060101010101" pitchFamily="49" charset="-122"/>
                <a:ea typeface="楷体" panose="02010609060101010101" pitchFamily="49" charset="-122"/>
                <a:cs typeface="+mn-ea"/>
                <a:sym typeface="+mn-lt"/>
              </a:rPr>
              <a:t>估值持续上升，中小板</a:t>
            </a:r>
            <a:r>
              <a:rPr lang="en-US" altLang="zh-CN" sz="2200" kern="0">
                <a:solidFill>
                  <a:prstClr val="black"/>
                </a:solidFill>
                <a:latin typeface="楷体" panose="02010609060101010101" pitchFamily="49" charset="-122"/>
                <a:ea typeface="楷体" panose="02010609060101010101" pitchFamily="49" charset="-122"/>
                <a:cs typeface="+mn-ea"/>
                <a:sym typeface="+mn-lt"/>
              </a:rPr>
              <a:t>/</a:t>
            </a:r>
            <a:r>
              <a:rPr lang="zh-CN" altLang="en-US" sz="2200" kern="0">
                <a:solidFill>
                  <a:prstClr val="black"/>
                </a:solidFill>
                <a:latin typeface="楷体" panose="02010609060101010101" pitchFamily="49" charset="-122"/>
                <a:ea typeface="楷体" panose="02010609060101010101" pitchFamily="49" charset="-122"/>
                <a:cs typeface="+mn-ea"/>
                <a:sym typeface="+mn-lt"/>
              </a:rPr>
              <a:t>创业板估值持续下降。目前沪深</a:t>
            </a:r>
            <a:r>
              <a:rPr lang="en-US" altLang="zh-CN" sz="2200" kern="0">
                <a:solidFill>
                  <a:prstClr val="black"/>
                </a:solidFill>
                <a:latin typeface="楷体" panose="02010609060101010101" pitchFamily="49" charset="-122"/>
                <a:ea typeface="楷体" panose="02010609060101010101" pitchFamily="49" charset="-122"/>
                <a:cs typeface="+mn-ea"/>
                <a:sym typeface="+mn-lt"/>
              </a:rPr>
              <a:t>300</a:t>
            </a:r>
            <a:r>
              <a:rPr lang="zh-CN" altLang="en-US" sz="2200" kern="0">
                <a:solidFill>
                  <a:prstClr val="black"/>
                </a:solidFill>
                <a:latin typeface="楷体" panose="02010609060101010101" pitchFamily="49" charset="-122"/>
                <a:ea typeface="楷体" panose="02010609060101010101" pitchFamily="49" charset="-122"/>
                <a:cs typeface="+mn-ea"/>
                <a:sym typeface="+mn-lt"/>
              </a:rPr>
              <a:t>的</a:t>
            </a:r>
            <a:r>
              <a:rPr lang="en-US" altLang="zh-CN" sz="2200" kern="0">
                <a:solidFill>
                  <a:prstClr val="black"/>
                </a:solidFill>
                <a:latin typeface="楷体" panose="02010609060101010101" pitchFamily="49" charset="-122"/>
                <a:ea typeface="楷体" panose="02010609060101010101" pitchFamily="49" charset="-122"/>
                <a:cs typeface="+mn-ea"/>
                <a:sym typeface="+mn-lt"/>
              </a:rPr>
              <a:t>PE</a:t>
            </a:r>
            <a:r>
              <a:rPr lang="zh-CN" altLang="en-US" sz="2200" kern="0">
                <a:solidFill>
                  <a:prstClr val="black"/>
                </a:solidFill>
                <a:latin typeface="楷体" panose="02010609060101010101" pitchFamily="49" charset="-122"/>
                <a:ea typeface="楷体" panose="02010609060101010101" pitchFamily="49" charset="-122"/>
                <a:cs typeface="+mn-ea"/>
                <a:sym typeface="+mn-lt"/>
              </a:rPr>
              <a:t>估值处于历史均值水平，中小板</a:t>
            </a:r>
            <a:r>
              <a:rPr lang="en-US" altLang="zh-CN" sz="2200" kern="0">
                <a:solidFill>
                  <a:prstClr val="black"/>
                </a:solidFill>
                <a:latin typeface="楷体" panose="02010609060101010101" pitchFamily="49" charset="-122"/>
                <a:ea typeface="楷体" panose="02010609060101010101" pitchFamily="49" charset="-122"/>
                <a:cs typeface="+mn-ea"/>
                <a:sym typeface="+mn-lt"/>
              </a:rPr>
              <a:t>/</a:t>
            </a:r>
            <a:r>
              <a:rPr lang="zh-CN" altLang="en-US" sz="2200" kern="0">
                <a:solidFill>
                  <a:prstClr val="black"/>
                </a:solidFill>
                <a:latin typeface="楷体" panose="02010609060101010101" pitchFamily="49" charset="-122"/>
                <a:ea typeface="楷体" panose="02010609060101010101" pitchFamily="49" charset="-122"/>
                <a:cs typeface="+mn-ea"/>
                <a:sym typeface="+mn-lt"/>
              </a:rPr>
              <a:t>创业板估值处于历史较低水平。</a:t>
            </a:r>
            <a:endParaRPr kumimoji="1" lang="zh-CN" altLang="en-US" sz="2200" kern="0" dirty="0">
              <a:solidFill>
                <a:prstClr val="black"/>
              </a:solidFill>
              <a:latin typeface="楷体" panose="02010609060101010101" pitchFamily="49" charset="-122"/>
              <a:ea typeface="楷体" panose="02010609060101010101" pitchFamily="49" charset="-122"/>
              <a:cs typeface="+mn-ea"/>
              <a:sym typeface="+mn-lt"/>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graphicFrame>
        <p:nvGraphicFramePr>
          <p:cNvPr id="15" name="图表 14"/>
          <p:cNvGraphicFramePr/>
          <p:nvPr/>
        </p:nvGraphicFramePr>
        <p:xfrm>
          <a:off x="687705" y="3164840"/>
          <a:ext cx="4963160" cy="25520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表格 15"/>
          <p:cNvGraphicFramePr>
            <a:graphicFrameLocks noGrp="1"/>
          </p:cNvGraphicFramePr>
          <p:nvPr/>
        </p:nvGraphicFramePr>
        <p:xfrm>
          <a:off x="6227445" y="3164205"/>
          <a:ext cx="5000625" cy="2552700"/>
        </p:xfrm>
        <a:graphic>
          <a:graphicData uri="http://schemas.openxmlformats.org/drawingml/2006/table">
            <a:tbl>
              <a:tblPr firstRow="1" bandRow="1">
                <a:tableStyleId>{5C22544A-7EE6-4342-B048-85BDC9FD1C3A}</a:tableStyleId>
              </a:tblPr>
              <a:tblGrid>
                <a:gridCol w="1295400"/>
                <a:gridCol w="1329055"/>
                <a:gridCol w="1203325"/>
                <a:gridCol w="1172845"/>
              </a:tblGrid>
              <a:tr h="255270">
                <a:tc>
                  <a:txBody>
                    <a:bodyPr/>
                    <a:p>
                      <a:pPr algn="ct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PE</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PB</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859">
                <a:tc rowSpan="3">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沪深</a:t>
                      </a:r>
                      <a:r>
                        <a:rPr lang="en-US" altLang="zh-CN" sz="1200" dirty="0" smtClean="0">
                          <a:latin typeface="微软雅黑" panose="020B0503020204020204" pitchFamily="34" charset="-122"/>
                          <a:ea typeface="微软雅黑" panose="020B0503020204020204" pitchFamily="34" charset="-122"/>
                          <a:cs typeface="+mn-ea"/>
                          <a:sym typeface="+mn-lt"/>
                        </a:rPr>
                        <a:t>300</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当前</a:t>
                      </a:r>
                      <a:endParaRPr lang="zh-CN" altLang="en-US"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14.6</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1.71</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12</a:t>
                      </a:r>
                      <a:r>
                        <a:rPr lang="zh-CN" altLang="en-US" sz="1200" dirty="0" smtClean="0">
                          <a:latin typeface="微软雅黑" panose="020B0503020204020204" pitchFamily="34" charset="-122"/>
                          <a:ea typeface="微软雅黑" panose="020B0503020204020204" pitchFamily="34" charset="-122"/>
                          <a:cs typeface="+mn-ea"/>
                          <a:sym typeface="+mn-lt"/>
                        </a:rPr>
                        <a:t>年至今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11.2</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1.56</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270">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05</a:t>
                      </a:r>
                      <a:r>
                        <a:rPr lang="zh-CN" altLang="en-US" sz="1200" dirty="0" smtClean="0">
                          <a:latin typeface="微软雅黑" panose="020B0503020204020204" pitchFamily="34" charset="-122"/>
                          <a:ea typeface="微软雅黑" panose="020B0503020204020204" pitchFamily="34" charset="-122"/>
                          <a:cs typeface="+mn-ea"/>
                          <a:sym typeface="+mn-lt"/>
                        </a:rPr>
                        <a:t>年至今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17.5</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2.34</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270">
                <a:tc rowSpan="3">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中小板</a:t>
                      </a:r>
                      <a:endParaRPr lang="zh-CN" altLang="en-US"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当前</a:t>
                      </a:r>
                      <a:endParaRPr lang="zh-CN" altLang="en-US"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35.1</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3.25</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12</a:t>
                      </a:r>
                      <a:r>
                        <a:rPr lang="zh-CN" altLang="en-US" sz="1200" dirty="0" smtClean="0">
                          <a:latin typeface="微软雅黑" panose="020B0503020204020204" pitchFamily="34" charset="-122"/>
                          <a:ea typeface="微软雅黑" panose="020B0503020204020204" pitchFamily="34" charset="-122"/>
                          <a:cs typeface="+mn-ea"/>
                          <a:sym typeface="+mn-lt"/>
                        </a:rPr>
                        <a:t>年至今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chemeClr val="tx1"/>
                          </a:solidFill>
                          <a:latin typeface="微软雅黑" panose="020B0503020204020204" pitchFamily="34" charset="-122"/>
                          <a:ea typeface="微软雅黑" panose="020B0503020204020204" pitchFamily="34" charset="-122"/>
                          <a:cs typeface="+mn-ea"/>
                          <a:sym typeface="+mn-lt"/>
                        </a:rPr>
                        <a:t>43.3</a:t>
                      </a:r>
                      <a:endParaRPr lang="en-US" altLang="zh-CN" sz="1200" dirty="0" smtClean="0">
                        <a:solidFill>
                          <a:schemeClr val="tx1"/>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chemeClr val="tx1"/>
                          </a:solidFill>
                          <a:latin typeface="微软雅黑" panose="020B0503020204020204" pitchFamily="34" charset="-122"/>
                          <a:ea typeface="微软雅黑" panose="020B0503020204020204" pitchFamily="34" charset="-122"/>
                          <a:cs typeface="+mn-ea"/>
                          <a:sym typeface="+mn-lt"/>
                        </a:rPr>
                        <a:t>3.74</a:t>
                      </a:r>
                      <a:endParaRPr lang="en-US" altLang="zh-CN" sz="1200" dirty="0" smtClean="0">
                        <a:solidFill>
                          <a:schemeClr val="tx1"/>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05</a:t>
                      </a:r>
                      <a:r>
                        <a:rPr lang="zh-CN" altLang="en-US" sz="1200" dirty="0" smtClean="0">
                          <a:latin typeface="微软雅黑" panose="020B0503020204020204" pitchFamily="34" charset="-122"/>
                          <a:ea typeface="微软雅黑" panose="020B0503020204020204" pitchFamily="34" charset="-122"/>
                          <a:cs typeface="+mn-ea"/>
                          <a:sym typeface="+mn-lt"/>
                        </a:rPr>
                        <a:t>年</a:t>
                      </a:r>
                      <a:r>
                        <a:rPr lang="en-US" altLang="zh-CN" sz="1200" dirty="0" smtClean="0">
                          <a:latin typeface="微软雅黑" panose="020B0503020204020204" pitchFamily="34" charset="-122"/>
                          <a:ea typeface="微软雅黑" panose="020B0503020204020204" pitchFamily="34" charset="-122"/>
                          <a:cs typeface="+mn-ea"/>
                          <a:sym typeface="+mn-lt"/>
                        </a:rPr>
                        <a:t> </a:t>
                      </a:r>
                      <a:r>
                        <a:rPr lang="zh-CN" altLang="en-US" sz="1200" dirty="0" smtClean="0">
                          <a:latin typeface="微软雅黑" panose="020B0503020204020204" pitchFamily="34" charset="-122"/>
                          <a:ea typeface="微软雅黑" panose="020B0503020204020204" pitchFamily="34" charset="-122"/>
                          <a:cs typeface="+mn-ea"/>
                          <a:sym typeface="+mn-lt"/>
                        </a:rPr>
                        <a:t>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41.2</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4.11</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rowSpan="3">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创业板</a:t>
                      </a:r>
                      <a:endParaRPr lang="zh-CN" altLang="en-US"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200" dirty="0" smtClean="0">
                          <a:latin typeface="微软雅黑" panose="020B0503020204020204" pitchFamily="34" charset="-122"/>
                          <a:ea typeface="微软雅黑" panose="020B0503020204020204" pitchFamily="34" charset="-122"/>
                          <a:cs typeface="+mn-ea"/>
                          <a:sym typeface="+mn-lt"/>
                        </a:rPr>
                        <a:t>当前</a:t>
                      </a:r>
                      <a:endParaRPr lang="zh-CN" altLang="en-US"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44.1</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rPr>
                        <a:t>3.63</a:t>
                      </a:r>
                      <a:endParaRPr lang="en-US" altLang="zh-CN" sz="1200" dirty="0" smtClean="0">
                        <a:solidFill>
                          <a:srgbClr val="C00000"/>
                        </a:solidFill>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12</a:t>
                      </a:r>
                      <a:r>
                        <a:rPr lang="zh-CN" altLang="en-US" sz="1200" dirty="0" smtClean="0">
                          <a:latin typeface="微软雅黑" panose="020B0503020204020204" pitchFamily="34" charset="-122"/>
                          <a:ea typeface="微软雅黑" panose="020B0503020204020204" pitchFamily="34" charset="-122"/>
                          <a:cs typeface="+mn-ea"/>
                          <a:sym typeface="+mn-lt"/>
                        </a:rPr>
                        <a:t>年至今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61.8</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4.99</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859">
                <a:tc vMerge="1">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05</a:t>
                      </a:r>
                      <a:r>
                        <a:rPr lang="zh-CN" altLang="en-US" sz="1200" dirty="0" smtClean="0">
                          <a:latin typeface="微软雅黑" panose="020B0503020204020204" pitchFamily="34" charset="-122"/>
                          <a:ea typeface="微软雅黑" panose="020B0503020204020204" pitchFamily="34" charset="-122"/>
                          <a:cs typeface="+mn-ea"/>
                          <a:sym typeface="+mn-lt"/>
                        </a:rPr>
                        <a:t>年</a:t>
                      </a:r>
                      <a:r>
                        <a:rPr lang="en-US" altLang="zh-CN" sz="1200" dirty="0" smtClean="0">
                          <a:latin typeface="微软雅黑" panose="020B0503020204020204" pitchFamily="34" charset="-122"/>
                          <a:ea typeface="微软雅黑" panose="020B0503020204020204" pitchFamily="34" charset="-122"/>
                          <a:cs typeface="+mn-ea"/>
                          <a:sym typeface="+mn-lt"/>
                        </a:rPr>
                        <a:t> </a:t>
                      </a:r>
                      <a:r>
                        <a:rPr lang="zh-CN" altLang="en-US" sz="1200" dirty="0" smtClean="0">
                          <a:latin typeface="微软雅黑" panose="020B0503020204020204" pitchFamily="34" charset="-122"/>
                          <a:ea typeface="微软雅黑" panose="020B0503020204020204" pitchFamily="34" charset="-122"/>
                          <a:cs typeface="+mn-ea"/>
                          <a:sym typeface="+mn-lt"/>
                        </a:rPr>
                        <a:t>至今</a:t>
                      </a:r>
                      <a:endParaRPr lang="zh-CN" altLang="en-US" sz="1200" dirty="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61.8</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en-US" altLang="zh-CN" sz="1200" dirty="0" smtClean="0">
                          <a:latin typeface="微软雅黑" panose="020B0503020204020204" pitchFamily="34" charset="-122"/>
                          <a:ea typeface="微软雅黑" panose="020B0503020204020204" pitchFamily="34" charset="-122"/>
                          <a:cs typeface="+mn-ea"/>
                          <a:sym typeface="+mn-lt"/>
                        </a:rPr>
                        <a:t>4.84</a:t>
                      </a:r>
                      <a:endParaRPr lang="en-US" altLang="zh-CN" sz="1200" dirty="0" smtClean="0">
                        <a:latin typeface="微软雅黑" panose="020B0503020204020204" pitchFamily="34" charset="-122"/>
                        <a:ea typeface="微软雅黑" panose="020B0503020204020204" pitchFamily="34" charset="-122"/>
                        <a:cs typeface="+mn-ea"/>
                        <a:sym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4"/>
          <p:cNvSpPr txBox="1">
            <a:spLocks noChangeArrowheads="1"/>
          </p:cNvSpPr>
          <p:nvPr/>
        </p:nvSpPr>
        <p:spPr bwMode="auto">
          <a:xfrm>
            <a:off x="4728813" y="1170630"/>
            <a:ext cx="4782185" cy="429895"/>
          </a:xfrm>
          <a:prstGeom prst="rect">
            <a:avLst/>
          </a:prstGeom>
          <a:noFill/>
          <a:ln w="9525">
            <a:noFill/>
            <a:miter lim="800000"/>
          </a:ln>
        </p:spPr>
        <p:txBody>
          <a:bodyPr wrap="square">
            <a:spAutoFit/>
          </a:bodyPr>
          <a:p>
            <a:pPr algn="just"/>
            <a:r>
              <a:rPr lang="en-US" altLang="zh-CN" sz="2200" b="1" dirty="0">
                <a:solidFill>
                  <a:srgbClr val="A0262F"/>
                </a:solidFill>
                <a:latin typeface="微软雅黑" panose="020B0503020204020204" pitchFamily="34" charset="-122"/>
                <a:ea typeface="微软雅黑" panose="020B0503020204020204" pitchFamily="34" charset="-122"/>
                <a:sym typeface="+mn-lt"/>
              </a:rPr>
              <a:t>A</a:t>
            </a:r>
            <a:r>
              <a:rPr lang="zh-CN" altLang="en-US" sz="2200" b="1" dirty="0">
                <a:solidFill>
                  <a:srgbClr val="A0262F"/>
                </a:solidFill>
                <a:latin typeface="微软雅黑" panose="020B0503020204020204" pitchFamily="34" charset="-122"/>
                <a:ea typeface="微软雅黑" panose="020B0503020204020204" pitchFamily="34" charset="-122"/>
                <a:sym typeface="+mn-lt"/>
              </a:rPr>
              <a:t>股配置建议及策略</a:t>
            </a:r>
            <a:endParaRPr lang="zh-CN" altLang="en-US" sz="2200" b="1" dirty="0">
              <a:solidFill>
                <a:srgbClr val="A0262F"/>
              </a:solidFill>
              <a:latin typeface="微软雅黑" panose="020B0503020204020204" pitchFamily="34" charset="-122"/>
              <a:ea typeface="微软雅黑" panose="020B0503020204020204" pitchFamily="34" charset="-122"/>
              <a:sym typeface="+mn-lt"/>
            </a:endParaRPr>
          </a:p>
        </p:txBody>
      </p:sp>
      <p:sp>
        <p:nvSpPr>
          <p:cNvPr id="14" name="矩形 13"/>
          <p:cNvSpPr/>
          <p:nvPr/>
        </p:nvSpPr>
        <p:spPr>
          <a:xfrm>
            <a:off x="749935" y="1513205"/>
            <a:ext cx="10348595" cy="1014730"/>
          </a:xfrm>
          <a:prstGeom prst="rect">
            <a:avLst/>
          </a:prstGeom>
        </p:spPr>
        <p:txBody>
          <a:bodyPr wrap="square">
            <a:spAutoFit/>
          </a:bodyPr>
          <a:p>
            <a:pPr marL="0" lvl="2" indent="0" eaLnBrk="0" hangingPunct="0">
              <a:lnSpc>
                <a:spcPct val="150000"/>
              </a:lnSpc>
              <a:spcBef>
                <a:spcPts val="600"/>
              </a:spcBef>
              <a:buClr>
                <a:srgbClr val="CC3300"/>
              </a:buClr>
              <a:buSzPct val="85000"/>
              <a:buFont typeface="Wingdings" panose="05000000000000000000" pitchFamily="2" charset="2"/>
              <a:buNone/>
              <a:defRPr/>
            </a:pP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在内外不确定因素的扰动下，短期</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A</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股波动加大，建议控制好节奏，适当降低仓位配置，等待市场格局明朗后再择机提升仓位。配置思路具体如下：</a:t>
            </a:r>
            <a:endParaRPr kumimoji="1" lang="zh-CN" altLang="en-US" sz="2000" kern="0" dirty="0">
              <a:solidFill>
                <a:schemeClr val="tx1"/>
              </a:solidFill>
              <a:latin typeface="楷体" panose="02010609060101010101" pitchFamily="49" charset="-122"/>
              <a:ea typeface="楷体" panose="02010609060101010101" pitchFamily="49" charset="-122"/>
              <a:cs typeface="+mn-ea"/>
              <a:sym typeface="+mn-ea"/>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106" name="Freeform 37"/>
          <p:cNvSpPr/>
          <p:nvPr>
            <p:custDataLst>
              <p:tags r:id="rId1"/>
            </p:custDataLst>
          </p:nvPr>
        </p:nvSpPr>
        <p:spPr bwMode="auto">
          <a:xfrm>
            <a:off x="2991485" y="4681220"/>
            <a:ext cx="1324610" cy="1649095"/>
          </a:xfrm>
          <a:custGeom>
            <a:avLst/>
            <a:gdLst>
              <a:gd name="connsiteX0" fmla="*/ 868073 w 1563664"/>
              <a:gd name="connsiteY0" fmla="*/ 17 h 1946074"/>
              <a:gd name="connsiteX1" fmla="*/ 923882 w 1563664"/>
              <a:gd name="connsiteY1" fmla="*/ 354374 h 1946074"/>
              <a:gd name="connsiteX2" fmla="*/ 960791 w 1563664"/>
              <a:gd name="connsiteY2" fmla="*/ 651592 h 1946074"/>
              <a:gd name="connsiteX3" fmla="*/ 1084786 w 1563664"/>
              <a:gd name="connsiteY3" fmla="*/ 466728 h 1946074"/>
              <a:gd name="connsiteX4" fmla="*/ 1261033 w 1563664"/>
              <a:gd name="connsiteY4" fmla="*/ 104382 h 1946074"/>
              <a:gd name="connsiteX5" fmla="*/ 1229089 w 1563664"/>
              <a:gd name="connsiteY5" fmla="*/ 447109 h 1946074"/>
              <a:gd name="connsiteX6" fmla="*/ 1161570 w 1563664"/>
              <a:gd name="connsiteY6" fmla="*/ 741293 h 1946074"/>
              <a:gd name="connsiteX7" fmla="*/ 1337223 w 1563664"/>
              <a:gd name="connsiteY7" fmla="*/ 585858 h 1946074"/>
              <a:gd name="connsiteX8" fmla="*/ 1561349 w 1563664"/>
              <a:gd name="connsiteY8" fmla="*/ 369745 h 1946074"/>
              <a:gd name="connsiteX9" fmla="*/ 1441578 w 1563664"/>
              <a:gd name="connsiteY9" fmla="*/ 631366 h 1946074"/>
              <a:gd name="connsiteX10" fmla="*/ 1297868 w 1563664"/>
              <a:gd name="connsiteY10" fmla="*/ 952552 h 1946074"/>
              <a:gd name="connsiteX11" fmla="*/ 1168907 w 1563664"/>
              <a:gd name="connsiteY11" fmla="*/ 1509470 h 1946074"/>
              <a:gd name="connsiteX12" fmla="*/ 1146145 w 1563664"/>
              <a:gd name="connsiteY12" fmla="*/ 1904580 h 1946074"/>
              <a:gd name="connsiteX13" fmla="*/ 1144216 w 1563664"/>
              <a:gd name="connsiteY13" fmla="*/ 1946074 h 1946074"/>
              <a:gd name="connsiteX14" fmla="*/ 700729 w 1563664"/>
              <a:gd name="connsiteY14" fmla="*/ 1946074 h 1946074"/>
              <a:gd name="connsiteX15" fmla="*/ 701016 w 1563664"/>
              <a:gd name="connsiteY15" fmla="*/ 1876164 h 1946074"/>
              <a:gd name="connsiteX16" fmla="*/ 668480 w 1563664"/>
              <a:gd name="connsiteY16" fmla="*/ 1492885 h 1946074"/>
              <a:gd name="connsiteX17" fmla="*/ 458436 w 1563664"/>
              <a:gd name="connsiteY17" fmla="*/ 1275559 h 1946074"/>
              <a:gd name="connsiteX18" fmla="*/ 190064 w 1563664"/>
              <a:gd name="connsiteY18" fmla="*/ 1044681 h 1946074"/>
              <a:gd name="connsiteX19" fmla="*/ 31680 w 1563664"/>
              <a:gd name="connsiteY19" fmla="*/ 985015 h 1946074"/>
              <a:gd name="connsiteX20" fmla="*/ 29827 w 1563664"/>
              <a:gd name="connsiteY20" fmla="*/ 879436 h 1946074"/>
              <a:gd name="connsiteX21" fmla="*/ 295086 w 1563664"/>
              <a:gd name="connsiteY21" fmla="*/ 893594 h 1946074"/>
              <a:gd name="connsiteX22" fmla="*/ 559159 w 1563664"/>
              <a:gd name="connsiteY22" fmla="*/ 939608 h 1946074"/>
              <a:gd name="connsiteX23" fmla="*/ 532774 w 1563664"/>
              <a:gd name="connsiteY23" fmla="*/ 583431 h 1946074"/>
              <a:gd name="connsiteX24" fmla="*/ 443095 w 1563664"/>
              <a:gd name="connsiteY24" fmla="*/ 95786 h 1946074"/>
              <a:gd name="connsiteX25" fmla="*/ 623640 w 1563664"/>
              <a:gd name="connsiteY25" fmla="*/ 338395 h 1946074"/>
              <a:gd name="connsiteX26" fmla="*/ 775947 w 1563664"/>
              <a:gd name="connsiteY26" fmla="*/ 641782 h 1946074"/>
              <a:gd name="connsiteX27" fmla="*/ 777800 w 1563664"/>
              <a:gd name="connsiteY27" fmla="*/ 329799 h 1946074"/>
              <a:gd name="connsiteX28" fmla="*/ 868073 w 1563664"/>
              <a:gd name="connsiteY28" fmla="*/ 17 h 194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3664" h="1946074">
                <a:moveTo>
                  <a:pt x="868073" y="17"/>
                </a:moveTo>
                <a:cubicBezTo>
                  <a:pt x="912245" y="-1197"/>
                  <a:pt x="918397" y="61402"/>
                  <a:pt x="923882" y="354374"/>
                </a:cubicBezTo>
                <a:cubicBezTo>
                  <a:pt x="927587" y="554609"/>
                  <a:pt x="940483" y="649772"/>
                  <a:pt x="960791" y="651592"/>
                </a:cubicBezTo>
                <a:cubicBezTo>
                  <a:pt x="1009263" y="655334"/>
                  <a:pt x="1038761" y="590813"/>
                  <a:pt x="1084786" y="466728"/>
                </a:cubicBezTo>
                <a:cubicBezTo>
                  <a:pt x="1133925" y="332833"/>
                  <a:pt x="1172020" y="84157"/>
                  <a:pt x="1261033" y="104382"/>
                </a:cubicBezTo>
                <a:cubicBezTo>
                  <a:pt x="1333518" y="120968"/>
                  <a:pt x="1296015" y="219872"/>
                  <a:pt x="1229089" y="447109"/>
                </a:cubicBezTo>
                <a:cubicBezTo>
                  <a:pt x="1188548" y="584644"/>
                  <a:pt x="1136371" y="735731"/>
                  <a:pt x="1161570" y="741293"/>
                </a:cubicBezTo>
                <a:cubicBezTo>
                  <a:pt x="1186769" y="746754"/>
                  <a:pt x="1260440" y="690931"/>
                  <a:pt x="1337223" y="585858"/>
                </a:cubicBezTo>
                <a:cubicBezTo>
                  <a:pt x="1413933" y="480886"/>
                  <a:pt x="1525699" y="284392"/>
                  <a:pt x="1561349" y="369745"/>
                </a:cubicBezTo>
                <a:cubicBezTo>
                  <a:pt x="1579136" y="412118"/>
                  <a:pt x="1490124" y="562598"/>
                  <a:pt x="1441578" y="631366"/>
                </a:cubicBezTo>
                <a:cubicBezTo>
                  <a:pt x="1401704" y="688403"/>
                  <a:pt x="1324327" y="812488"/>
                  <a:pt x="1297868" y="952552"/>
                </a:cubicBezTo>
                <a:cubicBezTo>
                  <a:pt x="1271483" y="1092515"/>
                  <a:pt x="1292384" y="1257760"/>
                  <a:pt x="1168907" y="1509470"/>
                </a:cubicBezTo>
                <a:cubicBezTo>
                  <a:pt x="1168907" y="1509470"/>
                  <a:pt x="1158235" y="1657315"/>
                  <a:pt x="1146145" y="1904580"/>
                </a:cubicBezTo>
                <a:lnTo>
                  <a:pt x="1144216" y="1946074"/>
                </a:lnTo>
                <a:lnTo>
                  <a:pt x="700729" y="1946074"/>
                </a:lnTo>
                <a:lnTo>
                  <a:pt x="701016" y="1876164"/>
                </a:lnTo>
                <a:cubicBezTo>
                  <a:pt x="701016" y="1876164"/>
                  <a:pt x="705315" y="1586227"/>
                  <a:pt x="668480" y="1492885"/>
                </a:cubicBezTo>
                <a:cubicBezTo>
                  <a:pt x="631644" y="1399543"/>
                  <a:pt x="592289" y="1352922"/>
                  <a:pt x="458436" y="1275559"/>
                </a:cubicBezTo>
                <a:cubicBezTo>
                  <a:pt x="323991" y="1198195"/>
                  <a:pt x="279151" y="1102931"/>
                  <a:pt x="190064" y="1044681"/>
                </a:cubicBezTo>
                <a:cubicBezTo>
                  <a:pt x="101645" y="986329"/>
                  <a:pt x="60511" y="973992"/>
                  <a:pt x="31680" y="985015"/>
                </a:cubicBezTo>
                <a:cubicBezTo>
                  <a:pt x="3442" y="996139"/>
                  <a:pt x="-21758" y="937787"/>
                  <a:pt x="29827" y="879436"/>
                </a:cubicBezTo>
                <a:cubicBezTo>
                  <a:pt x="81411" y="821084"/>
                  <a:pt x="185173" y="824826"/>
                  <a:pt x="295086" y="893594"/>
                </a:cubicBezTo>
                <a:cubicBezTo>
                  <a:pt x="404999" y="962362"/>
                  <a:pt x="466441" y="1030523"/>
                  <a:pt x="559159" y="939608"/>
                </a:cubicBezTo>
                <a:cubicBezTo>
                  <a:pt x="626679" y="873267"/>
                  <a:pt x="597848" y="744327"/>
                  <a:pt x="532774" y="583431"/>
                </a:cubicBezTo>
                <a:cubicBezTo>
                  <a:pt x="467627" y="422535"/>
                  <a:pt x="382320" y="160914"/>
                  <a:pt x="443095" y="95786"/>
                </a:cubicBezTo>
                <a:cubicBezTo>
                  <a:pt x="528476" y="4366"/>
                  <a:pt x="567757" y="200253"/>
                  <a:pt x="623640" y="338395"/>
                </a:cubicBezTo>
                <a:cubicBezTo>
                  <a:pt x="679523" y="476537"/>
                  <a:pt x="718804" y="666964"/>
                  <a:pt x="775947" y="641782"/>
                </a:cubicBezTo>
                <a:cubicBezTo>
                  <a:pt x="789436" y="636220"/>
                  <a:pt x="772241" y="480279"/>
                  <a:pt x="777800" y="329799"/>
                </a:cubicBezTo>
                <a:cubicBezTo>
                  <a:pt x="783285" y="178712"/>
                  <a:pt x="763644" y="3759"/>
                  <a:pt x="868073" y="17"/>
                </a:cubicBezTo>
                <a:close/>
              </a:path>
            </a:pathLst>
          </a:custGeom>
          <a:solidFill>
            <a:schemeClr val="bg1">
              <a:lumMod val="75000"/>
            </a:schemeClr>
          </a:solidFill>
          <a:ln>
            <a:noFill/>
          </a:ln>
        </p:spPr>
        <p:txBody>
          <a:bodyPr vert="horz" wrap="square" lIns="90000" tIns="46800" rIns="90000" bIns="46800">
            <a:normAutofit/>
          </a:bodyPr>
          <a:lstStyle/>
          <a:p>
            <a:endParaRPr lang="en-US" sz="900" dirty="0">
              <a:sym typeface="Arial" panose="020B0604020202020204" pitchFamily="34" charset="0"/>
            </a:endParaRPr>
          </a:p>
        </p:txBody>
      </p:sp>
      <p:sp>
        <p:nvSpPr>
          <p:cNvPr id="107" name="AutoShape 5"/>
          <p:cNvSpPr/>
          <p:nvPr>
            <p:custDataLst>
              <p:tags r:id="rId2"/>
            </p:custDataLst>
          </p:nvPr>
        </p:nvSpPr>
        <p:spPr bwMode="auto">
          <a:xfrm>
            <a:off x="4107815" y="3893185"/>
            <a:ext cx="1282065" cy="1111250"/>
          </a:xfrm>
          <a:custGeom>
            <a:avLst/>
            <a:gdLst/>
            <a:ahLst/>
            <a:cxnLst/>
            <a:rect l="0" t="0" r="r" b="b"/>
            <a:pathLst>
              <a:path w="18559" h="19569">
                <a:moveTo>
                  <a:pt x="12387" y="18456"/>
                </a:moveTo>
                <a:cubicBezTo>
                  <a:pt x="12387" y="18456"/>
                  <a:pt x="16656" y="17192"/>
                  <a:pt x="18101" y="12619"/>
                </a:cubicBezTo>
                <a:cubicBezTo>
                  <a:pt x="19547" y="8046"/>
                  <a:pt x="17891" y="568"/>
                  <a:pt x="8359" y="18"/>
                </a:cubicBezTo>
                <a:cubicBezTo>
                  <a:pt x="-1180" y="-532"/>
                  <a:pt x="-2053" y="11711"/>
                  <a:pt x="3202" y="16138"/>
                </a:cubicBezTo>
                <a:cubicBezTo>
                  <a:pt x="3202" y="16138"/>
                  <a:pt x="2336" y="18053"/>
                  <a:pt x="1011" y="18255"/>
                </a:cubicBezTo>
                <a:cubicBezTo>
                  <a:pt x="1019" y="18264"/>
                  <a:pt x="6454" y="21068"/>
                  <a:pt x="12387" y="18456"/>
                </a:cubicBezTo>
                <a:close/>
                <a:moveTo>
                  <a:pt x="12387" y="18456"/>
                </a:moveTo>
              </a:path>
            </a:pathLst>
          </a:custGeom>
          <a:solidFill>
            <a:schemeClr val="accent4">
              <a:alpha val="90000"/>
            </a:schemeClr>
          </a:solidFill>
          <a:ln>
            <a:noFill/>
          </a:ln>
        </p:spPr>
        <p:txBody>
          <a:bodyPr vert="horz" wrap="square" lIns="90000" tIns="46800" rIns="90000" bIns="46800">
            <a:normAutofit/>
          </a:bodyPr>
          <a:lstStyle/>
          <a:p>
            <a:endParaRPr lang="en-US" sz="900" dirty="0">
              <a:sym typeface="Arial" panose="020B0604020202020204" pitchFamily="34" charset="0"/>
            </a:endParaRPr>
          </a:p>
        </p:txBody>
      </p:sp>
      <p:sp>
        <p:nvSpPr>
          <p:cNvPr id="108" name="文本框 107"/>
          <p:cNvSpPr txBox="1"/>
          <p:nvPr>
            <p:custDataLst>
              <p:tags r:id="rId3"/>
            </p:custDataLst>
          </p:nvPr>
        </p:nvSpPr>
        <p:spPr>
          <a:xfrm>
            <a:off x="4524375" y="4178300"/>
            <a:ext cx="449580" cy="540385"/>
          </a:xfrm>
          <a:prstGeom prst="rect">
            <a:avLst/>
          </a:prstGeom>
        </p:spPr>
        <p:txBody>
          <a:bodyPr vert="horz" wrap="square" lIns="90000" tIns="46800" rIns="90000" bIns="46800" anchor="ctr" anchorCtr="0">
            <a:noAutofit/>
          </a:bodyPr>
          <a:lstStyle>
            <a:defPPr>
              <a:defRPr lang="zh-CN"/>
            </a:defPPr>
            <a:lvl1pPr algn="ctr">
              <a:defRPr sz="5400" b="1">
                <a:solidFill>
                  <a:schemeClr val="bg1"/>
                </a:solidFill>
                <a:latin typeface="Arial" panose="020B0604020202020204" pitchFamily="34" charset="0"/>
                <a:ea typeface="微软雅黑" panose="020B0503020204020204" pitchFamily="34" charset="-122"/>
                <a:cs typeface="Lato Light"/>
              </a:defRPr>
            </a:lvl1pPr>
          </a:lstStyle>
          <a:p>
            <a:r>
              <a:rPr lang="en-US" altLang="zh-CN" dirty="0">
                <a:latin typeface="+mn-lt"/>
                <a:ea typeface="+mn-ea"/>
                <a:cs typeface="+mn-cs"/>
              </a:rPr>
              <a:t>4</a:t>
            </a:r>
            <a:endParaRPr lang="zh-CN" altLang="en-US" dirty="0">
              <a:latin typeface="+mn-lt"/>
              <a:ea typeface="+mn-ea"/>
              <a:cs typeface="+mn-cs"/>
            </a:endParaRPr>
          </a:p>
        </p:txBody>
      </p:sp>
      <p:sp>
        <p:nvSpPr>
          <p:cNvPr id="109" name="AutoShape 4"/>
          <p:cNvSpPr/>
          <p:nvPr>
            <p:custDataLst>
              <p:tags r:id="rId4"/>
            </p:custDataLst>
          </p:nvPr>
        </p:nvSpPr>
        <p:spPr bwMode="auto">
          <a:xfrm>
            <a:off x="3361055" y="3126740"/>
            <a:ext cx="1481455" cy="1553845"/>
          </a:xfrm>
          <a:custGeom>
            <a:avLst/>
            <a:gdLst/>
            <a:ahLst/>
            <a:cxnLst/>
            <a:rect l="0" t="0" r="r" b="b"/>
            <a:pathLst>
              <a:path w="19417" h="20101">
                <a:moveTo>
                  <a:pt x="438" y="10902"/>
                </a:moveTo>
                <a:cubicBezTo>
                  <a:pt x="438" y="10902"/>
                  <a:pt x="-1791" y="4369"/>
                  <a:pt x="3812" y="1435"/>
                </a:cubicBezTo>
                <a:cubicBezTo>
                  <a:pt x="9415" y="-1499"/>
                  <a:pt x="19005" y="-234"/>
                  <a:pt x="19407" y="8036"/>
                </a:cubicBezTo>
                <a:cubicBezTo>
                  <a:pt x="19809" y="16299"/>
                  <a:pt x="8269" y="20101"/>
                  <a:pt x="7254" y="20101"/>
                </a:cubicBezTo>
                <a:cubicBezTo>
                  <a:pt x="7254" y="20101"/>
                  <a:pt x="8535" y="18432"/>
                  <a:pt x="8808" y="17100"/>
                </a:cubicBezTo>
                <a:cubicBezTo>
                  <a:pt x="8815" y="17107"/>
                  <a:pt x="1590" y="17302"/>
                  <a:pt x="438" y="10902"/>
                </a:cubicBezTo>
                <a:close/>
                <a:moveTo>
                  <a:pt x="438" y="10902"/>
                </a:moveTo>
              </a:path>
            </a:pathLst>
          </a:custGeom>
          <a:solidFill>
            <a:schemeClr val="accent3">
              <a:alpha val="81000"/>
            </a:schemeClr>
          </a:solidFill>
          <a:ln>
            <a:noFill/>
          </a:ln>
        </p:spPr>
        <p:txBody>
          <a:bodyPr vert="horz" wrap="square" lIns="90000" tIns="46800" rIns="90000" bIns="46800">
            <a:normAutofit/>
          </a:bodyPr>
          <a:lstStyle/>
          <a:p>
            <a:endParaRPr lang="en-US" sz="900" dirty="0">
              <a:sym typeface="Arial" panose="020B0604020202020204" pitchFamily="34" charset="0"/>
            </a:endParaRPr>
          </a:p>
        </p:txBody>
      </p:sp>
      <p:sp>
        <p:nvSpPr>
          <p:cNvPr id="110" name="文本框 109"/>
          <p:cNvSpPr txBox="1"/>
          <p:nvPr>
            <p:custDataLst>
              <p:tags r:id="rId5"/>
            </p:custDataLst>
          </p:nvPr>
        </p:nvSpPr>
        <p:spPr>
          <a:xfrm>
            <a:off x="3877310" y="3633470"/>
            <a:ext cx="449580" cy="540385"/>
          </a:xfrm>
          <a:prstGeom prst="rect">
            <a:avLst/>
          </a:prstGeom>
        </p:spPr>
        <p:txBody>
          <a:bodyPr vert="horz" wrap="square" lIns="90000" tIns="46800" rIns="90000" bIns="46800" anchor="ctr" anchorCtr="0">
            <a:noAutofit/>
          </a:bodyPr>
          <a:lstStyle>
            <a:defPPr>
              <a:defRPr lang="zh-CN"/>
            </a:defPPr>
            <a:lvl1pPr algn="ctr">
              <a:defRPr sz="5400" b="1">
                <a:solidFill>
                  <a:schemeClr val="bg1"/>
                </a:solidFill>
                <a:latin typeface="Arial" panose="020B0604020202020204" pitchFamily="34" charset="0"/>
                <a:ea typeface="微软雅黑" panose="020B0503020204020204" pitchFamily="34" charset="-122"/>
                <a:cs typeface="Lato Light"/>
              </a:defRPr>
            </a:lvl1pPr>
          </a:lstStyle>
          <a:p>
            <a:r>
              <a:rPr lang="en-US" altLang="zh-CN" dirty="0">
                <a:latin typeface="+mn-lt"/>
                <a:ea typeface="+mn-ea"/>
                <a:cs typeface="+mn-cs"/>
              </a:rPr>
              <a:t>3</a:t>
            </a:r>
            <a:endParaRPr lang="zh-CN" altLang="en-US" dirty="0">
              <a:latin typeface="+mn-lt"/>
              <a:ea typeface="+mn-ea"/>
              <a:cs typeface="+mn-cs"/>
            </a:endParaRPr>
          </a:p>
        </p:txBody>
      </p:sp>
      <p:sp>
        <p:nvSpPr>
          <p:cNvPr id="111" name="AutoShape 3"/>
          <p:cNvSpPr/>
          <p:nvPr>
            <p:custDataLst>
              <p:tags r:id="rId6"/>
            </p:custDataLst>
          </p:nvPr>
        </p:nvSpPr>
        <p:spPr bwMode="auto">
          <a:xfrm>
            <a:off x="2150745" y="2791460"/>
            <a:ext cx="1765935" cy="1889125"/>
          </a:xfrm>
          <a:custGeom>
            <a:avLst/>
            <a:gdLst/>
            <a:ahLst/>
            <a:cxnLst/>
            <a:rect l="0" t="0" r="r" b="b"/>
            <a:pathLst>
              <a:path w="17246" h="19694">
                <a:moveTo>
                  <a:pt x="9293" y="16819"/>
                </a:moveTo>
                <a:cubicBezTo>
                  <a:pt x="9293" y="16819"/>
                  <a:pt x="10944" y="15945"/>
                  <a:pt x="11314" y="19693"/>
                </a:cubicBezTo>
                <a:cubicBezTo>
                  <a:pt x="11314" y="19693"/>
                  <a:pt x="13742" y="16401"/>
                  <a:pt x="13158" y="14665"/>
                </a:cubicBezTo>
                <a:cubicBezTo>
                  <a:pt x="13158" y="14665"/>
                  <a:pt x="18963" y="10439"/>
                  <a:pt x="16738" y="4554"/>
                </a:cubicBezTo>
                <a:cubicBezTo>
                  <a:pt x="14514" y="-1337"/>
                  <a:pt x="8983" y="-469"/>
                  <a:pt x="6007" y="1391"/>
                </a:cubicBezTo>
                <a:cubicBezTo>
                  <a:pt x="3031" y="3252"/>
                  <a:pt x="-2637" y="8389"/>
                  <a:pt x="1406" y="14329"/>
                </a:cubicBezTo>
                <a:cubicBezTo>
                  <a:pt x="5443" y="20263"/>
                  <a:pt x="9293" y="16819"/>
                  <a:pt x="9293" y="16819"/>
                </a:cubicBezTo>
                <a:close/>
                <a:moveTo>
                  <a:pt x="9293" y="16819"/>
                </a:moveTo>
              </a:path>
            </a:pathLst>
          </a:custGeom>
          <a:solidFill>
            <a:schemeClr val="accent2">
              <a:alpha val="82000"/>
            </a:schemeClr>
          </a:solidFill>
          <a:ln>
            <a:noFill/>
          </a:ln>
        </p:spPr>
        <p:txBody>
          <a:bodyPr vert="horz" wrap="square" lIns="90000" tIns="46800" rIns="90000" bIns="46800">
            <a:normAutofit/>
          </a:bodyPr>
          <a:lstStyle/>
          <a:p>
            <a:endParaRPr lang="en-US" sz="900" dirty="0">
              <a:sym typeface="Arial" panose="020B0604020202020204" pitchFamily="34" charset="0"/>
            </a:endParaRPr>
          </a:p>
        </p:txBody>
      </p:sp>
      <p:sp>
        <p:nvSpPr>
          <p:cNvPr id="112" name="文本框 111"/>
          <p:cNvSpPr txBox="1"/>
          <p:nvPr>
            <p:custDataLst>
              <p:tags r:id="rId7"/>
            </p:custDataLst>
          </p:nvPr>
        </p:nvSpPr>
        <p:spPr>
          <a:xfrm>
            <a:off x="2809240" y="3465195"/>
            <a:ext cx="449580" cy="540385"/>
          </a:xfrm>
          <a:prstGeom prst="rect">
            <a:avLst/>
          </a:prstGeom>
        </p:spPr>
        <p:txBody>
          <a:bodyPr vert="horz" wrap="square" lIns="90000" tIns="46800" rIns="90000" bIns="46800" anchor="ctr" anchorCtr="0">
            <a:noAutofit/>
          </a:bodyPr>
          <a:lstStyle>
            <a:defPPr>
              <a:defRPr lang="zh-CN"/>
            </a:defPPr>
            <a:lvl1pPr algn="ctr">
              <a:defRPr sz="5400" b="1">
                <a:solidFill>
                  <a:schemeClr val="bg1"/>
                </a:solidFill>
                <a:latin typeface="Arial" panose="020B0604020202020204" pitchFamily="34" charset="0"/>
                <a:ea typeface="微软雅黑" panose="020B0503020204020204" pitchFamily="34" charset="-122"/>
                <a:cs typeface="Lato Light"/>
              </a:defRPr>
            </a:lvl1pPr>
          </a:lstStyle>
          <a:p>
            <a:r>
              <a:rPr lang="en-US" altLang="zh-CN" dirty="0">
                <a:latin typeface="+mn-lt"/>
                <a:ea typeface="+mn-ea"/>
                <a:cs typeface="+mn-cs"/>
              </a:rPr>
              <a:t>2</a:t>
            </a:r>
            <a:endParaRPr lang="zh-CN" altLang="en-US" dirty="0">
              <a:latin typeface="+mn-lt"/>
              <a:ea typeface="+mn-ea"/>
              <a:cs typeface="+mn-cs"/>
            </a:endParaRPr>
          </a:p>
        </p:txBody>
      </p:sp>
      <p:sp>
        <p:nvSpPr>
          <p:cNvPr id="113" name="AutoShape 2"/>
          <p:cNvSpPr/>
          <p:nvPr>
            <p:custDataLst>
              <p:tags r:id="rId8"/>
            </p:custDataLst>
          </p:nvPr>
        </p:nvSpPr>
        <p:spPr bwMode="auto">
          <a:xfrm>
            <a:off x="1789430" y="4233545"/>
            <a:ext cx="1179830" cy="1098550"/>
          </a:xfrm>
          <a:custGeom>
            <a:avLst/>
            <a:gdLst/>
            <a:ahLst/>
            <a:cxnLst/>
            <a:rect l="0" t="0" r="r" b="b"/>
            <a:pathLst>
              <a:path w="18386" h="19236">
                <a:moveTo>
                  <a:pt x="14685" y="14523"/>
                </a:moveTo>
                <a:cubicBezTo>
                  <a:pt x="14685" y="14523"/>
                  <a:pt x="13428" y="15798"/>
                  <a:pt x="18303" y="19150"/>
                </a:cubicBezTo>
                <a:cubicBezTo>
                  <a:pt x="18303" y="19150"/>
                  <a:pt x="12933" y="19943"/>
                  <a:pt x="9851" y="16727"/>
                </a:cubicBezTo>
                <a:cubicBezTo>
                  <a:pt x="9851" y="16727"/>
                  <a:pt x="3719" y="18522"/>
                  <a:pt x="912" y="12527"/>
                </a:cubicBezTo>
                <a:cubicBezTo>
                  <a:pt x="-1894" y="6533"/>
                  <a:pt x="2364" y="2324"/>
                  <a:pt x="5666" y="1021"/>
                </a:cubicBezTo>
                <a:cubicBezTo>
                  <a:pt x="8967" y="-281"/>
                  <a:pt x="16405" y="-1657"/>
                  <a:pt x="18051" y="5941"/>
                </a:cubicBezTo>
                <a:cubicBezTo>
                  <a:pt x="19706" y="13548"/>
                  <a:pt x="14685" y="14523"/>
                  <a:pt x="14685" y="14523"/>
                </a:cubicBezTo>
                <a:close/>
                <a:moveTo>
                  <a:pt x="14685" y="14523"/>
                </a:moveTo>
              </a:path>
            </a:pathLst>
          </a:custGeom>
          <a:solidFill>
            <a:schemeClr val="accent1"/>
          </a:solidFill>
          <a:ln>
            <a:noFill/>
          </a:ln>
        </p:spPr>
        <p:txBody>
          <a:bodyPr vert="horz" wrap="square" lIns="90000" tIns="46800" rIns="90000" bIns="46800">
            <a:normAutofit/>
          </a:bodyPr>
          <a:lstStyle/>
          <a:p>
            <a:pPr algn="ctr"/>
            <a:endParaRPr lang="en-US" sz="900" dirty="0">
              <a:solidFill>
                <a:schemeClr val="bg1"/>
              </a:solidFill>
              <a:sym typeface="Arial" panose="020B0604020202020204" pitchFamily="34" charset="0"/>
            </a:endParaRPr>
          </a:p>
        </p:txBody>
      </p:sp>
      <p:sp>
        <p:nvSpPr>
          <p:cNvPr id="114" name="文本框 113"/>
          <p:cNvSpPr txBox="1"/>
          <p:nvPr>
            <p:custDataLst>
              <p:tags r:id="rId9"/>
            </p:custDataLst>
          </p:nvPr>
        </p:nvSpPr>
        <p:spPr>
          <a:xfrm>
            <a:off x="2154555" y="4512945"/>
            <a:ext cx="449580" cy="540385"/>
          </a:xfrm>
          <a:prstGeom prst="rect">
            <a:avLst/>
          </a:prstGeom>
        </p:spPr>
        <p:txBody>
          <a:bodyPr vert="horz" wrap="square" lIns="90000" tIns="46800" rIns="90000" bIns="46800" anchor="ctr" anchorCtr="0">
            <a:noAutofit/>
          </a:bodyPr>
          <a:lstStyle>
            <a:defPPr>
              <a:defRPr lang="zh-CN"/>
            </a:defPPr>
            <a:lvl1pPr algn="ctr">
              <a:defRPr sz="5400" b="1">
                <a:solidFill>
                  <a:schemeClr val="bg1"/>
                </a:solidFill>
                <a:latin typeface="Arial" panose="020B0604020202020204" pitchFamily="34" charset="0"/>
                <a:ea typeface="微软雅黑" panose="020B0503020204020204" pitchFamily="34" charset="-122"/>
                <a:cs typeface="Lato Light"/>
              </a:defRPr>
            </a:lvl1pPr>
          </a:lstStyle>
          <a:p>
            <a:r>
              <a:rPr lang="en-US" altLang="zh-CN" dirty="0">
                <a:latin typeface="+mn-lt"/>
                <a:ea typeface="+mn-ea"/>
                <a:cs typeface="+mn-cs"/>
              </a:rPr>
              <a:t>1</a:t>
            </a:r>
            <a:endParaRPr lang="zh-CN" altLang="en-US" dirty="0">
              <a:latin typeface="+mn-lt"/>
              <a:ea typeface="+mn-ea"/>
              <a:cs typeface="+mn-cs"/>
            </a:endParaRPr>
          </a:p>
        </p:txBody>
      </p:sp>
      <p:sp>
        <p:nvSpPr>
          <p:cNvPr id="115" name="TextBox 135"/>
          <p:cNvSpPr txBox="1"/>
          <p:nvPr>
            <p:custDataLst>
              <p:tags r:id="rId10"/>
            </p:custDataLst>
          </p:nvPr>
        </p:nvSpPr>
        <p:spPr>
          <a:xfrm>
            <a:off x="6106160" y="2635885"/>
            <a:ext cx="4192270" cy="898525"/>
          </a:xfrm>
          <a:prstGeom prst="rect">
            <a:avLst/>
          </a:prstGeom>
          <a:noFill/>
        </p:spPr>
        <p:txBody>
          <a:bodyPr vert="horz" wrap="square" lIns="90000" tIns="46800" rIns="90000" bIns="46800" rtlCol="0" anchor="b" anchorCtr="0"/>
          <a:lstStyle/>
          <a:p>
            <a:pPr>
              <a:lnSpc>
                <a:spcPct val="120000"/>
              </a:lnSpc>
              <a:spcAft>
                <a:spcPts val="1600"/>
              </a:spcAft>
            </a:pPr>
            <a:r>
              <a:rPr kumimoji="1" lang="zh-CN" altLang="en-US" kern="0" dirty="0">
                <a:latin typeface="楷体" panose="02010609060101010101" pitchFamily="49" charset="-122"/>
                <a:ea typeface="楷体" panose="02010609060101010101" pitchFamily="49" charset="-122"/>
                <a:cs typeface="+mn-ea"/>
                <a:sym typeface="+mn-ea"/>
              </a:rPr>
              <a:t>重点关注以消费升级和制造业升级为线索的成长性标的；</a:t>
            </a:r>
            <a:endParaRPr kumimoji="1" lang="zh-CN" altLang="en-US" b="1" kern="0" dirty="0">
              <a:latin typeface="楷体" panose="02010609060101010101" pitchFamily="49" charset="-122"/>
              <a:ea typeface="楷体" panose="02010609060101010101" pitchFamily="49" charset="-122"/>
              <a:cs typeface="+mn-ea"/>
              <a:sym typeface="+mn-ea"/>
            </a:endParaRPr>
          </a:p>
        </p:txBody>
      </p:sp>
      <p:sp>
        <p:nvSpPr>
          <p:cNvPr id="117" name="Oval 137"/>
          <p:cNvSpPr/>
          <p:nvPr>
            <p:custDataLst>
              <p:tags r:id="rId11"/>
            </p:custDataLst>
          </p:nvPr>
        </p:nvSpPr>
        <p:spPr>
          <a:xfrm>
            <a:off x="5503545" y="2903220"/>
            <a:ext cx="351790" cy="35179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en-US" sz="900">
              <a:sym typeface="Arial" panose="020B0604020202020204" pitchFamily="34" charset="0"/>
            </a:endParaRPr>
          </a:p>
        </p:txBody>
      </p:sp>
      <p:grpSp>
        <p:nvGrpSpPr>
          <p:cNvPr id="118" name="组合 117"/>
          <p:cNvGrpSpPr/>
          <p:nvPr>
            <p:custDataLst>
              <p:tags r:id="rId12"/>
            </p:custDataLst>
          </p:nvPr>
        </p:nvGrpSpPr>
        <p:grpSpPr>
          <a:xfrm rot="0">
            <a:off x="5572125" y="2990215"/>
            <a:ext cx="216535" cy="177165"/>
            <a:chOff x="6262588" y="2661892"/>
            <a:chExt cx="315972" cy="258060"/>
          </a:xfrm>
        </p:grpSpPr>
        <p:sp>
          <p:nvSpPr>
            <p:cNvPr id="119" name="Freeform 457"/>
            <p:cNvSpPr>
              <a:spLocks noChangeArrowheads="1"/>
            </p:cNvSpPr>
            <p:nvPr>
              <p:custDataLst>
                <p:tags r:id="rId13"/>
              </p:custDataLst>
            </p:nvPr>
          </p:nvSpPr>
          <p:spPr bwMode="auto">
            <a:xfrm>
              <a:off x="6262588" y="2661892"/>
              <a:ext cx="315972" cy="144303"/>
            </a:xfrm>
            <a:custGeom>
              <a:avLst/>
              <a:gdLst>
                <a:gd name="T0" fmla="*/ 664 w 1324"/>
                <a:gd name="T1" fmla="*/ 0 h 603"/>
                <a:gd name="T2" fmla="*/ 0 w 1324"/>
                <a:gd name="T3" fmla="*/ 301 h 603"/>
                <a:gd name="T4" fmla="*/ 664 w 1324"/>
                <a:gd name="T5" fmla="*/ 602 h 603"/>
                <a:gd name="T6" fmla="*/ 1323 w 1324"/>
                <a:gd name="T7" fmla="*/ 301 h 603"/>
                <a:gd name="T8" fmla="*/ 664 w 1324"/>
                <a:gd name="T9" fmla="*/ 0 h 603"/>
              </a:gdLst>
              <a:ahLst/>
              <a:cxnLst>
                <a:cxn ang="0">
                  <a:pos x="T0" y="T1"/>
                </a:cxn>
                <a:cxn ang="0">
                  <a:pos x="T2" y="T3"/>
                </a:cxn>
                <a:cxn ang="0">
                  <a:pos x="T4" y="T5"/>
                </a:cxn>
                <a:cxn ang="0">
                  <a:pos x="T6" y="T7"/>
                </a:cxn>
                <a:cxn ang="0">
                  <a:pos x="T8" y="T9"/>
                </a:cxn>
              </a:cxnLst>
              <a:rect l="0" t="0" r="r" b="b"/>
              <a:pathLst>
                <a:path w="1324" h="603">
                  <a:moveTo>
                    <a:pt x="664" y="0"/>
                  </a:moveTo>
                  <a:lnTo>
                    <a:pt x="0" y="301"/>
                  </a:lnTo>
                  <a:lnTo>
                    <a:pt x="664" y="602"/>
                  </a:lnTo>
                  <a:lnTo>
                    <a:pt x="1323" y="301"/>
                  </a:lnTo>
                  <a:lnTo>
                    <a:pt x="664" y="0"/>
                  </a:lnTo>
                </a:path>
              </a:pathLst>
            </a:custGeom>
            <a:noFill/>
            <a:ln w="9525" cap="flat">
              <a:solidFill>
                <a:schemeClr val="bg1"/>
              </a:solidFill>
              <a:bevel/>
            </a:ln>
            <a:effectLst/>
          </p:spPr>
          <p:txBody>
            <a:bodyPr vert="horz" wrap="square" lIns="90000" tIns="46800" rIns="90000" bIns="46800" anchor="ctr">
              <a:normAutofit fontScale="25000" lnSpcReduction="20000"/>
            </a:bodyPr>
            <a:lstStyle/>
            <a:p>
              <a:pPr>
                <a:lnSpc>
                  <a:spcPct val="120000"/>
                </a:lnSpc>
              </a:pPr>
              <a:endParaRPr lang="en-US" sz="900">
                <a:sym typeface="Arial" panose="020B0604020202020204" pitchFamily="34" charset="0"/>
              </a:endParaRPr>
            </a:p>
          </p:txBody>
        </p:sp>
        <p:sp>
          <p:nvSpPr>
            <p:cNvPr id="120" name="Freeform 458"/>
            <p:cNvSpPr>
              <a:spLocks noChangeArrowheads="1"/>
            </p:cNvSpPr>
            <p:nvPr>
              <p:custDataLst>
                <p:tags r:id="rId14"/>
              </p:custDataLst>
            </p:nvPr>
          </p:nvSpPr>
          <p:spPr bwMode="auto">
            <a:xfrm>
              <a:off x="6262588" y="2819888"/>
              <a:ext cx="315972" cy="100064"/>
            </a:xfrm>
            <a:custGeom>
              <a:avLst/>
              <a:gdLst>
                <a:gd name="T0" fmla="*/ 1054 w 1324"/>
                <a:gd name="T1" fmla="*/ 0 h 421"/>
                <a:gd name="T2" fmla="*/ 1323 w 1324"/>
                <a:gd name="T3" fmla="*/ 121 h 421"/>
                <a:gd name="T4" fmla="*/ 664 w 1324"/>
                <a:gd name="T5" fmla="*/ 420 h 421"/>
                <a:gd name="T6" fmla="*/ 0 w 1324"/>
                <a:gd name="T7" fmla="*/ 121 h 421"/>
                <a:gd name="T8" fmla="*/ 262 w 1324"/>
                <a:gd name="T9" fmla="*/ 0 h 421"/>
              </a:gdLst>
              <a:ahLst/>
              <a:cxnLst>
                <a:cxn ang="0">
                  <a:pos x="T0" y="T1"/>
                </a:cxn>
                <a:cxn ang="0">
                  <a:pos x="T2" y="T3"/>
                </a:cxn>
                <a:cxn ang="0">
                  <a:pos x="T4" y="T5"/>
                </a:cxn>
                <a:cxn ang="0">
                  <a:pos x="T6" y="T7"/>
                </a:cxn>
                <a:cxn ang="0">
                  <a:pos x="T8" y="T9"/>
                </a:cxn>
              </a:cxnLst>
              <a:rect l="0" t="0" r="r" b="b"/>
              <a:pathLst>
                <a:path w="1324" h="421">
                  <a:moveTo>
                    <a:pt x="1054" y="0"/>
                  </a:moveTo>
                  <a:lnTo>
                    <a:pt x="1323" y="121"/>
                  </a:lnTo>
                  <a:lnTo>
                    <a:pt x="664" y="420"/>
                  </a:lnTo>
                  <a:lnTo>
                    <a:pt x="0" y="121"/>
                  </a:lnTo>
                  <a:lnTo>
                    <a:pt x="262" y="0"/>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21" name="Freeform 459"/>
            <p:cNvSpPr>
              <a:spLocks noChangeArrowheads="1"/>
            </p:cNvSpPr>
            <p:nvPr>
              <p:custDataLst>
                <p:tags r:id="rId15"/>
              </p:custDataLst>
            </p:nvPr>
          </p:nvSpPr>
          <p:spPr bwMode="auto">
            <a:xfrm>
              <a:off x="6262588" y="2763010"/>
              <a:ext cx="315972" cy="101118"/>
            </a:xfrm>
            <a:custGeom>
              <a:avLst/>
              <a:gdLst>
                <a:gd name="T0" fmla="*/ 1054 w 1324"/>
                <a:gd name="T1" fmla="*/ 0 h 423"/>
                <a:gd name="T2" fmla="*/ 1323 w 1324"/>
                <a:gd name="T3" fmla="*/ 121 h 423"/>
                <a:gd name="T4" fmla="*/ 1054 w 1324"/>
                <a:gd name="T5" fmla="*/ 241 h 423"/>
                <a:gd name="T6" fmla="*/ 664 w 1324"/>
                <a:gd name="T7" fmla="*/ 422 h 423"/>
                <a:gd name="T8" fmla="*/ 262 w 1324"/>
                <a:gd name="T9" fmla="*/ 241 h 423"/>
                <a:gd name="T10" fmla="*/ 0 w 1324"/>
                <a:gd name="T11" fmla="*/ 121 h 423"/>
                <a:gd name="T12" fmla="*/ 262 w 1324"/>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324" h="423">
                  <a:moveTo>
                    <a:pt x="1054" y="0"/>
                  </a:moveTo>
                  <a:lnTo>
                    <a:pt x="1323" y="121"/>
                  </a:lnTo>
                  <a:lnTo>
                    <a:pt x="1054" y="241"/>
                  </a:lnTo>
                  <a:lnTo>
                    <a:pt x="664" y="422"/>
                  </a:lnTo>
                  <a:lnTo>
                    <a:pt x="262" y="241"/>
                  </a:lnTo>
                  <a:lnTo>
                    <a:pt x="0" y="121"/>
                  </a:lnTo>
                  <a:lnTo>
                    <a:pt x="262" y="0"/>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grpSp>
      <p:sp>
        <p:nvSpPr>
          <p:cNvPr id="122" name="TextBox 144"/>
          <p:cNvSpPr txBox="1"/>
          <p:nvPr>
            <p:custDataLst>
              <p:tags r:id="rId16"/>
            </p:custDataLst>
          </p:nvPr>
        </p:nvSpPr>
        <p:spPr>
          <a:xfrm>
            <a:off x="6106160" y="3522345"/>
            <a:ext cx="4192270" cy="786130"/>
          </a:xfrm>
          <a:prstGeom prst="rect">
            <a:avLst/>
          </a:prstGeom>
          <a:noFill/>
        </p:spPr>
        <p:txBody>
          <a:bodyPr vert="horz" wrap="square" lIns="90000" tIns="46800" rIns="90000" bIns="46800" rtlCol="0" anchor="b" anchorCtr="0"/>
          <a:lstStyle/>
          <a:p>
            <a:pPr>
              <a:lnSpc>
                <a:spcPct val="120000"/>
              </a:lnSpc>
              <a:spcAft>
                <a:spcPts val="1600"/>
              </a:spcAft>
            </a:pPr>
            <a:r>
              <a:rPr kumimoji="1" lang="zh-CN" altLang="en-US" kern="0" dirty="0">
                <a:latin typeface="楷体" panose="02010609060101010101" pitchFamily="49" charset="-122"/>
                <a:ea typeface="楷体" panose="02010609060101010101" pitchFamily="49" charset="-122"/>
                <a:cs typeface="+mn-ea"/>
                <a:sym typeface="+mn-ea"/>
              </a:rPr>
              <a:t>关注行业集中度提升、估值合理、盈利增长确定性强的大蓝筹；</a:t>
            </a:r>
            <a:endParaRPr kumimoji="1" lang="zh-CN" altLang="en-US" b="1" kern="0" dirty="0">
              <a:latin typeface="楷体" panose="02010609060101010101" pitchFamily="49" charset="-122"/>
              <a:ea typeface="楷体" panose="02010609060101010101" pitchFamily="49" charset="-122"/>
              <a:cs typeface="+mn-ea"/>
              <a:sym typeface="+mn-ea"/>
            </a:endParaRPr>
          </a:p>
        </p:txBody>
      </p:sp>
      <p:sp>
        <p:nvSpPr>
          <p:cNvPr id="124" name="Oval 146"/>
          <p:cNvSpPr/>
          <p:nvPr>
            <p:custDataLst>
              <p:tags r:id="rId17"/>
            </p:custDataLst>
          </p:nvPr>
        </p:nvSpPr>
        <p:spPr>
          <a:xfrm>
            <a:off x="5503545" y="3677285"/>
            <a:ext cx="351790" cy="35179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en-US" sz="900">
              <a:sym typeface="Arial" panose="020B0604020202020204" pitchFamily="34" charset="0"/>
            </a:endParaRPr>
          </a:p>
        </p:txBody>
      </p:sp>
      <p:grpSp>
        <p:nvGrpSpPr>
          <p:cNvPr id="125" name="组合 124"/>
          <p:cNvGrpSpPr/>
          <p:nvPr>
            <p:custDataLst>
              <p:tags r:id="rId18"/>
            </p:custDataLst>
          </p:nvPr>
        </p:nvGrpSpPr>
        <p:grpSpPr>
          <a:xfrm rot="0">
            <a:off x="5563870" y="3733800"/>
            <a:ext cx="236855" cy="238125"/>
            <a:chOff x="6250619" y="3440419"/>
            <a:chExt cx="345639" cy="346814"/>
          </a:xfrm>
        </p:grpSpPr>
        <p:sp>
          <p:nvSpPr>
            <p:cNvPr id="126" name="Freeform 826"/>
            <p:cNvSpPr>
              <a:spLocks noChangeArrowheads="1"/>
            </p:cNvSpPr>
            <p:nvPr>
              <p:custDataLst>
                <p:tags r:id="rId19"/>
              </p:custDataLst>
            </p:nvPr>
          </p:nvSpPr>
          <p:spPr bwMode="auto">
            <a:xfrm>
              <a:off x="6297857" y="3487660"/>
              <a:ext cx="252316" cy="251181"/>
            </a:xfrm>
            <a:custGeom>
              <a:avLst/>
              <a:gdLst>
                <a:gd name="T0" fmla="*/ 481 w 964"/>
                <a:gd name="T1" fmla="*/ 0 h 963"/>
                <a:gd name="T2" fmla="*/ 481 w 964"/>
                <a:gd name="T3" fmla="*/ 0 h 963"/>
                <a:gd name="T4" fmla="*/ 0 w 964"/>
                <a:gd name="T5" fmla="*/ 481 h 963"/>
                <a:gd name="T6" fmla="*/ 481 w 964"/>
                <a:gd name="T7" fmla="*/ 962 h 963"/>
                <a:gd name="T8" fmla="*/ 963 w 964"/>
                <a:gd name="T9" fmla="*/ 481 h 963"/>
                <a:gd name="T10" fmla="*/ 481 w 964"/>
                <a:gd name="T11" fmla="*/ 0 h 963"/>
              </a:gdLst>
              <a:ahLst/>
              <a:cxnLst>
                <a:cxn ang="0">
                  <a:pos x="T0" y="T1"/>
                </a:cxn>
                <a:cxn ang="0">
                  <a:pos x="T2" y="T3"/>
                </a:cxn>
                <a:cxn ang="0">
                  <a:pos x="T4" y="T5"/>
                </a:cxn>
                <a:cxn ang="0">
                  <a:pos x="T6" y="T7"/>
                </a:cxn>
                <a:cxn ang="0">
                  <a:pos x="T8" y="T9"/>
                </a:cxn>
                <a:cxn ang="0">
                  <a:pos x="T10" y="T11"/>
                </a:cxn>
              </a:cxnLst>
              <a:rect l="0" t="0" r="r" b="b"/>
              <a:pathLst>
                <a:path w="964" h="963">
                  <a:moveTo>
                    <a:pt x="481" y="0"/>
                  </a:moveTo>
                  <a:lnTo>
                    <a:pt x="481" y="0"/>
                  </a:lnTo>
                  <a:cubicBezTo>
                    <a:pt x="210" y="0"/>
                    <a:pt x="0" y="221"/>
                    <a:pt x="0" y="481"/>
                  </a:cubicBezTo>
                  <a:cubicBezTo>
                    <a:pt x="0" y="752"/>
                    <a:pt x="210" y="962"/>
                    <a:pt x="481" y="962"/>
                  </a:cubicBezTo>
                  <a:cubicBezTo>
                    <a:pt x="741" y="962"/>
                    <a:pt x="963" y="752"/>
                    <a:pt x="963" y="481"/>
                  </a:cubicBezTo>
                  <a:cubicBezTo>
                    <a:pt x="963" y="221"/>
                    <a:pt x="741" y="0"/>
                    <a:pt x="481" y="0"/>
                  </a:cubicBezTo>
                </a:path>
              </a:pathLst>
            </a:custGeom>
            <a:noFill/>
            <a:ln w="4680" cap="flat">
              <a:solidFill>
                <a:schemeClr val="bg1"/>
              </a:solidFill>
              <a:round/>
            </a:ln>
            <a:effectLst/>
          </p:spPr>
          <p:txBody>
            <a:bodyPr vert="horz" wrap="square" lIns="90000" tIns="46800" rIns="90000" bIns="46800" anchor="ctr">
              <a:normAutofit/>
            </a:bodyPr>
            <a:lstStyle/>
            <a:p>
              <a:endParaRPr lang="en-US" sz="900">
                <a:sym typeface="Arial" panose="020B0604020202020204" pitchFamily="34" charset="0"/>
              </a:endParaRPr>
            </a:p>
          </p:txBody>
        </p:sp>
        <p:sp>
          <p:nvSpPr>
            <p:cNvPr id="127" name="Freeform 827"/>
            <p:cNvSpPr>
              <a:spLocks noChangeArrowheads="1"/>
            </p:cNvSpPr>
            <p:nvPr>
              <p:custDataLst>
                <p:tags r:id="rId20"/>
              </p:custDataLst>
            </p:nvPr>
          </p:nvSpPr>
          <p:spPr bwMode="auto">
            <a:xfrm>
              <a:off x="6376201" y="3566009"/>
              <a:ext cx="94475" cy="94481"/>
            </a:xfrm>
            <a:custGeom>
              <a:avLst/>
              <a:gdLst>
                <a:gd name="T0" fmla="*/ 180 w 361"/>
                <a:gd name="T1" fmla="*/ 360 h 361"/>
                <a:gd name="T2" fmla="*/ 180 w 361"/>
                <a:gd name="T3" fmla="*/ 360 h 361"/>
                <a:gd name="T4" fmla="*/ 0 w 361"/>
                <a:gd name="T5" fmla="*/ 180 h 361"/>
                <a:gd name="T6" fmla="*/ 180 w 361"/>
                <a:gd name="T7" fmla="*/ 0 h 361"/>
                <a:gd name="T8" fmla="*/ 360 w 361"/>
                <a:gd name="T9" fmla="*/ 180 h 361"/>
                <a:gd name="T10" fmla="*/ 180 w 361"/>
                <a:gd name="T11" fmla="*/ 360 h 361"/>
              </a:gdLst>
              <a:ahLst/>
              <a:cxnLst>
                <a:cxn ang="0">
                  <a:pos x="T0" y="T1"/>
                </a:cxn>
                <a:cxn ang="0">
                  <a:pos x="T2" y="T3"/>
                </a:cxn>
                <a:cxn ang="0">
                  <a:pos x="T4" y="T5"/>
                </a:cxn>
                <a:cxn ang="0">
                  <a:pos x="T6" y="T7"/>
                </a:cxn>
                <a:cxn ang="0">
                  <a:pos x="T8" y="T9"/>
                </a:cxn>
                <a:cxn ang="0">
                  <a:pos x="T10" y="T11"/>
                </a:cxn>
              </a:cxnLst>
              <a:rect l="0" t="0" r="r" b="b"/>
              <a:pathLst>
                <a:path w="361" h="361">
                  <a:moveTo>
                    <a:pt x="180" y="360"/>
                  </a:moveTo>
                  <a:lnTo>
                    <a:pt x="180" y="360"/>
                  </a:lnTo>
                  <a:cubicBezTo>
                    <a:pt x="80" y="360"/>
                    <a:pt x="0" y="280"/>
                    <a:pt x="0" y="180"/>
                  </a:cubicBezTo>
                  <a:cubicBezTo>
                    <a:pt x="0" y="80"/>
                    <a:pt x="80" y="0"/>
                    <a:pt x="180" y="0"/>
                  </a:cubicBezTo>
                  <a:cubicBezTo>
                    <a:pt x="281" y="0"/>
                    <a:pt x="360" y="80"/>
                    <a:pt x="360" y="180"/>
                  </a:cubicBezTo>
                  <a:cubicBezTo>
                    <a:pt x="360" y="280"/>
                    <a:pt x="281" y="360"/>
                    <a:pt x="180" y="360"/>
                  </a:cubicBezTo>
                </a:path>
              </a:pathLst>
            </a:custGeom>
            <a:noFill/>
            <a:ln w="4680" cap="flat">
              <a:solidFill>
                <a:schemeClr val="bg1"/>
              </a:solidFill>
              <a:round/>
            </a:ln>
            <a:effectLst/>
          </p:spPr>
          <p:txBody>
            <a:bodyPr vert="horz" wrap="square" lIns="90000" tIns="46800" rIns="90000" bIns="46800" anchor="ctr">
              <a:normAutofit fontScale="25000" lnSpcReduction="20000"/>
            </a:bodyPr>
            <a:lstStyle/>
            <a:p>
              <a:pPr>
                <a:lnSpc>
                  <a:spcPct val="120000"/>
                </a:lnSpc>
              </a:pPr>
              <a:endParaRPr lang="en-US" sz="900">
                <a:sym typeface="Arial" panose="020B0604020202020204" pitchFamily="34" charset="0"/>
              </a:endParaRPr>
            </a:p>
          </p:txBody>
        </p:sp>
        <p:sp>
          <p:nvSpPr>
            <p:cNvPr id="128" name="Freeform 828"/>
            <p:cNvSpPr>
              <a:spLocks noChangeArrowheads="1"/>
            </p:cNvSpPr>
            <p:nvPr>
              <p:custDataLst>
                <p:tags r:id="rId21"/>
              </p:custDataLst>
            </p:nvPr>
          </p:nvSpPr>
          <p:spPr bwMode="auto">
            <a:xfrm>
              <a:off x="6423438" y="3660490"/>
              <a:ext cx="1153" cy="126743"/>
            </a:xfrm>
            <a:custGeom>
              <a:avLst/>
              <a:gdLst>
                <a:gd name="T0" fmla="*/ 0 w 1"/>
                <a:gd name="T1" fmla="*/ 482 h 483"/>
                <a:gd name="T2" fmla="*/ 0 w 1"/>
                <a:gd name="T3" fmla="*/ 301 h 483"/>
                <a:gd name="T4" fmla="*/ 0 w 1"/>
                <a:gd name="T5" fmla="*/ 0 h 483"/>
              </a:gdLst>
              <a:ahLst/>
              <a:cxnLst>
                <a:cxn ang="0">
                  <a:pos x="T0" y="T1"/>
                </a:cxn>
                <a:cxn ang="0">
                  <a:pos x="T2" y="T3"/>
                </a:cxn>
                <a:cxn ang="0">
                  <a:pos x="T4" y="T5"/>
                </a:cxn>
              </a:cxnLst>
              <a:rect l="0" t="0" r="r" b="b"/>
              <a:pathLst>
                <a:path w="1" h="483">
                  <a:moveTo>
                    <a:pt x="0" y="482"/>
                  </a:moveTo>
                  <a:lnTo>
                    <a:pt x="0" y="301"/>
                  </a:lnTo>
                  <a:lnTo>
                    <a:pt x="0" y="0"/>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29" name="Freeform 829"/>
            <p:cNvSpPr>
              <a:spLocks noChangeArrowheads="1"/>
            </p:cNvSpPr>
            <p:nvPr>
              <p:custDataLst>
                <p:tags r:id="rId22"/>
              </p:custDataLst>
            </p:nvPr>
          </p:nvSpPr>
          <p:spPr bwMode="auto">
            <a:xfrm>
              <a:off x="6423438" y="3440419"/>
              <a:ext cx="1153" cy="126743"/>
            </a:xfrm>
            <a:custGeom>
              <a:avLst/>
              <a:gdLst>
                <a:gd name="T0" fmla="*/ 0 w 1"/>
                <a:gd name="T1" fmla="*/ 0 h 483"/>
                <a:gd name="T2" fmla="*/ 0 w 1"/>
                <a:gd name="T3" fmla="*/ 181 h 483"/>
                <a:gd name="T4" fmla="*/ 0 w 1"/>
                <a:gd name="T5" fmla="*/ 482 h 483"/>
              </a:gdLst>
              <a:ahLst/>
              <a:cxnLst>
                <a:cxn ang="0">
                  <a:pos x="T0" y="T1"/>
                </a:cxn>
                <a:cxn ang="0">
                  <a:pos x="T2" y="T3"/>
                </a:cxn>
                <a:cxn ang="0">
                  <a:pos x="T4" y="T5"/>
                </a:cxn>
              </a:cxnLst>
              <a:rect l="0" t="0" r="r" b="b"/>
              <a:pathLst>
                <a:path w="1" h="483">
                  <a:moveTo>
                    <a:pt x="0" y="0"/>
                  </a:moveTo>
                  <a:lnTo>
                    <a:pt x="0" y="181"/>
                  </a:lnTo>
                  <a:lnTo>
                    <a:pt x="0" y="482"/>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30" name="Freeform 830"/>
            <p:cNvSpPr>
              <a:spLocks noChangeArrowheads="1"/>
            </p:cNvSpPr>
            <p:nvPr>
              <p:custDataLst>
                <p:tags r:id="rId23"/>
              </p:custDataLst>
            </p:nvPr>
          </p:nvSpPr>
          <p:spPr bwMode="auto">
            <a:xfrm>
              <a:off x="6250619" y="3613249"/>
              <a:ext cx="125582" cy="1153"/>
            </a:xfrm>
            <a:custGeom>
              <a:avLst/>
              <a:gdLst>
                <a:gd name="T0" fmla="*/ 0 w 482"/>
                <a:gd name="T1" fmla="*/ 0 h 1"/>
                <a:gd name="T2" fmla="*/ 180 w 482"/>
                <a:gd name="T3" fmla="*/ 0 h 1"/>
                <a:gd name="T4" fmla="*/ 481 w 482"/>
                <a:gd name="T5" fmla="*/ 0 h 1"/>
              </a:gdLst>
              <a:ahLst/>
              <a:cxnLst>
                <a:cxn ang="0">
                  <a:pos x="T0" y="T1"/>
                </a:cxn>
                <a:cxn ang="0">
                  <a:pos x="T2" y="T3"/>
                </a:cxn>
                <a:cxn ang="0">
                  <a:pos x="T4" y="T5"/>
                </a:cxn>
              </a:cxnLst>
              <a:rect l="0" t="0" r="r" b="b"/>
              <a:pathLst>
                <a:path w="482" h="1">
                  <a:moveTo>
                    <a:pt x="0" y="0"/>
                  </a:moveTo>
                  <a:lnTo>
                    <a:pt x="180" y="0"/>
                  </a:lnTo>
                  <a:lnTo>
                    <a:pt x="481" y="0"/>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31" name="Freeform 831"/>
            <p:cNvSpPr>
              <a:spLocks noChangeArrowheads="1"/>
            </p:cNvSpPr>
            <p:nvPr>
              <p:custDataLst>
                <p:tags r:id="rId24"/>
              </p:custDataLst>
            </p:nvPr>
          </p:nvSpPr>
          <p:spPr bwMode="auto">
            <a:xfrm>
              <a:off x="6469524" y="3613249"/>
              <a:ext cx="126734" cy="1153"/>
            </a:xfrm>
            <a:custGeom>
              <a:avLst/>
              <a:gdLst>
                <a:gd name="T0" fmla="*/ 0 w 483"/>
                <a:gd name="T1" fmla="*/ 0 h 1"/>
                <a:gd name="T2" fmla="*/ 302 w 483"/>
                <a:gd name="T3" fmla="*/ 0 h 1"/>
                <a:gd name="T4" fmla="*/ 482 w 483"/>
                <a:gd name="T5" fmla="*/ 0 h 1"/>
              </a:gdLst>
              <a:ahLst/>
              <a:cxnLst>
                <a:cxn ang="0">
                  <a:pos x="T0" y="T1"/>
                </a:cxn>
                <a:cxn ang="0">
                  <a:pos x="T2" y="T3"/>
                </a:cxn>
                <a:cxn ang="0">
                  <a:pos x="T4" y="T5"/>
                </a:cxn>
              </a:cxnLst>
              <a:rect l="0" t="0" r="r" b="b"/>
              <a:pathLst>
                <a:path w="483" h="1">
                  <a:moveTo>
                    <a:pt x="0" y="0"/>
                  </a:moveTo>
                  <a:lnTo>
                    <a:pt x="302" y="0"/>
                  </a:lnTo>
                  <a:lnTo>
                    <a:pt x="482" y="0"/>
                  </a:lnTo>
                </a:path>
              </a:pathLst>
            </a:cu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grpSp>
      <p:sp>
        <p:nvSpPr>
          <p:cNvPr id="132" name="TextBox 147"/>
          <p:cNvSpPr txBox="1"/>
          <p:nvPr>
            <p:custDataLst>
              <p:tags r:id="rId25"/>
            </p:custDataLst>
          </p:nvPr>
        </p:nvSpPr>
        <p:spPr>
          <a:xfrm>
            <a:off x="6106160" y="4486910"/>
            <a:ext cx="4258945" cy="657225"/>
          </a:xfrm>
          <a:prstGeom prst="rect">
            <a:avLst/>
          </a:prstGeom>
          <a:noFill/>
        </p:spPr>
        <p:txBody>
          <a:bodyPr vert="horz" wrap="square" lIns="90000" tIns="46800" rIns="90000" bIns="46800" rtlCol="0" anchor="b" anchorCtr="0"/>
          <a:lstStyle/>
          <a:p>
            <a:pPr>
              <a:lnSpc>
                <a:spcPct val="120000"/>
              </a:lnSpc>
              <a:spcAft>
                <a:spcPts val="1600"/>
              </a:spcAft>
            </a:pPr>
            <a:r>
              <a:rPr kumimoji="1" lang="zh-CN" altLang="en-US" kern="0" dirty="0">
                <a:latin typeface="楷体" panose="02010609060101010101" pitchFamily="49" charset="-122"/>
                <a:ea typeface="楷体" panose="02010609060101010101" pitchFamily="49" charset="-122"/>
                <a:cs typeface="+mn-ea"/>
                <a:sym typeface="+mn-ea"/>
              </a:rPr>
              <a:t>关注有基本面支撑、符合监管优待政策的创蓝筹，但需控制风险，切勿追高；</a:t>
            </a:r>
            <a:endParaRPr kumimoji="1" lang="zh-CN" altLang="en-US" b="1" kern="0" dirty="0">
              <a:latin typeface="楷体" panose="02010609060101010101" pitchFamily="49" charset="-122"/>
              <a:ea typeface="楷体" panose="02010609060101010101" pitchFamily="49" charset="-122"/>
              <a:cs typeface="+mn-ea"/>
              <a:sym typeface="+mn-ea"/>
            </a:endParaRPr>
          </a:p>
        </p:txBody>
      </p:sp>
      <p:sp>
        <p:nvSpPr>
          <p:cNvPr id="134" name="Oval 149"/>
          <p:cNvSpPr/>
          <p:nvPr>
            <p:custDataLst>
              <p:tags r:id="rId26"/>
            </p:custDataLst>
          </p:nvPr>
        </p:nvSpPr>
        <p:spPr>
          <a:xfrm>
            <a:off x="5503545" y="4508500"/>
            <a:ext cx="351790" cy="35179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en-US" sz="900">
              <a:sym typeface="Arial" panose="020B0604020202020204" pitchFamily="34" charset="0"/>
            </a:endParaRPr>
          </a:p>
        </p:txBody>
      </p:sp>
      <p:grpSp>
        <p:nvGrpSpPr>
          <p:cNvPr id="135" name="组合 134"/>
          <p:cNvGrpSpPr/>
          <p:nvPr>
            <p:custDataLst>
              <p:tags r:id="rId27"/>
            </p:custDataLst>
          </p:nvPr>
        </p:nvGrpSpPr>
        <p:grpSpPr>
          <a:xfrm rot="0">
            <a:off x="5579110" y="4580890"/>
            <a:ext cx="206375" cy="206375"/>
            <a:chOff x="6272899" y="4287865"/>
            <a:chExt cx="300512" cy="300528"/>
          </a:xfrm>
        </p:grpSpPr>
        <p:sp>
          <p:nvSpPr>
            <p:cNvPr id="136" name="Line 287"/>
            <p:cNvSpPr>
              <a:spLocks noChangeShapeType="1"/>
            </p:cNvSpPr>
            <p:nvPr>
              <p:custDataLst>
                <p:tags r:id="rId28"/>
              </p:custDataLst>
            </p:nvPr>
          </p:nvSpPr>
          <p:spPr bwMode="auto">
            <a:xfrm flipH="1">
              <a:off x="6523901" y="4430644"/>
              <a:ext cx="49510" cy="47210"/>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37" name="Line 288"/>
            <p:cNvSpPr>
              <a:spLocks noChangeShapeType="1"/>
            </p:cNvSpPr>
            <p:nvPr>
              <p:custDataLst>
                <p:tags r:id="rId29"/>
              </p:custDataLst>
            </p:nvPr>
          </p:nvSpPr>
          <p:spPr bwMode="auto">
            <a:xfrm flipH="1" flipV="1">
              <a:off x="6523901" y="4382284"/>
              <a:ext cx="49510" cy="49513"/>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38" name="Line 289"/>
            <p:cNvSpPr>
              <a:spLocks noChangeShapeType="1"/>
            </p:cNvSpPr>
            <p:nvPr>
              <p:custDataLst>
                <p:tags r:id="rId30"/>
              </p:custDataLst>
            </p:nvPr>
          </p:nvSpPr>
          <p:spPr bwMode="auto">
            <a:xfrm flipV="1">
              <a:off x="6274051" y="4382284"/>
              <a:ext cx="47207" cy="49513"/>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39" name="Line 290"/>
            <p:cNvSpPr>
              <a:spLocks noChangeShapeType="1"/>
            </p:cNvSpPr>
            <p:nvPr>
              <p:custDataLst>
                <p:tags r:id="rId31"/>
              </p:custDataLst>
            </p:nvPr>
          </p:nvSpPr>
          <p:spPr bwMode="auto">
            <a:xfrm>
              <a:off x="6274051" y="4430644"/>
              <a:ext cx="47207" cy="47210"/>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0" name="Line 291"/>
            <p:cNvSpPr>
              <a:spLocks noChangeShapeType="1"/>
            </p:cNvSpPr>
            <p:nvPr>
              <p:custDataLst>
                <p:tags r:id="rId32"/>
              </p:custDataLst>
            </p:nvPr>
          </p:nvSpPr>
          <p:spPr bwMode="auto">
            <a:xfrm flipH="1">
              <a:off x="6272899" y="4430645"/>
              <a:ext cx="300512" cy="1152"/>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1" name="Line 292"/>
            <p:cNvSpPr>
              <a:spLocks noChangeShapeType="1"/>
            </p:cNvSpPr>
            <p:nvPr>
              <p:custDataLst>
                <p:tags r:id="rId33"/>
              </p:custDataLst>
            </p:nvPr>
          </p:nvSpPr>
          <p:spPr bwMode="auto">
            <a:xfrm flipH="1" flipV="1">
              <a:off x="6382281" y="4538880"/>
              <a:ext cx="49509" cy="49513"/>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2" name="Line 293"/>
            <p:cNvSpPr>
              <a:spLocks noChangeShapeType="1"/>
            </p:cNvSpPr>
            <p:nvPr>
              <p:custDataLst>
                <p:tags r:id="rId34"/>
              </p:custDataLst>
            </p:nvPr>
          </p:nvSpPr>
          <p:spPr bwMode="auto">
            <a:xfrm flipV="1">
              <a:off x="6430639" y="4538880"/>
              <a:ext cx="47207" cy="49513"/>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3" name="Line 294"/>
            <p:cNvSpPr>
              <a:spLocks noChangeShapeType="1"/>
            </p:cNvSpPr>
            <p:nvPr>
              <p:custDataLst>
                <p:tags r:id="rId35"/>
              </p:custDataLst>
            </p:nvPr>
          </p:nvSpPr>
          <p:spPr bwMode="auto">
            <a:xfrm>
              <a:off x="6430639" y="4289017"/>
              <a:ext cx="47207" cy="47209"/>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4" name="Line 295"/>
            <p:cNvSpPr>
              <a:spLocks noChangeShapeType="1"/>
            </p:cNvSpPr>
            <p:nvPr>
              <p:custDataLst>
                <p:tags r:id="rId36"/>
              </p:custDataLst>
            </p:nvPr>
          </p:nvSpPr>
          <p:spPr bwMode="auto">
            <a:xfrm flipH="1">
              <a:off x="6382281" y="4289017"/>
              <a:ext cx="49509" cy="47209"/>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45" name="Line 296"/>
            <p:cNvSpPr>
              <a:spLocks noChangeShapeType="1"/>
            </p:cNvSpPr>
            <p:nvPr>
              <p:custDataLst>
                <p:tags r:id="rId37"/>
              </p:custDataLst>
            </p:nvPr>
          </p:nvSpPr>
          <p:spPr bwMode="auto">
            <a:xfrm flipV="1">
              <a:off x="6430639" y="4287865"/>
              <a:ext cx="1151" cy="300528"/>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grpSp>
      <p:sp>
        <p:nvSpPr>
          <p:cNvPr id="146" name="TextBox 138"/>
          <p:cNvSpPr txBox="1"/>
          <p:nvPr>
            <p:custDataLst>
              <p:tags r:id="rId38"/>
            </p:custDataLst>
          </p:nvPr>
        </p:nvSpPr>
        <p:spPr>
          <a:xfrm>
            <a:off x="6106160" y="5478780"/>
            <a:ext cx="4192905" cy="563880"/>
          </a:xfrm>
          <a:prstGeom prst="rect">
            <a:avLst/>
          </a:prstGeom>
          <a:noFill/>
        </p:spPr>
        <p:txBody>
          <a:bodyPr vert="horz" wrap="square" lIns="90000" tIns="46800" rIns="90000" bIns="46800" rtlCol="0" anchor="b" anchorCtr="0"/>
          <a:lstStyle/>
          <a:p>
            <a:pPr marL="0" lvl="2">
              <a:lnSpc>
                <a:spcPct val="120000"/>
              </a:lnSpc>
              <a:spcAft>
                <a:spcPts val="1600"/>
              </a:spcAft>
            </a:pPr>
            <a:r>
              <a:rPr kumimoji="1" lang="zh-CN" altLang="en-US" kern="0" dirty="0">
                <a:latin typeface="楷体" panose="02010609060101010101" pitchFamily="49" charset="-122"/>
                <a:ea typeface="楷体" panose="02010609060101010101" pitchFamily="49" charset="-122"/>
                <a:cs typeface="+mn-ea"/>
                <a:sym typeface="+mn-ea"/>
              </a:rPr>
              <a:t>关注受政策扶持的</a:t>
            </a:r>
            <a:r>
              <a:rPr kumimoji="1" lang="en-US" altLang="zh-CN" kern="0" dirty="0">
                <a:latin typeface="楷体" panose="02010609060101010101" pitchFamily="49" charset="-122"/>
                <a:ea typeface="楷体" panose="02010609060101010101" pitchFamily="49" charset="-122"/>
                <a:cs typeface="+mn-ea"/>
                <a:sym typeface="+mn-ea"/>
              </a:rPr>
              <a:t>“</a:t>
            </a:r>
            <a:r>
              <a:rPr kumimoji="1" lang="zh-CN" altLang="en-US" kern="0" dirty="0">
                <a:latin typeface="楷体" panose="02010609060101010101" pitchFamily="49" charset="-122"/>
                <a:ea typeface="楷体" panose="02010609060101010101" pitchFamily="49" charset="-122"/>
                <a:cs typeface="+mn-ea"/>
                <a:sym typeface="+mn-ea"/>
              </a:rPr>
              <a:t>独角兽</a:t>
            </a:r>
            <a:r>
              <a:rPr kumimoji="1" lang="en-US" altLang="zh-CN" kern="0" dirty="0">
                <a:latin typeface="楷体" panose="02010609060101010101" pitchFamily="49" charset="-122"/>
                <a:ea typeface="楷体" panose="02010609060101010101" pitchFamily="49" charset="-122"/>
                <a:cs typeface="+mn-ea"/>
                <a:sym typeface="+mn-ea"/>
              </a:rPr>
              <a:t>”</a:t>
            </a:r>
            <a:r>
              <a:rPr kumimoji="1" lang="zh-CN" altLang="en-US" kern="0" dirty="0">
                <a:latin typeface="楷体" panose="02010609060101010101" pitchFamily="49" charset="-122"/>
                <a:ea typeface="楷体" panose="02010609060101010101" pitchFamily="49" charset="-122"/>
                <a:cs typeface="+mn-ea"/>
                <a:sym typeface="+mn-ea"/>
              </a:rPr>
              <a:t>相关优质标的。</a:t>
            </a:r>
            <a:endParaRPr kumimoji="1" lang="zh-CN" altLang="en-US" b="1" kern="0" dirty="0">
              <a:latin typeface="楷体" panose="02010609060101010101" pitchFamily="49" charset="-122"/>
              <a:ea typeface="楷体" panose="02010609060101010101" pitchFamily="49" charset="-122"/>
              <a:cs typeface="+mn-ea"/>
              <a:sym typeface="+mn-ea"/>
            </a:endParaRPr>
          </a:p>
        </p:txBody>
      </p:sp>
      <p:sp>
        <p:nvSpPr>
          <p:cNvPr id="148" name="Oval 140"/>
          <p:cNvSpPr/>
          <p:nvPr>
            <p:custDataLst>
              <p:tags r:id="rId39"/>
            </p:custDataLst>
          </p:nvPr>
        </p:nvSpPr>
        <p:spPr>
          <a:xfrm>
            <a:off x="5503545" y="5380355"/>
            <a:ext cx="351790" cy="35179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en-US" sz="900">
              <a:sym typeface="Arial" panose="020B0604020202020204" pitchFamily="34" charset="0"/>
            </a:endParaRPr>
          </a:p>
        </p:txBody>
      </p:sp>
      <p:grpSp>
        <p:nvGrpSpPr>
          <p:cNvPr id="149" name="组合 148"/>
          <p:cNvGrpSpPr/>
          <p:nvPr>
            <p:custDataLst>
              <p:tags r:id="rId40"/>
            </p:custDataLst>
          </p:nvPr>
        </p:nvGrpSpPr>
        <p:grpSpPr>
          <a:xfrm rot="0">
            <a:off x="5596890" y="5487670"/>
            <a:ext cx="169545" cy="138430"/>
            <a:chOff x="6298800" y="5165823"/>
            <a:chExt cx="247253" cy="202086"/>
          </a:xfrm>
        </p:grpSpPr>
        <p:sp>
          <p:nvSpPr>
            <p:cNvPr id="150" name="Freeform 668"/>
            <p:cNvSpPr>
              <a:spLocks noChangeArrowheads="1"/>
            </p:cNvSpPr>
            <p:nvPr>
              <p:custDataLst>
                <p:tags r:id="rId41"/>
              </p:custDataLst>
            </p:nvPr>
          </p:nvSpPr>
          <p:spPr bwMode="auto">
            <a:xfrm>
              <a:off x="6320978" y="5322727"/>
              <a:ext cx="45179" cy="45182"/>
            </a:xfrm>
            <a:custGeom>
              <a:avLst/>
              <a:gdLst>
                <a:gd name="T0" fmla="*/ 241 w 242"/>
                <a:gd name="T1" fmla="*/ 121 h 241"/>
                <a:gd name="T2" fmla="*/ 241 w 242"/>
                <a:gd name="T3" fmla="*/ 121 h 241"/>
                <a:gd name="T4" fmla="*/ 120 w 242"/>
                <a:gd name="T5" fmla="*/ 0 h 241"/>
                <a:gd name="T6" fmla="*/ 0 w 242"/>
                <a:gd name="T7" fmla="*/ 121 h 241"/>
                <a:gd name="T8" fmla="*/ 120 w 242"/>
                <a:gd name="T9" fmla="*/ 240 h 241"/>
                <a:gd name="T10" fmla="*/ 241 w 242"/>
                <a:gd name="T11" fmla="*/ 121 h 241"/>
              </a:gdLst>
              <a:ahLst/>
              <a:cxnLst>
                <a:cxn ang="0">
                  <a:pos x="T0" y="T1"/>
                </a:cxn>
                <a:cxn ang="0">
                  <a:pos x="T2" y="T3"/>
                </a:cxn>
                <a:cxn ang="0">
                  <a:pos x="T4" y="T5"/>
                </a:cxn>
                <a:cxn ang="0">
                  <a:pos x="T6" y="T7"/>
                </a:cxn>
                <a:cxn ang="0">
                  <a:pos x="T8" y="T9"/>
                </a:cxn>
                <a:cxn ang="0">
                  <a:pos x="T10" y="T11"/>
                </a:cxn>
              </a:cxnLst>
              <a:rect l="0" t="0" r="r" b="b"/>
              <a:pathLst>
                <a:path w="242" h="241">
                  <a:moveTo>
                    <a:pt x="241" y="121"/>
                  </a:moveTo>
                  <a:lnTo>
                    <a:pt x="241" y="121"/>
                  </a:lnTo>
                  <a:cubicBezTo>
                    <a:pt x="241" y="51"/>
                    <a:pt x="191" y="0"/>
                    <a:pt x="120" y="0"/>
                  </a:cubicBezTo>
                  <a:cubicBezTo>
                    <a:pt x="61" y="0"/>
                    <a:pt x="0" y="51"/>
                    <a:pt x="0" y="121"/>
                  </a:cubicBezTo>
                  <a:cubicBezTo>
                    <a:pt x="0" y="181"/>
                    <a:pt x="61" y="240"/>
                    <a:pt x="120" y="240"/>
                  </a:cubicBezTo>
                  <a:cubicBezTo>
                    <a:pt x="191" y="240"/>
                    <a:pt x="241" y="181"/>
                    <a:pt x="241" y="121"/>
                  </a:cubicBezTo>
                </a:path>
              </a:pathLst>
            </a:custGeom>
            <a:noFill/>
            <a:ln w="4680" cap="flat">
              <a:solidFill>
                <a:schemeClr val="bg1"/>
              </a:solidFill>
              <a:round/>
            </a:ln>
            <a:effectLst/>
          </p:spPr>
          <p:txBody>
            <a:bodyPr vert="horz" wrap="square" lIns="90000" tIns="46800" rIns="90000" bIns="46800" anchor="ctr">
              <a:normAutofit fontScale="25000" lnSpcReduction="20000"/>
            </a:bodyPr>
            <a:lstStyle/>
            <a:p>
              <a:pPr>
                <a:lnSpc>
                  <a:spcPct val="120000"/>
                </a:lnSpc>
              </a:pPr>
              <a:endParaRPr lang="en-US" sz="900">
                <a:sym typeface="Arial" panose="020B0604020202020204" pitchFamily="34" charset="0"/>
              </a:endParaRPr>
            </a:p>
          </p:txBody>
        </p:sp>
        <p:sp>
          <p:nvSpPr>
            <p:cNvPr id="151" name="Freeform 669"/>
            <p:cNvSpPr>
              <a:spLocks noChangeArrowheads="1"/>
            </p:cNvSpPr>
            <p:nvPr>
              <p:custDataLst>
                <p:tags r:id="rId42"/>
              </p:custDataLst>
            </p:nvPr>
          </p:nvSpPr>
          <p:spPr bwMode="auto">
            <a:xfrm>
              <a:off x="6477052" y="5322727"/>
              <a:ext cx="45179" cy="45182"/>
            </a:xfrm>
            <a:custGeom>
              <a:avLst/>
              <a:gdLst>
                <a:gd name="T0" fmla="*/ 242 w 243"/>
                <a:gd name="T1" fmla="*/ 121 h 241"/>
                <a:gd name="T2" fmla="*/ 242 w 243"/>
                <a:gd name="T3" fmla="*/ 121 h 241"/>
                <a:gd name="T4" fmla="*/ 121 w 243"/>
                <a:gd name="T5" fmla="*/ 0 h 241"/>
                <a:gd name="T6" fmla="*/ 0 w 243"/>
                <a:gd name="T7" fmla="*/ 121 h 241"/>
                <a:gd name="T8" fmla="*/ 121 w 243"/>
                <a:gd name="T9" fmla="*/ 240 h 241"/>
                <a:gd name="T10" fmla="*/ 242 w 243"/>
                <a:gd name="T11" fmla="*/ 121 h 241"/>
              </a:gdLst>
              <a:ahLst/>
              <a:cxnLst>
                <a:cxn ang="0">
                  <a:pos x="T0" y="T1"/>
                </a:cxn>
                <a:cxn ang="0">
                  <a:pos x="T2" y="T3"/>
                </a:cxn>
                <a:cxn ang="0">
                  <a:pos x="T4" y="T5"/>
                </a:cxn>
                <a:cxn ang="0">
                  <a:pos x="T6" y="T7"/>
                </a:cxn>
                <a:cxn ang="0">
                  <a:pos x="T8" y="T9"/>
                </a:cxn>
                <a:cxn ang="0">
                  <a:pos x="T10" y="T11"/>
                </a:cxn>
              </a:cxnLst>
              <a:rect l="0" t="0" r="r" b="b"/>
              <a:pathLst>
                <a:path w="243" h="241">
                  <a:moveTo>
                    <a:pt x="242" y="121"/>
                  </a:moveTo>
                  <a:lnTo>
                    <a:pt x="242" y="121"/>
                  </a:lnTo>
                  <a:cubicBezTo>
                    <a:pt x="242" y="51"/>
                    <a:pt x="192" y="0"/>
                    <a:pt x="121" y="0"/>
                  </a:cubicBezTo>
                  <a:cubicBezTo>
                    <a:pt x="62" y="0"/>
                    <a:pt x="0" y="51"/>
                    <a:pt x="0" y="121"/>
                  </a:cubicBezTo>
                  <a:cubicBezTo>
                    <a:pt x="0" y="181"/>
                    <a:pt x="62" y="240"/>
                    <a:pt x="121" y="240"/>
                  </a:cubicBezTo>
                  <a:cubicBezTo>
                    <a:pt x="192" y="240"/>
                    <a:pt x="242" y="181"/>
                    <a:pt x="242" y="121"/>
                  </a:cubicBezTo>
                </a:path>
              </a:pathLst>
            </a:custGeom>
            <a:noFill/>
            <a:ln w="4680" cap="flat">
              <a:solidFill>
                <a:schemeClr val="bg1"/>
              </a:solidFill>
              <a:round/>
            </a:ln>
            <a:effectLst/>
          </p:spPr>
          <p:txBody>
            <a:bodyPr vert="horz" wrap="square" lIns="90000" tIns="46800" rIns="90000" bIns="46800" anchor="ctr">
              <a:normAutofit fontScale="25000" lnSpcReduction="20000"/>
            </a:bodyPr>
            <a:lstStyle/>
            <a:p>
              <a:pPr>
                <a:lnSpc>
                  <a:spcPct val="120000"/>
                </a:lnSpc>
              </a:pPr>
              <a:endParaRPr lang="en-US" sz="900">
                <a:sym typeface="Arial" panose="020B0604020202020204" pitchFamily="34" charset="0"/>
              </a:endParaRPr>
            </a:p>
          </p:txBody>
        </p:sp>
        <p:sp>
          <p:nvSpPr>
            <p:cNvPr id="152" name="Freeform 670"/>
            <p:cNvSpPr>
              <a:spLocks noChangeArrowheads="1"/>
            </p:cNvSpPr>
            <p:nvPr>
              <p:custDataLst>
                <p:tags r:id="rId43"/>
              </p:custDataLst>
            </p:nvPr>
          </p:nvSpPr>
          <p:spPr bwMode="auto">
            <a:xfrm>
              <a:off x="6298800" y="5165823"/>
              <a:ext cx="246432" cy="179085"/>
            </a:xfrm>
            <a:custGeom>
              <a:avLst/>
              <a:gdLst>
                <a:gd name="T0" fmla="*/ 119 w 1324"/>
                <a:gd name="T1" fmla="*/ 962 h 963"/>
                <a:gd name="T2" fmla="*/ 0 w 1324"/>
                <a:gd name="T3" fmla="*/ 962 h 963"/>
                <a:gd name="T4" fmla="*/ 0 w 1324"/>
                <a:gd name="T5" fmla="*/ 0 h 963"/>
                <a:gd name="T6" fmla="*/ 901 w 1324"/>
                <a:gd name="T7" fmla="*/ 0 h 963"/>
                <a:gd name="T8" fmla="*/ 901 w 1324"/>
                <a:gd name="T9" fmla="*/ 239 h 963"/>
                <a:gd name="T10" fmla="*/ 1202 w 1324"/>
                <a:gd name="T11" fmla="*/ 239 h 963"/>
                <a:gd name="T12" fmla="*/ 1323 w 1324"/>
                <a:gd name="T13" fmla="*/ 602 h 963"/>
                <a:gd name="T14" fmla="*/ 1323 w 1324"/>
                <a:gd name="T15" fmla="*/ 962 h 963"/>
                <a:gd name="T16" fmla="*/ 1202 w 1324"/>
                <a:gd name="T17" fmla="*/ 96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4" h="963">
                  <a:moveTo>
                    <a:pt x="119" y="962"/>
                  </a:moveTo>
                  <a:lnTo>
                    <a:pt x="0" y="962"/>
                  </a:lnTo>
                  <a:lnTo>
                    <a:pt x="0" y="0"/>
                  </a:lnTo>
                  <a:lnTo>
                    <a:pt x="901" y="0"/>
                  </a:lnTo>
                  <a:lnTo>
                    <a:pt x="901" y="239"/>
                  </a:lnTo>
                  <a:lnTo>
                    <a:pt x="1202" y="239"/>
                  </a:lnTo>
                  <a:lnTo>
                    <a:pt x="1323" y="602"/>
                  </a:lnTo>
                  <a:lnTo>
                    <a:pt x="1323" y="962"/>
                  </a:lnTo>
                  <a:lnTo>
                    <a:pt x="1202" y="962"/>
                  </a:lnTo>
                </a:path>
              </a:pathLst>
            </a:custGeom>
            <a:noFill/>
            <a:ln w="4680" cap="flat">
              <a:solidFill>
                <a:schemeClr val="bg1"/>
              </a:solidFill>
              <a:round/>
            </a:ln>
            <a:effectLst/>
          </p:spPr>
          <p:txBody>
            <a:bodyPr vert="horz" wrap="square" lIns="90000" tIns="46800" rIns="90000" bIns="46800">
              <a:normAutofit fontScale="55000" lnSpcReduction="20000"/>
            </a:bodyPr>
            <a:lstStyle/>
            <a:p>
              <a:pPr>
                <a:lnSpc>
                  <a:spcPct val="120000"/>
                </a:lnSpc>
              </a:pPr>
              <a:endParaRPr lang="en-US" sz="900">
                <a:sym typeface="Arial" panose="020B0604020202020204" pitchFamily="34" charset="0"/>
              </a:endParaRPr>
            </a:p>
          </p:txBody>
        </p:sp>
        <p:sp>
          <p:nvSpPr>
            <p:cNvPr id="153" name="Line 671"/>
            <p:cNvSpPr>
              <a:spLocks noChangeShapeType="1"/>
            </p:cNvSpPr>
            <p:nvPr>
              <p:custDataLst>
                <p:tags r:id="rId44"/>
              </p:custDataLst>
            </p:nvPr>
          </p:nvSpPr>
          <p:spPr bwMode="auto">
            <a:xfrm>
              <a:off x="6365336" y="5344907"/>
              <a:ext cx="111716" cy="822"/>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54" name="Line 672"/>
            <p:cNvSpPr>
              <a:spLocks noChangeShapeType="1"/>
            </p:cNvSpPr>
            <p:nvPr>
              <p:custDataLst>
                <p:tags r:id="rId45"/>
              </p:custDataLst>
            </p:nvPr>
          </p:nvSpPr>
          <p:spPr bwMode="auto">
            <a:xfrm>
              <a:off x="6466374" y="5210183"/>
              <a:ext cx="821" cy="134724"/>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sp>
          <p:nvSpPr>
            <p:cNvPr id="155" name="Line 673"/>
            <p:cNvSpPr>
              <a:spLocks noChangeShapeType="1"/>
            </p:cNvSpPr>
            <p:nvPr>
              <p:custDataLst>
                <p:tags r:id="rId46"/>
              </p:custDataLst>
            </p:nvPr>
          </p:nvSpPr>
          <p:spPr bwMode="auto">
            <a:xfrm flipH="1">
              <a:off x="6465552" y="5278367"/>
              <a:ext cx="80501" cy="821"/>
            </a:xfrm>
            <a:prstGeom prst="line">
              <a:avLst/>
            </a:prstGeom>
            <a:noFill/>
            <a:ln w="4680" cap="flat">
              <a:solidFill>
                <a:schemeClr val="bg1"/>
              </a:solidFill>
              <a:round/>
            </a:ln>
            <a:effectLst/>
          </p:spPr>
          <p:txBody>
            <a:bodyPr vert="horz" wrap="square" lIns="90000" tIns="46800" rIns="90000" bIns="46800">
              <a:normAutofit fontScale="25000" lnSpcReduction="20000"/>
            </a:bodyPr>
            <a:lstStyle/>
            <a:p>
              <a:pPr>
                <a:lnSpc>
                  <a:spcPct val="120000"/>
                </a:lnSpc>
              </a:pPr>
              <a:endParaRPr lang="en-US" sz="900">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蓝底"/>
          <p:cNvSpPr>
            <a:spLocks noChangeArrowheads="1"/>
          </p:cNvSpPr>
          <p:nvPr/>
        </p:nvSpPr>
        <p:spPr bwMode="auto">
          <a:xfrm>
            <a:off x="606425" y="1522730"/>
            <a:ext cx="10996295" cy="4975860"/>
          </a:xfrm>
          <a:prstGeom prst="rect">
            <a:avLst/>
          </a:prstGeom>
          <a:blipFill>
            <a:blip r:embed="rId1"/>
          </a:blipFill>
          <a:ln w="50800">
            <a:solidFill>
              <a:srgbClr val="943240"/>
            </a:solidFill>
          </a:ln>
          <a:effectLst>
            <a:outerShdw blurRad="355600" dist="152400" dir="8100000" algn="tr" rotWithShape="0">
              <a:prstClr val="black">
                <a:alpha val="40000"/>
              </a:prstClr>
            </a:outerShdw>
          </a:effectLst>
        </p:spPr>
        <p:txBody>
          <a:bodyPr wrap="none" anchor="ctr"/>
          <a:p>
            <a:endParaRPr lang="zh-CN" altLang="en-US"/>
          </a:p>
        </p:txBody>
      </p:sp>
      <p:sp>
        <p:nvSpPr>
          <p:cNvPr id="18440" name="文本框 21"/>
          <p:cNvSpPr txBox="1">
            <a:spLocks noChangeArrowheads="1"/>
          </p:cNvSpPr>
          <p:nvPr/>
        </p:nvSpPr>
        <p:spPr bwMode="auto">
          <a:xfrm>
            <a:off x="868680" y="2054225"/>
            <a:ext cx="10514965" cy="4399915"/>
          </a:xfrm>
          <a:prstGeom prst="rect">
            <a:avLst/>
          </a:prstGeom>
          <a:noFill/>
          <a:ln w="9525">
            <a:noFill/>
            <a:miter lim="800000"/>
          </a:ln>
        </p:spPr>
        <p:txBody>
          <a:bodyPr wrap="square">
            <a:spAutoFit/>
          </a:bodyPr>
          <a:p>
            <a:pPr eaLnBrk="0" hangingPunct="0">
              <a:lnSpc>
                <a:spcPct val="200000"/>
              </a:lnSpc>
            </a:pPr>
            <a:r>
              <a:rPr lang="en-US" altLang="zh-CN" sz="2000" b="1" dirty="0">
                <a:solidFill>
                  <a:schemeClr val="tx1">
                    <a:lumMod val="65000"/>
                    <a:lumOff val="35000"/>
                  </a:schemeClr>
                </a:solidFill>
                <a:latin typeface="楷体" panose="02010609060101010101" pitchFamily="49" charset="-122"/>
                <a:ea typeface="楷体" panose="02010609060101010101" pitchFamily="49" charset="-122"/>
              </a:rPr>
              <a:t>    </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rPr>
              <a:t>在春风吐绿、万物复苏的</a:t>
            </a:r>
            <a:r>
              <a:rPr lang="en-US" altLang="zh-CN" sz="2000" b="1" dirty="0">
                <a:solidFill>
                  <a:schemeClr val="tx1">
                    <a:lumMod val="65000"/>
                    <a:lumOff val="35000"/>
                  </a:schemeClr>
                </a:solidFill>
                <a:latin typeface="楷体" panose="02010609060101010101" pitchFamily="49" charset="-122"/>
                <a:ea typeface="楷体" panose="02010609060101010101" pitchFamily="49" charset="-122"/>
              </a:rPr>
              <a:t>3</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rPr>
              <a:t>月，2018年全国两会胜利闭幕，吹响了新征程的号角。期间国家领导人深刻诠释了中华民族的伟大复兴精神，并且全面部署了新时代的大政方针，以对国家的坚定信心、对未来的高远擘画，激起了亿万人民共同奋斗、共圆梦想的豪情。</a:t>
            </a:r>
            <a:endParaRPr lang="zh-CN" altLang="en-US" sz="2000" b="1" dirty="0">
              <a:solidFill>
                <a:schemeClr val="tx1">
                  <a:lumMod val="65000"/>
                  <a:lumOff val="35000"/>
                </a:schemeClr>
              </a:solidFill>
              <a:latin typeface="楷体" panose="02010609060101010101" pitchFamily="49" charset="-122"/>
              <a:ea typeface="楷体" panose="02010609060101010101" pitchFamily="49" charset="-122"/>
            </a:endParaRPr>
          </a:p>
          <a:p>
            <a:pPr eaLnBrk="0" hangingPunct="0">
              <a:lnSpc>
                <a:spcPct val="200000"/>
              </a:lnSpc>
            </a:pPr>
            <a:r>
              <a:rPr lang="zh-CN" altLang="en-US" sz="2000" b="1" dirty="0">
                <a:solidFill>
                  <a:schemeClr val="tx1">
                    <a:lumMod val="65000"/>
                    <a:lumOff val="35000"/>
                  </a:schemeClr>
                </a:solidFill>
                <a:latin typeface="楷体" panose="02010609060101010101" pitchFamily="49" charset="-122"/>
                <a:ea typeface="楷体" panose="02010609060101010101" pitchFamily="49" charset="-122"/>
              </a:rPr>
              <a:t>    与此同时，远在大洋彼岸的特朗普发起了密谋已久的中美贸易战，在资本市场上掀起了滔天巨浪。身处局中的美股、</a:t>
            </a:r>
            <a:r>
              <a:rPr lang="en-US" altLang="zh-CN" sz="2000" b="1" dirty="0">
                <a:solidFill>
                  <a:schemeClr val="tx1">
                    <a:lumMod val="65000"/>
                    <a:lumOff val="35000"/>
                  </a:schemeClr>
                </a:solidFill>
                <a:latin typeface="楷体" panose="02010609060101010101" pitchFamily="49" charset="-122"/>
                <a:ea typeface="楷体" panose="02010609060101010101" pitchFamily="49" charset="-122"/>
              </a:rPr>
              <a:t>A</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rPr>
              <a:t>股相继大跌，就连局外的欧洲、日本亦不能幸免。但</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sym typeface="+mn-ea"/>
              </a:rPr>
              <a:t>所谓危机，是危亦是机，因为</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rPr>
              <a:t>市场的每一次非理性下跌，都可能是新的投资机会，所以</a:t>
            </a:r>
            <a:r>
              <a:rPr lang="zh-CN" altLang="en-US" sz="2000" b="1" dirty="0">
                <a:solidFill>
                  <a:schemeClr val="tx1">
                    <a:lumMod val="65000"/>
                    <a:lumOff val="35000"/>
                  </a:schemeClr>
                </a:solidFill>
                <a:latin typeface="楷体" panose="02010609060101010101" pitchFamily="49" charset="-122"/>
                <a:ea typeface="楷体" panose="02010609060101010101" pitchFamily="49" charset="-122"/>
                <a:sym typeface="+mn-ea"/>
              </a:rPr>
              <a:t>这一次的下跌，投资者又该如何把握呢？</a:t>
            </a:r>
            <a:endParaRPr lang="zh-CN" altLang="en-US" sz="2000" b="1" dirty="0">
              <a:solidFill>
                <a:schemeClr val="tx1">
                  <a:lumMod val="65000"/>
                  <a:lumOff val="35000"/>
                </a:schemeClr>
              </a:solidFill>
              <a:latin typeface="楷体" panose="02010609060101010101" pitchFamily="49" charset="-122"/>
              <a:ea typeface="楷体" panose="02010609060101010101" pitchFamily="49" charset="-122"/>
            </a:endParaRPr>
          </a:p>
        </p:txBody>
      </p:sp>
      <p:sp>
        <p:nvSpPr>
          <p:cNvPr id="3" name="前言"/>
          <p:cNvSpPr/>
          <p:nvPr/>
        </p:nvSpPr>
        <p:spPr>
          <a:xfrm>
            <a:off x="751840" y="1597025"/>
            <a:ext cx="1268730" cy="504825"/>
          </a:xfrm>
          <a:prstGeom prst="snip1Rect">
            <a:avLst/>
          </a:prstGeom>
          <a:solidFill>
            <a:srgbClr val="943240"/>
          </a:solidFill>
          <a:ln w="6350">
            <a:solidFill>
              <a:srgbClr val="94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lumMod val="85000"/>
                  </a:schemeClr>
                </a:solidFill>
                <a:latin typeface="微软雅黑" panose="020B0503020204020204" pitchFamily="34" charset="-122"/>
                <a:ea typeface="微软雅黑" panose="020B0503020204020204" pitchFamily="34" charset="-122"/>
                <a:sym typeface="+mn-ea"/>
              </a:rPr>
              <a:t>卷首语</a:t>
            </a:r>
            <a:endParaRPr lang="zh-CN" altLang="en-US" sz="2400" b="1" dirty="0">
              <a:solidFill>
                <a:schemeClr val="bg1">
                  <a:lumMod val="85000"/>
                </a:schemeClr>
              </a:solidFill>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clrChange>
              <a:clrFrom>
                <a:srgbClr val="FFFFFF"/>
              </a:clrFrom>
              <a:clrTo>
                <a:srgbClr val="FFFFFF">
                  <a:alpha val="0"/>
                </a:srgbClr>
              </a:clrTo>
            </a:clrChange>
          </a:blip>
          <a:stretch>
            <a:fillRect/>
          </a:stretch>
        </p:blipFill>
        <p:spPr>
          <a:xfrm>
            <a:off x="9096397" y="172924"/>
            <a:ext cx="2907665" cy="746760"/>
          </a:xfrm>
          <a:prstGeom prst="rect">
            <a:avLst/>
          </a:prstGeom>
        </p:spPr>
      </p:pic>
      <p:sp>
        <p:nvSpPr>
          <p:cNvPr id="12" name="矩形 11"/>
          <p:cNvSpPr/>
          <p:nvPr/>
        </p:nvSpPr>
        <p:spPr>
          <a:xfrm>
            <a:off x="474831" y="172924"/>
            <a:ext cx="3348683" cy="883285"/>
          </a:xfrm>
          <a:prstGeom prst="rect">
            <a:avLst/>
          </a:prstGeom>
        </p:spPr>
        <p:txBody>
          <a:bodyPr wrap="square">
            <a:spAutoFit/>
          </a:bodyPr>
          <a:p>
            <a:pPr lvl="0">
              <a:lnSpc>
                <a:spcPct val="112000"/>
              </a:lnSpc>
              <a:defRPr/>
            </a:pPr>
            <a:r>
              <a:rPr lang="zh-CN" altLang="zh-CN" sz="2800" b="1" dirty="0">
                <a:solidFill>
                  <a:srgbClr val="D65840"/>
                </a:solidFill>
                <a:latin typeface="微软雅黑" panose="020B0503020204020204" pitchFamily="34" charset="-122"/>
                <a:ea typeface="微软雅黑" panose="020B0503020204020204" pitchFamily="34" charset="-122"/>
              </a:rPr>
              <a:t>卷首语</a:t>
            </a:r>
            <a:endParaRPr lang="zh-CN" altLang="zh-CN" sz="2800" b="1" dirty="0">
              <a:solidFill>
                <a:srgbClr val="D65840"/>
              </a:solidFill>
              <a:latin typeface="微软雅黑" panose="020B0503020204020204" pitchFamily="34" charset="-122"/>
              <a:ea typeface="微软雅黑" panose="020B0503020204020204" pitchFamily="34"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a:xfrm>
            <a:off x="117532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25851" y="2248380"/>
            <a:ext cx="5034858" cy="3322955"/>
          </a:xfrm>
          <a:prstGeom prst="rect">
            <a:avLst/>
          </a:prstGeom>
        </p:spPr>
        <p:txBody>
          <a:bodyPr wrap="square">
            <a:spAutoFit/>
          </a:bodyPr>
          <a:p>
            <a:pPr marL="0" lvl="2" indent="0" eaLnBrk="0" hangingPunct="0">
              <a:lnSpc>
                <a:spcPct val="150000"/>
              </a:lnSpc>
              <a:spcBef>
                <a:spcPts val="600"/>
              </a:spcBef>
              <a:buClr>
                <a:srgbClr val="CC3300"/>
              </a:buClr>
              <a:buSzPct val="85000"/>
              <a:buFont typeface="Wingdings" panose="05000000000000000000" pitchFamily="2" charset="2"/>
              <a:buNone/>
              <a:defRPr/>
            </a:pP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二月初</a:t>
            </a:r>
            <a:r>
              <a:rPr lang="zh-CN" altLang="en-US" sz="2000" dirty="0">
                <a:solidFill>
                  <a:schemeClr val="bg2">
                    <a:lumMod val="25000"/>
                  </a:schemeClr>
                </a:solidFill>
                <a:latin typeface="楷体" panose="02010609060101010101" pitchFamily="49" charset="-122"/>
                <a:ea typeface="楷体" panose="02010609060101010101" pitchFamily="49" charset="-122"/>
                <a:sym typeface="+mn-ea"/>
              </a:rPr>
              <a:t>美</a:t>
            </a: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股由于受恐</a:t>
            </a:r>
            <a:r>
              <a:rPr lang="zh-CN" altLang="en-US" sz="2000" dirty="0">
                <a:solidFill>
                  <a:schemeClr val="bg2">
                    <a:lumMod val="25000"/>
                  </a:schemeClr>
                </a:solidFill>
                <a:latin typeface="楷体" panose="02010609060101010101" pitchFamily="49" charset="-122"/>
                <a:ea typeface="楷体" panose="02010609060101010101" pitchFamily="49" charset="-122"/>
                <a:sym typeface="+mn-ea"/>
              </a:rPr>
              <a:t>高情绪、加息预期调整以及程序化操作等因素影响而大幅下挫</a:t>
            </a: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，并且给全球</a:t>
            </a:r>
            <a:r>
              <a:rPr lang="zh-CN" altLang="en-US" sz="2000" dirty="0">
                <a:solidFill>
                  <a:schemeClr val="bg2">
                    <a:lumMod val="25000"/>
                  </a:schemeClr>
                </a:solidFill>
                <a:latin typeface="楷体" panose="02010609060101010101" pitchFamily="49" charset="-122"/>
                <a:ea typeface="楷体" panose="02010609060101010101" pitchFamily="49" charset="-122"/>
                <a:sym typeface="+mn-ea"/>
              </a:rPr>
              <a:t>股市带来极大的负面影响。恒生指数一度跌破</a:t>
            </a:r>
            <a:r>
              <a:rPr lang="en-US" altLang="zh-CN" sz="2000" dirty="0">
                <a:solidFill>
                  <a:schemeClr val="bg2">
                    <a:lumMod val="25000"/>
                  </a:schemeClr>
                </a:solidFill>
                <a:latin typeface="楷体" panose="02010609060101010101" pitchFamily="49" charset="-122"/>
                <a:ea typeface="楷体" panose="02010609060101010101" pitchFamily="49" charset="-122"/>
                <a:sym typeface="+mn-ea"/>
              </a:rPr>
              <a:t>30000</a:t>
            </a:r>
            <a:r>
              <a:rPr lang="zh-CN" altLang="en-US" sz="2000" dirty="0">
                <a:solidFill>
                  <a:schemeClr val="bg2">
                    <a:lumMod val="25000"/>
                  </a:schemeClr>
                </a:solidFill>
                <a:latin typeface="楷体" panose="02010609060101010101" pitchFamily="49" charset="-122"/>
                <a:ea typeface="楷体" panose="02010609060101010101" pitchFamily="49" charset="-122"/>
                <a:sym typeface="+mn-ea"/>
              </a:rPr>
              <a:t>点，月跌幅达</a:t>
            </a:r>
            <a:r>
              <a:rPr lang="en-US" altLang="zh-CN" sz="2000" dirty="0">
                <a:solidFill>
                  <a:schemeClr val="bg2">
                    <a:lumMod val="25000"/>
                  </a:schemeClr>
                </a:solidFill>
                <a:latin typeface="楷体" panose="02010609060101010101" pitchFamily="49" charset="-122"/>
                <a:ea typeface="楷体" panose="02010609060101010101" pitchFamily="49" charset="-122"/>
                <a:sym typeface="+mn-ea"/>
              </a:rPr>
              <a:t>6.21%,</a:t>
            </a:r>
            <a:r>
              <a:rPr lang="zh-CN" altLang="en-US" sz="2000" dirty="0">
                <a:solidFill>
                  <a:schemeClr val="bg2">
                    <a:lumMod val="25000"/>
                  </a:schemeClr>
                </a:solidFill>
                <a:latin typeface="楷体" panose="02010609060101010101" pitchFamily="49" charset="-122"/>
                <a:ea typeface="楷体" panose="02010609060101010101" pitchFamily="49" charset="-122"/>
                <a:sym typeface="+mn-ea"/>
              </a:rPr>
              <a:t>恒生国企指数下跌</a:t>
            </a:r>
            <a:r>
              <a:rPr lang="en-US" altLang="zh-CN" sz="2000" dirty="0">
                <a:solidFill>
                  <a:schemeClr val="bg2">
                    <a:lumMod val="25000"/>
                  </a:schemeClr>
                </a:solidFill>
                <a:latin typeface="楷体" panose="02010609060101010101" pitchFamily="49" charset="-122"/>
                <a:ea typeface="楷体" panose="02010609060101010101" pitchFamily="49" charset="-122"/>
                <a:sym typeface="+mn-ea"/>
              </a:rPr>
              <a:t>8.7%</a:t>
            </a: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。进入到</a:t>
            </a:r>
            <a:r>
              <a:rPr lang="en-US" altLang="zh-CN" sz="2000" dirty="0" smtClean="0">
                <a:solidFill>
                  <a:schemeClr val="bg2">
                    <a:lumMod val="25000"/>
                  </a:schemeClr>
                </a:solidFill>
                <a:latin typeface="楷体" panose="02010609060101010101" pitchFamily="49" charset="-122"/>
                <a:ea typeface="楷体" panose="02010609060101010101" pitchFamily="49" charset="-122"/>
                <a:sym typeface="+mn-ea"/>
              </a:rPr>
              <a:t>3</a:t>
            </a: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月份下旬，受腾讯控股大股东</a:t>
            </a:r>
            <a:r>
              <a:rPr lang="en-US" altLang="zh-CN" sz="2000" dirty="0" smtClean="0">
                <a:solidFill>
                  <a:schemeClr val="bg2">
                    <a:lumMod val="25000"/>
                  </a:schemeClr>
                </a:solidFill>
                <a:latin typeface="楷体" panose="02010609060101010101" pitchFamily="49" charset="-122"/>
                <a:ea typeface="楷体" panose="02010609060101010101" pitchFamily="49" charset="-122"/>
                <a:sym typeface="+mn-ea"/>
              </a:rPr>
              <a:t>Naspers</a:t>
            </a:r>
            <a:r>
              <a:rPr lang="zh-CN" altLang="en-US" sz="2000" dirty="0" smtClean="0">
                <a:solidFill>
                  <a:schemeClr val="bg2">
                    <a:lumMod val="25000"/>
                  </a:schemeClr>
                </a:solidFill>
                <a:latin typeface="楷体" panose="02010609060101010101" pitchFamily="49" charset="-122"/>
                <a:ea typeface="楷体" panose="02010609060101010101" pitchFamily="49" charset="-122"/>
                <a:sym typeface="+mn-ea"/>
              </a:rPr>
              <a:t>减持及中美贸易战的影响，市场波动再次增大。</a:t>
            </a:r>
            <a:endParaRPr kumimoji="1" lang="zh-CN" altLang="en-US" sz="2000" kern="0" dirty="0" smtClean="0">
              <a:solidFill>
                <a:schemeClr val="bg2">
                  <a:lumMod val="25000"/>
                </a:schemeClr>
              </a:solidFill>
              <a:latin typeface="楷体" panose="02010609060101010101" pitchFamily="49" charset="-122"/>
              <a:ea typeface="楷体" panose="02010609060101010101" pitchFamily="49" charset="-122"/>
              <a:cs typeface="+mn-ea"/>
              <a:sym typeface="+mn-ea"/>
            </a:endParaRPr>
          </a:p>
        </p:txBody>
      </p:sp>
      <p:sp>
        <p:nvSpPr>
          <p:cNvPr id="17" name="文本框 4"/>
          <p:cNvSpPr txBox="1">
            <a:spLocks noChangeArrowheads="1"/>
          </p:cNvSpPr>
          <p:nvPr/>
        </p:nvSpPr>
        <p:spPr bwMode="auto">
          <a:xfrm>
            <a:off x="4909820" y="1425575"/>
            <a:ext cx="2861945" cy="429895"/>
          </a:xfrm>
          <a:prstGeom prst="rect">
            <a:avLst/>
          </a:prstGeom>
          <a:noFill/>
          <a:ln w="9525">
            <a:noFill/>
            <a:miter lim="800000"/>
          </a:ln>
        </p:spPr>
        <p:txBody>
          <a:bodyPr wrap="square">
            <a:spAutoFit/>
          </a:bodyPr>
          <a:p>
            <a:pPr algn="just"/>
            <a:r>
              <a:rPr lang="zh-CN" altLang="en-US" sz="2200" b="1" dirty="0">
                <a:solidFill>
                  <a:srgbClr val="A0262F"/>
                </a:solidFill>
                <a:latin typeface="微软雅黑" panose="020B0503020204020204" pitchFamily="34" charset="-122"/>
                <a:ea typeface="微软雅黑" panose="020B0503020204020204" pitchFamily="34" charset="-122"/>
                <a:sym typeface="+mn-ea"/>
              </a:rPr>
              <a:t>港股市场回顾</a:t>
            </a:r>
            <a:endParaRPr lang="zh-CN" altLang="en-US" sz="2200" b="1" dirty="0">
              <a:solidFill>
                <a:srgbClr val="A0262F"/>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p:nvCxnSpPr>
        <p:spPr>
          <a:xfrm flipH="1">
            <a:off x="5450840" y="2186940"/>
            <a:ext cx="4445" cy="365061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clrChange>
              <a:clrFrom>
                <a:srgbClr val="F3F3F3">
                  <a:alpha val="100000"/>
                </a:srgbClr>
              </a:clrFrom>
              <a:clrTo>
                <a:srgbClr val="F3F3F3">
                  <a:alpha val="100000"/>
                  <a:alpha val="0"/>
                </a:srgbClr>
              </a:clrTo>
            </a:clrChange>
            <a:extLst>
              <a:ext uri="{28A0092B-C50C-407E-A947-70E740481C1C}">
                <a14:useLocalDpi xmlns:a14="http://schemas.microsoft.com/office/drawing/2010/main" val="0"/>
              </a:ext>
            </a:extLst>
          </a:blip>
          <a:stretch>
            <a:fillRect/>
          </a:stretch>
        </p:blipFill>
        <p:spPr>
          <a:xfrm>
            <a:off x="5678170" y="2595880"/>
            <a:ext cx="6203315" cy="2459355"/>
          </a:xfrm>
          <a:prstGeom prst="rect">
            <a:avLst/>
          </a:prstGeom>
        </p:spPr>
      </p:pic>
      <p:sp>
        <p:nvSpPr>
          <p:cNvPr id="118" name="矩形 93"/>
          <p:cNvSpPr/>
          <p:nvPr/>
        </p:nvSpPr>
        <p:spPr>
          <a:xfrm>
            <a:off x="5543803" y="247036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6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
        <p:nvSpPr>
          <p:cNvPr id="2" name="矩形 93"/>
          <p:cNvSpPr/>
          <p:nvPr/>
        </p:nvSpPr>
        <p:spPr>
          <a:xfrm rot="10800000">
            <a:off x="11736958" y="48986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6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anim calcmode="lin" valueType="num">
                                      <p:cBhvr>
                                        <p:cTn id="10" dur="500" fill="hold"/>
                                        <p:tgtEl>
                                          <p:spTgt spid="118"/>
                                        </p:tgtEl>
                                        <p:attrNameLst>
                                          <p:attrName>ppt_x</p:attrName>
                                        </p:attrNameLst>
                                      </p:cBhvr>
                                      <p:tavLst>
                                        <p:tav tm="0">
                                          <p:val>
                                            <p:fltVal val="0.5"/>
                                          </p:val>
                                        </p:tav>
                                        <p:tav tm="100000">
                                          <p:val>
                                            <p:strVal val="#ppt_x"/>
                                          </p:val>
                                        </p:tav>
                                      </p:tavLst>
                                    </p:anim>
                                    <p:anim calcmode="lin" valueType="num">
                                      <p:cBhvr>
                                        <p:cTn id="11" dur="500" fill="hold"/>
                                        <p:tgtEl>
                                          <p:spTgt spid="11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ldLvl="0" animBg="1"/>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8265" y="2073275"/>
            <a:ext cx="11395075" cy="393827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虽然美联储加息常态化和中美贸易摩擦升级等风险事件将对港股市场短期造成较大波动，但支撑港股企稳走强的核心逻辑（如全球经济贸易持续向好和港股的估值优势等）没有发生变化，因此中长期继续看好港股市场，维持谨慎看多的观点</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endPar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1、全球经济贸易向好</a:t>
            </a:r>
            <a:r>
              <a:rPr kumimoji="1" 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美国2月Markit制造业PMI续升至55.9，创40个月新高，消费者信心指数达99.9，超出市场预期；欧元区四季度GDP同比增速为2.7%，内需与进出口同时发力；</a:t>
            </a:r>
            <a:endPar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2</a:t>
            </a:r>
            <a:r>
              <a:rPr kumimoji="1" 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r>
              <a:rPr kumimoji="1" 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国内经济基本面平稳，企业业绩有望超预期：</a:t>
            </a:r>
            <a:r>
              <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国内经济贸易平稳向好，改革力度加大，二月底召开的三中全会，重点审议《深化党和国家机构改革的方案》。在供给侧改革、产业升级和环保督查的大背景下，行业龙头业绩将大幅改善；</a:t>
            </a:r>
            <a:endParaRPr kumimoji="1" 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p:txBody>
      </p:sp>
      <p:sp>
        <p:nvSpPr>
          <p:cNvPr id="10" name="文本框 4"/>
          <p:cNvSpPr txBox="1">
            <a:spLocks noChangeArrowheads="1"/>
          </p:cNvSpPr>
          <p:nvPr/>
        </p:nvSpPr>
        <p:spPr bwMode="auto">
          <a:xfrm>
            <a:off x="556883" y="1502872"/>
            <a:ext cx="4782185" cy="429895"/>
          </a:xfrm>
          <a:prstGeom prst="rect">
            <a:avLst/>
          </a:prstGeom>
          <a:noFill/>
          <a:ln w="9525">
            <a:noFill/>
            <a:miter lim="800000"/>
          </a:ln>
        </p:spPr>
        <p:txBody>
          <a:bodyPr wrap="square">
            <a:spAutoFit/>
          </a:bodyPr>
          <a:p>
            <a:pPr algn="just"/>
            <a:r>
              <a:rPr lang="zh-CN" sz="2200" b="1" dirty="0">
                <a:solidFill>
                  <a:srgbClr val="A0262F"/>
                </a:solidFill>
                <a:latin typeface="微软雅黑" panose="020B0503020204020204" pitchFamily="34" charset="-122"/>
                <a:ea typeface="微软雅黑" panose="020B0503020204020204" pitchFamily="34" charset="-122"/>
                <a:sym typeface="+mn-ea"/>
              </a:rPr>
              <a:t>投资观点</a:t>
            </a:r>
            <a:endParaRPr lang="zh-CN" altLang="en-US" sz="2200" b="1" dirty="0">
              <a:solidFill>
                <a:srgbClr val="A0262F"/>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71805" y="1610995"/>
            <a:ext cx="6224905" cy="393827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lang="en-US" altLang="zh-CN" sz="2000" b="1" dirty="0">
                <a:latin typeface="楷体" panose="02010609060101010101" pitchFamily="49" charset="-122"/>
                <a:ea typeface="楷体" panose="02010609060101010101" pitchFamily="49" charset="-122"/>
                <a:sym typeface="+mn-ea"/>
              </a:rPr>
              <a:t>3</a:t>
            </a:r>
            <a:r>
              <a:rPr lang="zh-CN" altLang="en-US" sz="2000" b="1" dirty="0">
                <a:latin typeface="楷体" panose="02010609060101010101" pitchFamily="49" charset="-122"/>
                <a:ea typeface="楷体" panose="02010609060101010101" pitchFamily="49" charset="-122"/>
                <a:sym typeface="+mn-ea"/>
              </a:rPr>
              <a:t>、经过</a:t>
            </a:r>
            <a:r>
              <a:rPr lang="en-US" altLang="zh-CN" sz="2000" b="1" dirty="0">
                <a:latin typeface="楷体" panose="02010609060101010101" pitchFamily="49" charset="-122"/>
                <a:ea typeface="楷体" panose="02010609060101010101" pitchFamily="49" charset="-122"/>
                <a:sym typeface="+mn-ea"/>
              </a:rPr>
              <a:t>2</a:t>
            </a:r>
            <a:r>
              <a:rPr lang="zh-CN" altLang="en-US" sz="2000" b="1" dirty="0" smtClean="0">
                <a:latin typeface="楷体" panose="02010609060101010101" pitchFamily="49" charset="-122"/>
                <a:ea typeface="楷体" panose="02010609060101010101" pitchFamily="49" charset="-122"/>
                <a:sym typeface="+mn-ea"/>
              </a:rPr>
              <a:t>月的</a:t>
            </a:r>
            <a:r>
              <a:rPr lang="zh-CN" altLang="en-US" sz="2000" b="1" dirty="0">
                <a:latin typeface="楷体" panose="02010609060101010101" pitchFamily="49" charset="-122"/>
                <a:ea typeface="楷体" panose="02010609060101010101" pitchFamily="49" charset="-122"/>
                <a:sym typeface="+mn-ea"/>
              </a:rPr>
              <a:t>深度调整，港</a:t>
            </a:r>
            <a:r>
              <a:rPr lang="zh-CN" altLang="en-US" sz="2000" b="1" dirty="0" smtClean="0">
                <a:latin typeface="楷体" panose="02010609060101010101" pitchFamily="49" charset="-122"/>
                <a:ea typeface="楷体" panose="02010609060101010101" pitchFamily="49" charset="-122"/>
                <a:sym typeface="+mn-ea"/>
              </a:rPr>
              <a:t>股性</a:t>
            </a:r>
            <a:r>
              <a:rPr lang="zh-CN" altLang="en-US" sz="2000" b="1" dirty="0">
                <a:latin typeface="楷体" panose="02010609060101010101" pitchFamily="49" charset="-122"/>
                <a:ea typeface="楷体" panose="02010609060101010101" pitchFamily="49" charset="-122"/>
                <a:sym typeface="+mn-ea"/>
              </a:rPr>
              <a:t>价比进一步提升</a:t>
            </a:r>
            <a:r>
              <a:rPr lang="zh-CN" altLang="en-US" sz="2000" b="1" dirty="0" smtClean="0">
                <a:latin typeface="楷体" panose="02010609060101010101" pitchFamily="49" charset="-122"/>
                <a:ea typeface="楷体" panose="02010609060101010101" pitchFamily="49" charset="-122"/>
                <a:sym typeface="+mn-ea"/>
              </a:rPr>
              <a:t>。回顾</a:t>
            </a:r>
            <a:r>
              <a:rPr lang="zh-CN" altLang="en-US" sz="2000" b="1" dirty="0">
                <a:latin typeface="楷体" panose="02010609060101010101" pitchFamily="49" charset="-122"/>
                <a:ea typeface="楷体" panose="02010609060101010101" pitchFamily="49" charset="-122"/>
                <a:sym typeface="+mn-ea"/>
              </a:rPr>
              <a:t>港股市场历史走势，当前估值仍有</a:t>
            </a:r>
            <a:r>
              <a:rPr lang="zh-CN" altLang="en-US" sz="2000" b="1" dirty="0" smtClean="0">
                <a:latin typeface="楷体" panose="02010609060101010101" pitchFamily="49" charset="-122"/>
                <a:ea typeface="楷体" panose="02010609060101010101" pitchFamily="49" charset="-122"/>
                <a:sym typeface="+mn-ea"/>
              </a:rPr>
              <a:t>上升空间</a:t>
            </a:r>
            <a:r>
              <a:rPr kumimoji="1" lang="zh-CN" alt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endParaRPr kumimoji="1" lang="zh-CN" altLang="zh-CN" sz="2000" b="1" kern="0"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1）横向对比欧美及A股市场，港股仍是全球估值最低的股票市场之一，海外资金加速流入中国股市，</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为</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港股</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的企稳</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上行创造有利条件。</a:t>
            </a:r>
            <a:endPar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2）2018年中国将逐步实现金融业对外开放，港交所推出新兴及创新上市制度改革的咨询文件，</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将</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吸引更多国际及内地投资者，港股估值有</a:t>
            </a:r>
            <a:r>
              <a:rPr kumimoji="1" lang="zh-CN" altLang="en-US"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望</a:t>
            </a:r>
            <a:r>
              <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rPr>
              <a:t>提升。</a:t>
            </a:r>
            <a:endParaRPr kumimoji="1" lang="en-US" altLang="zh-CN" sz="2000"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p:txBody>
      </p:sp>
      <p:cxnSp>
        <p:nvCxnSpPr>
          <p:cNvPr id="5" name="直接连接符 4"/>
          <p:cNvCxnSpPr/>
          <p:nvPr/>
        </p:nvCxnSpPr>
        <p:spPr>
          <a:xfrm flipH="1">
            <a:off x="6934165" y="1141095"/>
            <a:ext cx="8255" cy="501967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descr="QQ截图20180224090940"/>
          <p:cNvPicPr>
            <a:picLocks noChangeAspect="1"/>
          </p:cNvPicPr>
          <p:nvPr/>
        </p:nvPicPr>
        <p:blipFill rotWithShape="1">
          <a:blip r:embed="rId1">
            <a:clrChange>
              <a:clrFrom>
                <a:srgbClr val="FFFFFF"/>
              </a:clrFrom>
              <a:clrTo>
                <a:srgbClr val="FFFFFF">
                  <a:alpha val="0"/>
                </a:srgbClr>
              </a:clrTo>
            </a:clrChange>
          </a:blip>
          <a:srcRect r="51035"/>
          <a:stretch>
            <a:fillRect/>
          </a:stretch>
        </p:blipFill>
        <p:spPr>
          <a:xfrm>
            <a:off x="7158990" y="1141095"/>
            <a:ext cx="4506595" cy="2511425"/>
          </a:xfrm>
          <a:prstGeom prst="rect">
            <a:avLst/>
          </a:prstGeom>
        </p:spPr>
      </p:pic>
      <p:sp>
        <p:nvSpPr>
          <p:cNvPr id="7" name="灯片编号占位符 6"/>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228205" y="3693160"/>
            <a:ext cx="4399915" cy="24758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6501130" y="2150745"/>
            <a:ext cx="5233670" cy="4562475"/>
          </a:xfrm>
          <a:prstGeom prst="rect">
            <a:avLst/>
          </a:prstGeom>
        </p:spPr>
        <p:txBody>
          <a:bodyPr wrap="square">
            <a:spAutoFit/>
          </a:bodyPr>
          <a:p>
            <a:pPr marL="0" lvl="2" indent="0" eaLnBrk="0" hangingPunct="0">
              <a:lnSpc>
                <a:spcPct val="120000"/>
              </a:lnSpc>
              <a:spcBef>
                <a:spcPts val="600"/>
              </a:spcBef>
              <a:buClr>
                <a:srgbClr val="CC3300"/>
              </a:buClr>
              <a:buSzPct val="85000"/>
              <a:buFont typeface="Wingdings" panose="05000000000000000000" pitchFamily="2" charset="2"/>
              <a:buNone/>
              <a:defRPr/>
            </a:pPr>
            <a:r>
              <a:rPr lang="zh-CN" altLang="en-US" sz="2200" dirty="0">
                <a:solidFill>
                  <a:schemeClr val="tx1">
                    <a:lumMod val="65000"/>
                    <a:lumOff val="35000"/>
                  </a:schemeClr>
                </a:solidFill>
                <a:latin typeface="楷体" panose="02010609060101010101" pitchFamily="49" charset="-122"/>
                <a:ea typeface="楷体" panose="02010609060101010101" pitchFamily="49" charset="-122"/>
                <a:sym typeface="+mn-ea"/>
              </a:rPr>
              <a:t>展望未来，一方面，全球经济持续向好、企业业绩大概率超预期、港股估值优势等核心逻辑未变，支持港股企稳回升；另一方面，受美联储加息、中美贸易摩擦升级等风险事件的影响，港股市场短期波动将明显加大，建议投资者在防御风险的同时对相关优质股票保持关注，利用市场的调整时机，提高相关标的配置比例。具体配置思路如左图：</a:t>
            </a:r>
            <a:endParaRPr lang="zh-CN" altLang="en-US" sz="2200" dirty="0">
              <a:solidFill>
                <a:schemeClr val="tx1">
                  <a:lumMod val="65000"/>
                  <a:lumOff val="35000"/>
                </a:schemeClr>
              </a:solidFill>
              <a:latin typeface="楷体" panose="02010609060101010101" pitchFamily="49" charset="-122"/>
              <a:ea typeface="楷体" panose="02010609060101010101" pitchFamily="49" charset="-122"/>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kern="0" dirty="0">
              <a:solidFill>
                <a:schemeClr val="tx1">
                  <a:lumMod val="75000"/>
                  <a:lumOff val="25000"/>
                </a:schemeClr>
              </a:solidFill>
              <a:latin typeface="楷体" panose="02010609060101010101" pitchFamily="49" charset="-122"/>
              <a:ea typeface="楷体" panose="02010609060101010101" pitchFamily="49" charset="-122"/>
              <a:cs typeface="+mn-ea"/>
              <a:sym typeface="+mn-ea"/>
            </a:endParaRPr>
          </a:p>
        </p:txBody>
      </p:sp>
      <p:sp>
        <p:nvSpPr>
          <p:cNvPr id="41" name="文本框 4"/>
          <p:cNvSpPr txBox="1">
            <a:spLocks noChangeArrowheads="1"/>
          </p:cNvSpPr>
          <p:nvPr/>
        </p:nvSpPr>
        <p:spPr bwMode="auto">
          <a:xfrm>
            <a:off x="6411539" y="1520232"/>
            <a:ext cx="4782185" cy="429895"/>
          </a:xfrm>
          <a:prstGeom prst="rect">
            <a:avLst/>
          </a:prstGeom>
          <a:noFill/>
          <a:ln w="9525">
            <a:noFill/>
            <a:miter lim="800000"/>
          </a:ln>
        </p:spPr>
        <p:txBody>
          <a:bodyPr wrap="square">
            <a:spAutoFit/>
          </a:bodyPr>
          <a:p>
            <a:pPr algn="just"/>
            <a:r>
              <a:rPr lang="zh-CN" altLang="en-US" sz="2200" b="1" dirty="0">
                <a:solidFill>
                  <a:srgbClr val="C00000"/>
                </a:solidFill>
                <a:latin typeface="微软雅黑" panose="020B0503020204020204" pitchFamily="34" charset="-122"/>
                <a:ea typeface="微软雅黑" panose="020B0503020204020204" pitchFamily="34" charset="-122"/>
                <a:sym typeface="+mn-lt"/>
              </a:rPr>
              <a:t>港股配置建议及策略</a:t>
            </a:r>
            <a:endParaRPr lang="zh-CN" altLang="en-US" sz="2200" b="1" dirty="0">
              <a:solidFill>
                <a:srgbClr val="C00000"/>
              </a:solidFill>
              <a:latin typeface="微软雅黑" panose="020B0503020204020204" pitchFamily="34" charset="-122"/>
              <a:ea typeface="微软雅黑" panose="020B0503020204020204" pitchFamily="34" charset="-122"/>
              <a:sym typeface="+mn-lt"/>
            </a:endParaRPr>
          </a:p>
        </p:txBody>
      </p:sp>
      <p:sp>
        <p:nvSpPr>
          <p:cNvPr id="24" name="灯片编号占位符 23"/>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32" name="任意多边形 19"/>
          <p:cNvSpPr/>
          <p:nvPr>
            <p:custDataLst>
              <p:tags r:id="rId1"/>
            </p:custDataLst>
          </p:nvPr>
        </p:nvSpPr>
        <p:spPr>
          <a:xfrm flipH="1" flipV="1">
            <a:off x="1592998" y="2338136"/>
            <a:ext cx="1636295" cy="1636295"/>
          </a:xfrm>
          <a:custGeom>
            <a:avLst/>
            <a:gdLst>
              <a:gd name="connsiteX0" fmla="*/ 1636295 w 1636295"/>
              <a:gd name="connsiteY0" fmla="*/ 1636295 h 1636295"/>
              <a:gd name="connsiteX1" fmla="*/ 818148 w 1636295"/>
              <a:gd name="connsiteY1" fmla="*/ 1636295 h 1636295"/>
              <a:gd name="connsiteX2" fmla="*/ 0 w 1636295"/>
              <a:gd name="connsiteY2" fmla="*/ 818147 h 1636295"/>
              <a:gd name="connsiteX3" fmla="*/ 1 w 1636295"/>
              <a:gd name="connsiteY3" fmla="*/ 818147 h 1636295"/>
              <a:gd name="connsiteX4" fmla="*/ 0 w 1636295"/>
              <a:gd name="connsiteY4" fmla="*/ 818127 h 1636295"/>
              <a:gd name="connsiteX5" fmla="*/ 4223 w 1636295"/>
              <a:gd name="connsiteY5" fmla="*/ 734496 h 1636295"/>
              <a:gd name="connsiteX6" fmla="*/ 16621 w 1636295"/>
              <a:gd name="connsiteY6" fmla="*/ 653262 h 1636295"/>
              <a:gd name="connsiteX7" fmla="*/ 18920 w 1636295"/>
              <a:gd name="connsiteY7" fmla="*/ 644322 h 1636295"/>
              <a:gd name="connsiteX8" fmla="*/ 40353 w 1636295"/>
              <a:gd name="connsiteY8" fmla="*/ 713368 h 1636295"/>
              <a:gd name="connsiteX9" fmla="*/ 513494 w 1636295"/>
              <a:gd name="connsiteY9" fmla="*/ 1026987 h 1636295"/>
              <a:gd name="connsiteX10" fmla="*/ 1026987 w 1636295"/>
              <a:gd name="connsiteY10" fmla="*/ 1026987 h 1636295"/>
              <a:gd name="connsiteX11" fmla="*/ 1026987 w 1636295"/>
              <a:gd name="connsiteY11" fmla="*/ 513493 h 1636295"/>
              <a:gd name="connsiteX12" fmla="*/ 713368 w 1636295"/>
              <a:gd name="connsiteY12" fmla="*/ 40352 h 1636295"/>
              <a:gd name="connsiteX13" fmla="*/ 644324 w 1636295"/>
              <a:gd name="connsiteY13" fmla="*/ 18919 h 1636295"/>
              <a:gd name="connsiteX14" fmla="*/ 653262 w 1636295"/>
              <a:gd name="connsiteY14" fmla="*/ 16621 h 1636295"/>
              <a:gd name="connsiteX15" fmla="*/ 734496 w 1636295"/>
              <a:gd name="connsiteY15" fmla="*/ 4223 h 1636295"/>
              <a:gd name="connsiteX16" fmla="*/ 818127 w 1636295"/>
              <a:gd name="connsiteY16" fmla="*/ 0 h 1636295"/>
              <a:gd name="connsiteX17" fmla="*/ 818147 w 1636295"/>
              <a:gd name="connsiteY17" fmla="*/ 1 h 1636295"/>
              <a:gd name="connsiteX18" fmla="*/ 818167 w 1636295"/>
              <a:gd name="connsiteY18" fmla="*/ 0 h 1636295"/>
              <a:gd name="connsiteX19" fmla="*/ 901798 w 1636295"/>
              <a:gd name="connsiteY19" fmla="*/ 4223 h 1636295"/>
              <a:gd name="connsiteX20" fmla="*/ 1636295 w 1636295"/>
              <a:gd name="connsiteY20" fmla="*/ 818147 h 1636295"/>
              <a:gd name="connsiteX21" fmla="*/ 1636295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1636295" y="1636295"/>
                </a:moveTo>
                <a:lnTo>
                  <a:pt x="818148" y="1636295"/>
                </a:lnTo>
                <a:cubicBezTo>
                  <a:pt x="366297" y="1636295"/>
                  <a:pt x="0" y="1269998"/>
                  <a:pt x="0" y="818147"/>
                </a:cubicBezTo>
                <a:lnTo>
                  <a:pt x="1" y="818147"/>
                </a:lnTo>
                <a:lnTo>
                  <a:pt x="0" y="818127"/>
                </a:lnTo>
                <a:lnTo>
                  <a:pt x="4223" y="734496"/>
                </a:lnTo>
                <a:cubicBezTo>
                  <a:pt x="7016" y="706992"/>
                  <a:pt x="11172" y="679891"/>
                  <a:pt x="16621" y="653262"/>
                </a:cubicBezTo>
                <a:lnTo>
                  <a:pt x="18920" y="644322"/>
                </a:lnTo>
                <a:lnTo>
                  <a:pt x="40353" y="713368"/>
                </a:lnTo>
                <a:cubicBezTo>
                  <a:pt x="118306" y="897669"/>
                  <a:pt x="300798" y="1026987"/>
                  <a:pt x="513494" y="1026987"/>
                </a:cubicBezTo>
                <a:lnTo>
                  <a:pt x="1026987" y="1026987"/>
                </a:lnTo>
                <a:lnTo>
                  <a:pt x="1026987" y="513493"/>
                </a:lnTo>
                <a:cubicBezTo>
                  <a:pt x="1026987" y="300797"/>
                  <a:pt x="897669" y="118305"/>
                  <a:pt x="713368" y="40352"/>
                </a:cubicBezTo>
                <a:lnTo>
                  <a:pt x="644324" y="18919"/>
                </a:lnTo>
                <a:lnTo>
                  <a:pt x="653262" y="16621"/>
                </a:lnTo>
                <a:cubicBezTo>
                  <a:pt x="679892" y="11172"/>
                  <a:pt x="706993" y="7016"/>
                  <a:pt x="734496" y="4223"/>
                </a:cubicBezTo>
                <a:lnTo>
                  <a:pt x="818127" y="0"/>
                </a:lnTo>
                <a:lnTo>
                  <a:pt x="818147" y="1"/>
                </a:lnTo>
                <a:lnTo>
                  <a:pt x="818167" y="0"/>
                </a:lnTo>
                <a:lnTo>
                  <a:pt x="901798" y="4223"/>
                </a:lnTo>
                <a:cubicBezTo>
                  <a:pt x="1314355" y="46120"/>
                  <a:pt x="1636295" y="394537"/>
                  <a:pt x="1636295" y="818147"/>
                </a:cubicBezTo>
                <a:lnTo>
                  <a:pt x="1636295" y="163629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18"/>
          <p:cNvSpPr/>
          <p:nvPr>
            <p:custDataLst>
              <p:tags r:id="rId2"/>
            </p:custDataLst>
          </p:nvPr>
        </p:nvSpPr>
        <p:spPr>
          <a:xfrm flipH="1" flipV="1">
            <a:off x="3229293" y="2338136"/>
            <a:ext cx="1636295" cy="1636295"/>
          </a:xfrm>
          <a:custGeom>
            <a:avLst/>
            <a:gdLst>
              <a:gd name="connsiteX0" fmla="*/ 818147 w 1636295"/>
              <a:gd name="connsiteY0" fmla="*/ 1636295 h 1636295"/>
              <a:gd name="connsiteX1" fmla="*/ 0 w 1636295"/>
              <a:gd name="connsiteY1" fmla="*/ 1636295 h 1636295"/>
              <a:gd name="connsiteX2" fmla="*/ 0 w 1636295"/>
              <a:gd name="connsiteY2" fmla="*/ 818147 h 1636295"/>
              <a:gd name="connsiteX3" fmla="*/ 734497 w 1636295"/>
              <a:gd name="connsiteY3" fmla="*/ 4223 h 1636295"/>
              <a:gd name="connsiteX4" fmla="*/ 818128 w 1636295"/>
              <a:gd name="connsiteY4" fmla="*/ 0 h 1636295"/>
              <a:gd name="connsiteX5" fmla="*/ 818148 w 1636295"/>
              <a:gd name="connsiteY5" fmla="*/ 1 h 1636295"/>
              <a:gd name="connsiteX6" fmla="*/ 818168 w 1636295"/>
              <a:gd name="connsiteY6" fmla="*/ 0 h 1636295"/>
              <a:gd name="connsiteX7" fmla="*/ 901799 w 1636295"/>
              <a:gd name="connsiteY7" fmla="*/ 4223 h 1636295"/>
              <a:gd name="connsiteX8" fmla="*/ 983033 w 1636295"/>
              <a:gd name="connsiteY8" fmla="*/ 16621 h 1636295"/>
              <a:gd name="connsiteX9" fmla="*/ 991971 w 1636295"/>
              <a:gd name="connsiteY9" fmla="*/ 18919 h 1636295"/>
              <a:gd name="connsiteX10" fmla="*/ 922927 w 1636295"/>
              <a:gd name="connsiteY10" fmla="*/ 40352 h 1636295"/>
              <a:gd name="connsiteX11" fmla="*/ 609308 w 1636295"/>
              <a:gd name="connsiteY11" fmla="*/ 513493 h 1636295"/>
              <a:gd name="connsiteX12" fmla="*/ 609308 w 1636295"/>
              <a:gd name="connsiteY12" fmla="*/ 1026987 h 1636295"/>
              <a:gd name="connsiteX13" fmla="*/ 1122801 w 1636295"/>
              <a:gd name="connsiteY13" fmla="*/ 1026987 h 1636295"/>
              <a:gd name="connsiteX14" fmla="*/ 1595942 w 1636295"/>
              <a:gd name="connsiteY14" fmla="*/ 713368 h 1636295"/>
              <a:gd name="connsiteX15" fmla="*/ 1617375 w 1636295"/>
              <a:gd name="connsiteY15" fmla="*/ 644322 h 1636295"/>
              <a:gd name="connsiteX16" fmla="*/ 1619674 w 1636295"/>
              <a:gd name="connsiteY16" fmla="*/ 653262 h 1636295"/>
              <a:gd name="connsiteX17" fmla="*/ 1632072 w 1636295"/>
              <a:gd name="connsiteY17" fmla="*/ 734496 h 1636295"/>
              <a:gd name="connsiteX18" fmla="*/ 1636295 w 1636295"/>
              <a:gd name="connsiteY18" fmla="*/ 818127 h 1636295"/>
              <a:gd name="connsiteX19" fmla="*/ 1636294 w 1636295"/>
              <a:gd name="connsiteY19" fmla="*/ 818147 h 1636295"/>
              <a:gd name="connsiteX20" fmla="*/ 1636295 w 1636295"/>
              <a:gd name="connsiteY20" fmla="*/ 818147 h 1636295"/>
              <a:gd name="connsiteX21" fmla="*/ 81814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47" y="1636295"/>
                </a:moveTo>
                <a:lnTo>
                  <a:pt x="0" y="1636295"/>
                </a:lnTo>
                <a:lnTo>
                  <a:pt x="0" y="818147"/>
                </a:lnTo>
                <a:cubicBezTo>
                  <a:pt x="0" y="394537"/>
                  <a:pt x="321940" y="46120"/>
                  <a:pt x="734497" y="4223"/>
                </a:cubicBezTo>
                <a:lnTo>
                  <a:pt x="818128" y="0"/>
                </a:lnTo>
                <a:lnTo>
                  <a:pt x="818148" y="1"/>
                </a:lnTo>
                <a:lnTo>
                  <a:pt x="818168" y="0"/>
                </a:lnTo>
                <a:lnTo>
                  <a:pt x="901799" y="4223"/>
                </a:lnTo>
                <a:cubicBezTo>
                  <a:pt x="929302" y="7016"/>
                  <a:pt x="956403" y="11172"/>
                  <a:pt x="983033" y="16621"/>
                </a:cubicBezTo>
                <a:lnTo>
                  <a:pt x="991971" y="18919"/>
                </a:lnTo>
                <a:lnTo>
                  <a:pt x="922927" y="40352"/>
                </a:lnTo>
                <a:cubicBezTo>
                  <a:pt x="738626" y="118305"/>
                  <a:pt x="609308" y="300797"/>
                  <a:pt x="609308" y="513493"/>
                </a:cubicBezTo>
                <a:lnTo>
                  <a:pt x="609308" y="1026987"/>
                </a:lnTo>
                <a:lnTo>
                  <a:pt x="1122801" y="1026987"/>
                </a:lnTo>
                <a:cubicBezTo>
                  <a:pt x="1335497" y="1026987"/>
                  <a:pt x="1517989" y="897669"/>
                  <a:pt x="1595942" y="713368"/>
                </a:cubicBezTo>
                <a:lnTo>
                  <a:pt x="1617375" y="644322"/>
                </a:lnTo>
                <a:lnTo>
                  <a:pt x="1619674" y="653262"/>
                </a:lnTo>
                <a:cubicBezTo>
                  <a:pt x="1625123" y="679891"/>
                  <a:pt x="1629279" y="706992"/>
                  <a:pt x="1632072" y="734496"/>
                </a:cubicBezTo>
                <a:lnTo>
                  <a:pt x="1636295" y="818127"/>
                </a:lnTo>
                <a:lnTo>
                  <a:pt x="1636294" y="818147"/>
                </a:lnTo>
                <a:lnTo>
                  <a:pt x="1636295" y="818147"/>
                </a:lnTo>
                <a:cubicBezTo>
                  <a:pt x="1636295" y="1269998"/>
                  <a:pt x="1269998" y="1636295"/>
                  <a:pt x="818147" y="1636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3" name="任意多边形 15"/>
          <p:cNvSpPr/>
          <p:nvPr>
            <p:custDataLst>
              <p:tags r:id="rId3"/>
            </p:custDataLst>
          </p:nvPr>
        </p:nvSpPr>
        <p:spPr>
          <a:xfrm flipH="1" flipV="1">
            <a:off x="1592998" y="3974431"/>
            <a:ext cx="1636295" cy="1636295"/>
          </a:xfrm>
          <a:custGeom>
            <a:avLst/>
            <a:gdLst>
              <a:gd name="connsiteX0" fmla="*/ 818167 w 1636295"/>
              <a:gd name="connsiteY0" fmla="*/ 1636295 h 1636295"/>
              <a:gd name="connsiteX1" fmla="*/ 818147 w 1636295"/>
              <a:gd name="connsiteY1" fmla="*/ 1636294 h 1636295"/>
              <a:gd name="connsiteX2" fmla="*/ 818127 w 1636295"/>
              <a:gd name="connsiteY2" fmla="*/ 1636295 h 1636295"/>
              <a:gd name="connsiteX3" fmla="*/ 734496 w 1636295"/>
              <a:gd name="connsiteY3" fmla="*/ 1632072 h 1636295"/>
              <a:gd name="connsiteX4" fmla="*/ 653262 w 1636295"/>
              <a:gd name="connsiteY4" fmla="*/ 1619674 h 1636295"/>
              <a:gd name="connsiteX5" fmla="*/ 644324 w 1636295"/>
              <a:gd name="connsiteY5" fmla="*/ 1617376 h 1636295"/>
              <a:gd name="connsiteX6" fmla="*/ 713368 w 1636295"/>
              <a:gd name="connsiteY6" fmla="*/ 1595943 h 1636295"/>
              <a:gd name="connsiteX7" fmla="*/ 1026987 w 1636295"/>
              <a:gd name="connsiteY7" fmla="*/ 1122802 h 1636295"/>
              <a:gd name="connsiteX8" fmla="*/ 1026987 w 1636295"/>
              <a:gd name="connsiteY8" fmla="*/ 609308 h 1636295"/>
              <a:gd name="connsiteX9" fmla="*/ 513494 w 1636295"/>
              <a:gd name="connsiteY9" fmla="*/ 609308 h 1636295"/>
              <a:gd name="connsiteX10" fmla="*/ 40353 w 1636295"/>
              <a:gd name="connsiteY10" fmla="*/ 922927 h 1636295"/>
              <a:gd name="connsiteX11" fmla="*/ 18920 w 1636295"/>
              <a:gd name="connsiteY11" fmla="*/ 991973 h 1636295"/>
              <a:gd name="connsiteX12" fmla="*/ 16621 w 1636295"/>
              <a:gd name="connsiteY12" fmla="*/ 983033 h 1636295"/>
              <a:gd name="connsiteX13" fmla="*/ 4223 w 1636295"/>
              <a:gd name="connsiteY13" fmla="*/ 901799 h 1636295"/>
              <a:gd name="connsiteX14" fmla="*/ 0 w 1636295"/>
              <a:gd name="connsiteY14" fmla="*/ 818168 h 1636295"/>
              <a:gd name="connsiteX15" fmla="*/ 1 w 1636295"/>
              <a:gd name="connsiteY15" fmla="*/ 818148 h 1636295"/>
              <a:gd name="connsiteX16" fmla="*/ 0 w 1636295"/>
              <a:gd name="connsiteY16" fmla="*/ 818148 h 1636295"/>
              <a:gd name="connsiteX17" fmla="*/ 818148 w 1636295"/>
              <a:gd name="connsiteY17" fmla="*/ 0 h 1636295"/>
              <a:gd name="connsiteX18" fmla="*/ 1636295 w 1636295"/>
              <a:gd name="connsiteY18" fmla="*/ 0 h 1636295"/>
              <a:gd name="connsiteX19" fmla="*/ 1636295 w 1636295"/>
              <a:gd name="connsiteY19" fmla="*/ 818148 h 1636295"/>
              <a:gd name="connsiteX20" fmla="*/ 901798 w 1636295"/>
              <a:gd name="connsiteY20" fmla="*/ 1632072 h 1636295"/>
              <a:gd name="connsiteX21" fmla="*/ 81816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7" y="1636295"/>
                </a:moveTo>
                <a:lnTo>
                  <a:pt x="818147" y="1636294"/>
                </a:lnTo>
                <a:lnTo>
                  <a:pt x="818127" y="1636295"/>
                </a:lnTo>
                <a:lnTo>
                  <a:pt x="734496" y="1632072"/>
                </a:lnTo>
                <a:cubicBezTo>
                  <a:pt x="706993" y="1629279"/>
                  <a:pt x="679892" y="1625124"/>
                  <a:pt x="653262" y="1619674"/>
                </a:cubicBezTo>
                <a:lnTo>
                  <a:pt x="644324" y="1617376"/>
                </a:lnTo>
                <a:lnTo>
                  <a:pt x="713368" y="1595943"/>
                </a:lnTo>
                <a:cubicBezTo>
                  <a:pt x="897669" y="1517991"/>
                  <a:pt x="1026987" y="1335498"/>
                  <a:pt x="1026987" y="1122802"/>
                </a:cubicBezTo>
                <a:lnTo>
                  <a:pt x="1026987" y="609308"/>
                </a:lnTo>
                <a:lnTo>
                  <a:pt x="513494" y="609308"/>
                </a:lnTo>
                <a:cubicBezTo>
                  <a:pt x="300798" y="609308"/>
                  <a:pt x="118306" y="738626"/>
                  <a:pt x="40353" y="922927"/>
                </a:cubicBezTo>
                <a:lnTo>
                  <a:pt x="18920" y="991973"/>
                </a:lnTo>
                <a:lnTo>
                  <a:pt x="16621" y="983033"/>
                </a:lnTo>
                <a:cubicBezTo>
                  <a:pt x="11172" y="956404"/>
                  <a:pt x="7016" y="929303"/>
                  <a:pt x="4223" y="901799"/>
                </a:cubicBezTo>
                <a:lnTo>
                  <a:pt x="0" y="818168"/>
                </a:lnTo>
                <a:lnTo>
                  <a:pt x="1" y="818148"/>
                </a:lnTo>
                <a:lnTo>
                  <a:pt x="0" y="818148"/>
                </a:lnTo>
                <a:cubicBezTo>
                  <a:pt x="0" y="366297"/>
                  <a:pt x="366297" y="0"/>
                  <a:pt x="818148" y="0"/>
                </a:cubicBezTo>
                <a:lnTo>
                  <a:pt x="1636295" y="0"/>
                </a:lnTo>
                <a:lnTo>
                  <a:pt x="1636295" y="818148"/>
                </a:lnTo>
                <a:cubicBezTo>
                  <a:pt x="1636295" y="1241759"/>
                  <a:pt x="1314355" y="1590175"/>
                  <a:pt x="901798" y="1632072"/>
                </a:cubicBezTo>
                <a:lnTo>
                  <a:pt x="818167" y="16362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4" name="任意多边形 12"/>
          <p:cNvSpPr/>
          <p:nvPr>
            <p:custDataLst>
              <p:tags r:id="rId4"/>
            </p:custDataLst>
          </p:nvPr>
        </p:nvSpPr>
        <p:spPr>
          <a:xfrm flipH="1" flipV="1">
            <a:off x="3229293" y="3974431"/>
            <a:ext cx="1636295" cy="1636295"/>
          </a:xfrm>
          <a:custGeom>
            <a:avLst/>
            <a:gdLst>
              <a:gd name="connsiteX0" fmla="*/ 818168 w 1636295"/>
              <a:gd name="connsiteY0" fmla="*/ 1636295 h 1636295"/>
              <a:gd name="connsiteX1" fmla="*/ 818148 w 1636295"/>
              <a:gd name="connsiteY1" fmla="*/ 1636294 h 1636295"/>
              <a:gd name="connsiteX2" fmla="*/ 818128 w 1636295"/>
              <a:gd name="connsiteY2" fmla="*/ 1636295 h 1636295"/>
              <a:gd name="connsiteX3" fmla="*/ 734497 w 1636295"/>
              <a:gd name="connsiteY3" fmla="*/ 1632072 h 1636295"/>
              <a:gd name="connsiteX4" fmla="*/ 0 w 1636295"/>
              <a:gd name="connsiteY4" fmla="*/ 818148 h 1636295"/>
              <a:gd name="connsiteX5" fmla="*/ 0 w 1636295"/>
              <a:gd name="connsiteY5" fmla="*/ 0 h 1636295"/>
              <a:gd name="connsiteX6" fmla="*/ 818147 w 1636295"/>
              <a:gd name="connsiteY6" fmla="*/ 0 h 1636295"/>
              <a:gd name="connsiteX7" fmla="*/ 1636295 w 1636295"/>
              <a:gd name="connsiteY7" fmla="*/ 818148 h 1636295"/>
              <a:gd name="connsiteX8" fmla="*/ 1636294 w 1636295"/>
              <a:gd name="connsiteY8" fmla="*/ 818148 h 1636295"/>
              <a:gd name="connsiteX9" fmla="*/ 1636295 w 1636295"/>
              <a:gd name="connsiteY9" fmla="*/ 818168 h 1636295"/>
              <a:gd name="connsiteX10" fmla="*/ 1632072 w 1636295"/>
              <a:gd name="connsiteY10" fmla="*/ 901799 h 1636295"/>
              <a:gd name="connsiteX11" fmla="*/ 1619674 w 1636295"/>
              <a:gd name="connsiteY11" fmla="*/ 983033 h 1636295"/>
              <a:gd name="connsiteX12" fmla="*/ 1617375 w 1636295"/>
              <a:gd name="connsiteY12" fmla="*/ 991973 h 1636295"/>
              <a:gd name="connsiteX13" fmla="*/ 1595942 w 1636295"/>
              <a:gd name="connsiteY13" fmla="*/ 922927 h 1636295"/>
              <a:gd name="connsiteX14" fmla="*/ 1122801 w 1636295"/>
              <a:gd name="connsiteY14" fmla="*/ 609308 h 1636295"/>
              <a:gd name="connsiteX15" fmla="*/ 609308 w 1636295"/>
              <a:gd name="connsiteY15" fmla="*/ 609308 h 1636295"/>
              <a:gd name="connsiteX16" fmla="*/ 609308 w 1636295"/>
              <a:gd name="connsiteY16" fmla="*/ 1122802 h 1636295"/>
              <a:gd name="connsiteX17" fmla="*/ 922927 w 1636295"/>
              <a:gd name="connsiteY17" fmla="*/ 1595943 h 1636295"/>
              <a:gd name="connsiteX18" fmla="*/ 991971 w 1636295"/>
              <a:gd name="connsiteY18" fmla="*/ 1617376 h 1636295"/>
              <a:gd name="connsiteX19" fmla="*/ 983033 w 1636295"/>
              <a:gd name="connsiteY19" fmla="*/ 1619674 h 1636295"/>
              <a:gd name="connsiteX20" fmla="*/ 901799 w 1636295"/>
              <a:gd name="connsiteY20" fmla="*/ 1632072 h 1636295"/>
              <a:gd name="connsiteX21" fmla="*/ 818168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8" y="1636295"/>
                </a:moveTo>
                <a:lnTo>
                  <a:pt x="818148" y="1636294"/>
                </a:lnTo>
                <a:lnTo>
                  <a:pt x="818128" y="1636295"/>
                </a:lnTo>
                <a:lnTo>
                  <a:pt x="734497" y="1632072"/>
                </a:lnTo>
                <a:cubicBezTo>
                  <a:pt x="321940" y="1590175"/>
                  <a:pt x="0" y="1241759"/>
                  <a:pt x="0" y="818148"/>
                </a:cubicBezTo>
                <a:lnTo>
                  <a:pt x="0" y="0"/>
                </a:lnTo>
                <a:lnTo>
                  <a:pt x="818147" y="0"/>
                </a:lnTo>
                <a:cubicBezTo>
                  <a:pt x="1269998" y="0"/>
                  <a:pt x="1636295" y="366297"/>
                  <a:pt x="1636295" y="818148"/>
                </a:cubicBezTo>
                <a:lnTo>
                  <a:pt x="1636294" y="818148"/>
                </a:lnTo>
                <a:lnTo>
                  <a:pt x="1636295" y="818168"/>
                </a:lnTo>
                <a:lnTo>
                  <a:pt x="1632072" y="901799"/>
                </a:lnTo>
                <a:cubicBezTo>
                  <a:pt x="1629279" y="929303"/>
                  <a:pt x="1625123" y="956404"/>
                  <a:pt x="1619674" y="983033"/>
                </a:cubicBezTo>
                <a:lnTo>
                  <a:pt x="1617375" y="991973"/>
                </a:lnTo>
                <a:lnTo>
                  <a:pt x="1595942" y="922927"/>
                </a:lnTo>
                <a:cubicBezTo>
                  <a:pt x="1517989" y="738626"/>
                  <a:pt x="1335497" y="609308"/>
                  <a:pt x="1122801" y="609308"/>
                </a:cubicBezTo>
                <a:lnTo>
                  <a:pt x="609308" y="609308"/>
                </a:lnTo>
                <a:lnTo>
                  <a:pt x="609308" y="1122802"/>
                </a:lnTo>
                <a:cubicBezTo>
                  <a:pt x="609308" y="1335498"/>
                  <a:pt x="738626" y="1517991"/>
                  <a:pt x="922927" y="1595943"/>
                </a:cubicBezTo>
                <a:lnTo>
                  <a:pt x="991971" y="1617376"/>
                </a:lnTo>
                <a:lnTo>
                  <a:pt x="983033" y="1619674"/>
                </a:lnTo>
                <a:cubicBezTo>
                  <a:pt x="956403" y="1625124"/>
                  <a:pt x="929302" y="1629279"/>
                  <a:pt x="901799" y="1632072"/>
                </a:cubicBezTo>
                <a:lnTo>
                  <a:pt x="818168" y="1636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10"/>
          <p:cNvSpPr>
            <a:spLocks noEditPoints="1"/>
          </p:cNvSpPr>
          <p:nvPr>
            <p:custDataLst>
              <p:tags r:id="rId5"/>
            </p:custDataLst>
          </p:nvPr>
        </p:nvSpPr>
        <p:spPr bwMode="auto">
          <a:xfrm>
            <a:off x="2629462" y="3555053"/>
            <a:ext cx="1199662" cy="902923"/>
          </a:xfrm>
          <a:custGeom>
            <a:avLst/>
            <a:gdLst>
              <a:gd name="T0" fmla="*/ 222 w 434"/>
              <a:gd name="T1" fmla="*/ 75 h 328"/>
              <a:gd name="T2" fmla="*/ 251 w 434"/>
              <a:gd name="T3" fmla="*/ 10 h 328"/>
              <a:gd name="T4" fmla="*/ 198 w 434"/>
              <a:gd name="T5" fmla="*/ 21 h 328"/>
              <a:gd name="T6" fmla="*/ 147 w 434"/>
              <a:gd name="T7" fmla="*/ 13 h 328"/>
              <a:gd name="T8" fmla="*/ 179 w 434"/>
              <a:gd name="T9" fmla="*/ 76 h 328"/>
              <a:gd name="T10" fmla="*/ 182 w 434"/>
              <a:gd name="T11" fmla="*/ 309 h 328"/>
              <a:gd name="T12" fmla="*/ 222 w 434"/>
              <a:gd name="T13" fmla="*/ 75 h 328"/>
              <a:gd name="T14" fmla="*/ 243 w 434"/>
              <a:gd name="T15" fmla="*/ 219 h 328"/>
              <a:gd name="T16" fmla="*/ 233 w 434"/>
              <a:gd name="T17" fmla="*/ 237 h 328"/>
              <a:gd name="T18" fmla="*/ 212 w 434"/>
              <a:gd name="T19" fmla="*/ 245 h 328"/>
              <a:gd name="T20" fmla="*/ 212 w 434"/>
              <a:gd name="T21" fmla="*/ 252 h 328"/>
              <a:gd name="T22" fmla="*/ 210 w 434"/>
              <a:gd name="T23" fmla="*/ 258 h 328"/>
              <a:gd name="T24" fmla="*/ 202 w 434"/>
              <a:gd name="T25" fmla="*/ 259 h 328"/>
              <a:gd name="T26" fmla="*/ 197 w 434"/>
              <a:gd name="T27" fmla="*/ 252 h 328"/>
              <a:gd name="T28" fmla="*/ 197 w 434"/>
              <a:gd name="T29" fmla="*/ 244 h 328"/>
              <a:gd name="T30" fmla="*/ 194 w 434"/>
              <a:gd name="T31" fmla="*/ 243 h 328"/>
              <a:gd name="T32" fmla="*/ 176 w 434"/>
              <a:gd name="T33" fmla="*/ 232 h 328"/>
              <a:gd name="T34" fmla="*/ 170 w 434"/>
              <a:gd name="T35" fmla="*/ 223 h 328"/>
              <a:gd name="T36" fmla="*/ 169 w 434"/>
              <a:gd name="T37" fmla="*/ 220 h 328"/>
              <a:gd name="T38" fmla="*/ 168 w 434"/>
              <a:gd name="T39" fmla="*/ 217 h 328"/>
              <a:gd name="T40" fmla="*/ 169 w 434"/>
              <a:gd name="T41" fmla="*/ 213 h 328"/>
              <a:gd name="T42" fmla="*/ 176 w 434"/>
              <a:gd name="T43" fmla="*/ 209 h 328"/>
              <a:gd name="T44" fmla="*/ 183 w 434"/>
              <a:gd name="T45" fmla="*/ 214 h 328"/>
              <a:gd name="T46" fmla="*/ 184 w 434"/>
              <a:gd name="T47" fmla="*/ 217 h 328"/>
              <a:gd name="T48" fmla="*/ 185 w 434"/>
              <a:gd name="T49" fmla="*/ 219 h 328"/>
              <a:gd name="T50" fmla="*/ 188 w 434"/>
              <a:gd name="T51" fmla="*/ 223 h 328"/>
              <a:gd name="T52" fmla="*/ 197 w 434"/>
              <a:gd name="T53" fmla="*/ 229 h 328"/>
              <a:gd name="T54" fmla="*/ 197 w 434"/>
              <a:gd name="T55" fmla="*/ 199 h 328"/>
              <a:gd name="T56" fmla="*/ 178 w 434"/>
              <a:gd name="T57" fmla="*/ 191 h 328"/>
              <a:gd name="T58" fmla="*/ 171 w 434"/>
              <a:gd name="T59" fmla="*/ 183 h 328"/>
              <a:gd name="T60" fmla="*/ 169 w 434"/>
              <a:gd name="T61" fmla="*/ 172 h 328"/>
              <a:gd name="T62" fmla="*/ 171 w 434"/>
              <a:gd name="T63" fmla="*/ 162 h 328"/>
              <a:gd name="T64" fmla="*/ 177 w 434"/>
              <a:gd name="T65" fmla="*/ 153 h 328"/>
              <a:gd name="T66" fmla="*/ 197 w 434"/>
              <a:gd name="T67" fmla="*/ 144 h 328"/>
              <a:gd name="T68" fmla="*/ 197 w 434"/>
              <a:gd name="T69" fmla="*/ 144 h 328"/>
              <a:gd name="T70" fmla="*/ 197 w 434"/>
              <a:gd name="T71" fmla="*/ 136 h 328"/>
              <a:gd name="T72" fmla="*/ 200 w 434"/>
              <a:gd name="T73" fmla="*/ 131 h 328"/>
              <a:gd name="T74" fmla="*/ 208 w 434"/>
              <a:gd name="T75" fmla="*/ 129 h 328"/>
              <a:gd name="T76" fmla="*/ 212 w 434"/>
              <a:gd name="T77" fmla="*/ 136 h 328"/>
              <a:gd name="T78" fmla="*/ 212 w 434"/>
              <a:gd name="T79" fmla="*/ 144 h 328"/>
              <a:gd name="T80" fmla="*/ 212 w 434"/>
              <a:gd name="T81" fmla="*/ 144 h 328"/>
              <a:gd name="T82" fmla="*/ 215 w 434"/>
              <a:gd name="T83" fmla="*/ 145 h 328"/>
              <a:gd name="T84" fmla="*/ 235 w 434"/>
              <a:gd name="T85" fmla="*/ 154 h 328"/>
              <a:gd name="T86" fmla="*/ 240 w 434"/>
              <a:gd name="T87" fmla="*/ 163 h 328"/>
              <a:gd name="T88" fmla="*/ 242 w 434"/>
              <a:gd name="T89" fmla="*/ 165 h 328"/>
              <a:gd name="T90" fmla="*/ 242 w 434"/>
              <a:gd name="T91" fmla="*/ 168 h 328"/>
              <a:gd name="T92" fmla="*/ 242 w 434"/>
              <a:gd name="T93" fmla="*/ 172 h 328"/>
              <a:gd name="T94" fmla="*/ 235 w 434"/>
              <a:gd name="T95" fmla="*/ 177 h 328"/>
              <a:gd name="T96" fmla="*/ 228 w 434"/>
              <a:gd name="T97" fmla="*/ 172 h 328"/>
              <a:gd name="T98" fmla="*/ 227 w 434"/>
              <a:gd name="T99" fmla="*/ 169 h 328"/>
              <a:gd name="T100" fmla="*/ 226 w 434"/>
              <a:gd name="T101" fmla="*/ 167 h 328"/>
              <a:gd name="T102" fmla="*/ 222 w 434"/>
              <a:gd name="T103" fmla="*/ 163 h 328"/>
              <a:gd name="T104" fmla="*/ 212 w 434"/>
              <a:gd name="T105" fmla="*/ 159 h 328"/>
              <a:gd name="T106" fmla="*/ 212 w 434"/>
              <a:gd name="T107" fmla="*/ 187 h 328"/>
              <a:gd name="T108" fmla="*/ 225 w 434"/>
              <a:gd name="T109" fmla="*/ 191 h 328"/>
              <a:gd name="T110" fmla="*/ 240 w 434"/>
              <a:gd name="T111" fmla="*/ 203 h 328"/>
              <a:gd name="T112" fmla="*/ 240 w 434"/>
              <a:gd name="T113" fmla="*/ 203 h 328"/>
              <a:gd name="T114" fmla="*/ 240 w 434"/>
              <a:gd name="T115" fmla="*/ 203 h 328"/>
              <a:gd name="T116" fmla="*/ 243 w 434"/>
              <a:gd name="T117"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28">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chemeClr val="accent3"/>
          </a:solidFill>
          <a:ln>
            <a:noFill/>
          </a:ln>
        </p:spPr>
        <p:txBody>
          <a:bodyPr vert="horz" wrap="square" lIns="91440" tIns="45720" rIns="91440" bIns="45720" numCol="1" anchor="t" anchorCtr="0" compatLnSpc="1"/>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custDataLst>
              <p:tags r:id="rId6"/>
            </p:custDataLst>
          </p:nvPr>
        </p:nvSpPr>
        <p:spPr>
          <a:xfrm>
            <a:off x="4798060" y="5022850"/>
            <a:ext cx="1177925" cy="646430"/>
          </a:xfrm>
          <a:prstGeom prst="rect">
            <a:avLst/>
          </a:prstGeom>
          <a:noFill/>
        </p:spPr>
        <p:txBody>
          <a:bodyPr wrap="square" anchor="b" anchorCtr="0">
            <a:normAutofit/>
          </a:bodyPr>
          <a:lstStyle>
            <a:defPPr>
              <a:defRPr lang="zh-CN"/>
            </a:defPPr>
          </a:lstStyle>
          <a:p>
            <a:r>
              <a:rPr lang="zh-CN" altLang="en-US" sz="2400" b="1" dirty="0">
                <a:solidFill>
                  <a:srgbClr val="0070C0"/>
                </a:solidFill>
                <a:latin typeface="楷体" panose="02010609060101010101" pitchFamily="49" charset="-122"/>
                <a:ea typeface="楷体" panose="02010609060101010101" pitchFamily="49" charset="-122"/>
                <a:cs typeface="+mj-cs"/>
              </a:rPr>
              <a:t>教育</a:t>
            </a:r>
            <a:endParaRPr lang="zh-CN" altLang="en-US" sz="2400" b="1" dirty="0">
              <a:solidFill>
                <a:srgbClr val="0070C0"/>
              </a:solidFill>
              <a:latin typeface="楷体" panose="02010609060101010101" pitchFamily="49" charset="-122"/>
              <a:ea typeface="楷体" panose="02010609060101010101" pitchFamily="49" charset="-122"/>
              <a:cs typeface="+mj-cs"/>
            </a:endParaRPr>
          </a:p>
        </p:txBody>
      </p:sp>
      <p:sp>
        <p:nvSpPr>
          <p:cNvPr id="10" name="文本框 9"/>
          <p:cNvSpPr txBox="1"/>
          <p:nvPr>
            <p:custDataLst>
              <p:tags r:id="rId7"/>
            </p:custDataLst>
          </p:nvPr>
        </p:nvSpPr>
        <p:spPr>
          <a:xfrm>
            <a:off x="4788535" y="1841500"/>
            <a:ext cx="1843405" cy="646430"/>
          </a:xfrm>
          <a:prstGeom prst="rect">
            <a:avLst/>
          </a:prstGeom>
          <a:noFill/>
        </p:spPr>
        <p:txBody>
          <a:bodyPr wrap="square" anchor="b" anchorCtr="0">
            <a:normAutofit/>
          </a:bodyPr>
          <a:lstStyle>
            <a:defPPr>
              <a:defRPr lang="zh-CN"/>
            </a:defPPr>
          </a:lstStyle>
          <a:p>
            <a:r>
              <a:rPr lang="zh-CN" altLang="en-US" sz="2400" b="1" dirty="0">
                <a:solidFill>
                  <a:schemeClr val="accent2"/>
                </a:solidFill>
                <a:latin typeface="楷体" panose="02010609060101010101" pitchFamily="49" charset="-122"/>
                <a:ea typeface="楷体" panose="02010609060101010101" pitchFamily="49" charset="-122"/>
                <a:cs typeface="+mj-cs"/>
              </a:rPr>
              <a:t>金融</a:t>
            </a:r>
            <a:endParaRPr lang="zh-CN" altLang="en-US" sz="2400" b="1" dirty="0">
              <a:solidFill>
                <a:schemeClr val="accent2"/>
              </a:solidFill>
              <a:latin typeface="楷体" panose="02010609060101010101" pitchFamily="49" charset="-122"/>
              <a:ea typeface="楷体" panose="02010609060101010101" pitchFamily="49" charset="-122"/>
              <a:cs typeface="+mj-cs"/>
            </a:endParaRPr>
          </a:p>
        </p:txBody>
      </p:sp>
      <p:sp>
        <p:nvSpPr>
          <p:cNvPr id="11" name="文本框 10"/>
          <p:cNvSpPr txBox="1"/>
          <p:nvPr>
            <p:custDataLst>
              <p:tags r:id="rId8"/>
            </p:custDataLst>
          </p:nvPr>
        </p:nvSpPr>
        <p:spPr>
          <a:xfrm>
            <a:off x="173355" y="5029835"/>
            <a:ext cx="1458595" cy="646430"/>
          </a:xfrm>
          <a:prstGeom prst="rect">
            <a:avLst/>
          </a:prstGeom>
          <a:noFill/>
        </p:spPr>
        <p:txBody>
          <a:bodyPr wrap="square" anchor="b" anchorCtr="0">
            <a:normAutofit/>
          </a:bodyPr>
          <a:lstStyle>
            <a:defPPr>
              <a:defRPr lang="zh-CN"/>
            </a:defPPr>
          </a:lstStyle>
          <a:p>
            <a:pPr algn="r"/>
            <a:r>
              <a:rPr lang="zh-CN" altLang="en-US" sz="2400" b="1" dirty="0">
                <a:solidFill>
                  <a:srgbClr val="92D050"/>
                </a:solidFill>
                <a:latin typeface="楷体" panose="02010609060101010101" pitchFamily="49" charset="-122"/>
                <a:ea typeface="楷体" panose="02010609060101010101" pitchFamily="49" charset="-122"/>
                <a:cs typeface="+mj-cs"/>
              </a:rPr>
              <a:t>互联网</a:t>
            </a:r>
            <a:endParaRPr lang="zh-CN" altLang="en-US" sz="2400" b="1" dirty="0">
              <a:solidFill>
                <a:srgbClr val="92D050"/>
              </a:solidFill>
              <a:latin typeface="楷体" panose="02010609060101010101" pitchFamily="49" charset="-122"/>
              <a:ea typeface="楷体" panose="02010609060101010101" pitchFamily="49" charset="-122"/>
              <a:cs typeface="+mj-cs"/>
            </a:endParaRPr>
          </a:p>
        </p:txBody>
      </p:sp>
      <p:sp>
        <p:nvSpPr>
          <p:cNvPr id="14" name="文本框 13"/>
          <p:cNvSpPr txBox="1"/>
          <p:nvPr>
            <p:custDataLst>
              <p:tags r:id="rId9"/>
            </p:custDataLst>
          </p:nvPr>
        </p:nvSpPr>
        <p:spPr>
          <a:xfrm>
            <a:off x="473710" y="1830070"/>
            <a:ext cx="1186815" cy="646430"/>
          </a:xfrm>
          <a:prstGeom prst="rect">
            <a:avLst/>
          </a:prstGeom>
          <a:noFill/>
        </p:spPr>
        <p:txBody>
          <a:bodyPr wrap="square" anchor="b" anchorCtr="0">
            <a:normAutofit/>
          </a:bodyPr>
          <a:lstStyle>
            <a:defPPr>
              <a:defRPr lang="zh-CN"/>
            </a:defPPr>
          </a:lstStyle>
          <a:p>
            <a:pPr algn="r"/>
            <a:r>
              <a:rPr lang="zh-CN" altLang="en-US" sz="2400" b="1" dirty="0">
                <a:solidFill>
                  <a:srgbClr val="7030A0"/>
                </a:solidFill>
                <a:latin typeface="楷体" panose="02010609060101010101" pitchFamily="49" charset="-122"/>
                <a:ea typeface="楷体" panose="02010609060101010101" pitchFamily="49" charset="-122"/>
                <a:cs typeface="+mj-cs"/>
              </a:rPr>
              <a:t>医药</a:t>
            </a:r>
            <a:endParaRPr lang="zh-CN" altLang="en-US" sz="2400" b="1" dirty="0">
              <a:solidFill>
                <a:srgbClr val="7030A0"/>
              </a:solidFill>
              <a:latin typeface="楷体" panose="02010609060101010101" pitchFamily="49" charset="-122"/>
              <a:ea typeface="楷体" panose="02010609060101010101" pitchFamily="49" charset="-122"/>
              <a:cs typeface="+mj-cs"/>
            </a:endParaRPr>
          </a:p>
        </p:txBody>
      </p:sp>
      <p:sp>
        <p:nvSpPr>
          <p:cNvPr id="15" name="文本框 14"/>
          <p:cNvSpPr txBox="1"/>
          <p:nvPr/>
        </p:nvSpPr>
        <p:spPr>
          <a:xfrm>
            <a:off x="2489835" y="3365500"/>
            <a:ext cx="487680" cy="460375"/>
          </a:xfrm>
          <a:prstGeom prst="rect">
            <a:avLst/>
          </a:prstGeom>
          <a:noFill/>
        </p:spPr>
        <p:txBody>
          <a:bodyPr wrap="none" rtlCol="0">
            <a:spAutoFit/>
          </a:bodyPr>
          <a:p>
            <a:r>
              <a:rPr lang="zh-CN" altLang="en-US" sz="2400">
                <a:latin typeface="微软雅黑" panose="020B0503020204020204" pitchFamily="34" charset="-122"/>
                <a:ea typeface="微软雅黑" panose="020B0503020204020204" pitchFamily="34" charset="-122"/>
              </a:rPr>
              <a:t>配</a:t>
            </a:r>
            <a:endParaRPr lang="zh-CN" altLang="en-US" sz="2400">
              <a:latin typeface="微软雅黑" panose="020B0503020204020204" pitchFamily="34" charset="-122"/>
              <a:ea typeface="微软雅黑" panose="020B0503020204020204" pitchFamily="34" charset="-122"/>
            </a:endParaRPr>
          </a:p>
        </p:txBody>
      </p:sp>
      <p:sp>
        <p:nvSpPr>
          <p:cNvPr id="16" name="文本框 15"/>
          <p:cNvSpPr txBox="1"/>
          <p:nvPr/>
        </p:nvSpPr>
        <p:spPr>
          <a:xfrm>
            <a:off x="3466465" y="3358515"/>
            <a:ext cx="487680" cy="460375"/>
          </a:xfrm>
          <a:prstGeom prst="rect">
            <a:avLst/>
          </a:prstGeom>
          <a:noFill/>
        </p:spPr>
        <p:txBody>
          <a:bodyPr wrap="none" rtlCol="0">
            <a:spAutoFit/>
          </a:bodyPr>
          <a:p>
            <a:r>
              <a:rPr lang="zh-CN" altLang="en-US" sz="2400">
                <a:latin typeface="微软雅黑" panose="020B0503020204020204" pitchFamily="34" charset="-122"/>
                <a:ea typeface="微软雅黑" panose="020B0503020204020204" pitchFamily="34" charset="-122"/>
              </a:rPr>
              <a:t>置</a:t>
            </a:r>
            <a:endParaRPr lang="zh-CN" altLang="en-US" sz="2400">
              <a:latin typeface="微软雅黑" panose="020B0503020204020204" pitchFamily="34" charset="-122"/>
              <a:ea typeface="微软雅黑" panose="020B0503020204020204" pitchFamily="34" charset="-122"/>
            </a:endParaRPr>
          </a:p>
        </p:txBody>
      </p:sp>
      <p:sp>
        <p:nvSpPr>
          <p:cNvPr id="31" name="文本框 30"/>
          <p:cNvSpPr txBox="1"/>
          <p:nvPr/>
        </p:nvSpPr>
        <p:spPr>
          <a:xfrm>
            <a:off x="2483485" y="4340225"/>
            <a:ext cx="487680" cy="460375"/>
          </a:xfrm>
          <a:prstGeom prst="rect">
            <a:avLst/>
          </a:prstGeom>
          <a:noFill/>
        </p:spPr>
        <p:txBody>
          <a:bodyPr wrap="none" rtlCol="0">
            <a:spAutoFit/>
          </a:bodyPr>
          <a:p>
            <a:r>
              <a:rPr lang="zh-CN" altLang="en-US" sz="2400">
                <a:latin typeface="微软雅黑" panose="020B0503020204020204" pitchFamily="34" charset="-122"/>
                <a:ea typeface="微软雅黑" panose="020B0503020204020204" pitchFamily="34" charset="-122"/>
              </a:rPr>
              <a:t>思</a:t>
            </a:r>
            <a:endParaRPr lang="zh-CN" altLang="en-US" sz="2400">
              <a:latin typeface="微软雅黑" panose="020B0503020204020204" pitchFamily="34" charset="-122"/>
              <a:ea typeface="微软雅黑" panose="020B0503020204020204" pitchFamily="34" charset="-122"/>
            </a:endParaRPr>
          </a:p>
        </p:txBody>
      </p:sp>
      <p:sp>
        <p:nvSpPr>
          <p:cNvPr id="44" name="文本框 43"/>
          <p:cNvSpPr txBox="1"/>
          <p:nvPr/>
        </p:nvSpPr>
        <p:spPr>
          <a:xfrm>
            <a:off x="3460115" y="4333240"/>
            <a:ext cx="487680" cy="460375"/>
          </a:xfrm>
          <a:prstGeom prst="rect">
            <a:avLst/>
          </a:prstGeom>
          <a:noFill/>
        </p:spPr>
        <p:txBody>
          <a:bodyPr wrap="none" rtlCol="0">
            <a:spAutoFit/>
          </a:bodyPr>
          <a:p>
            <a:r>
              <a:rPr lang="zh-CN" altLang="en-US" sz="2400">
                <a:latin typeface="微软雅黑" panose="020B0503020204020204" pitchFamily="34" charset="-122"/>
                <a:ea typeface="微软雅黑" panose="020B0503020204020204" pitchFamily="34" charset="-122"/>
              </a:rPr>
              <a:t>路</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权益类资产</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810" name="矩形 26"/>
          <p:cNvSpPr>
            <a:spLocks noChangeArrowheads="1"/>
          </p:cNvSpPr>
          <p:nvPr/>
        </p:nvSpPr>
        <p:spPr bwMode="auto">
          <a:xfrm>
            <a:off x="7336085" y="338773"/>
            <a:ext cx="4856480" cy="337185"/>
          </a:xfrm>
          <a:prstGeom prst="rect">
            <a:avLst/>
          </a:prstGeom>
          <a:noFill/>
          <a:ln w="9525">
            <a:noFill/>
            <a:miter lim="800000"/>
          </a:ln>
        </p:spPr>
        <p:txBody>
          <a:bodyPr wrap="none">
            <a:spAutoFit/>
          </a:bodyPr>
          <a:p>
            <a:pPr eaLnBrk="0" hangingPunct="0"/>
            <a:r>
              <a:rPr lang="zh-CN" altLang="en-US" sz="1600">
                <a:solidFill>
                  <a:schemeClr val="accent2">
                    <a:lumMod val="75000"/>
                  </a:schemeClr>
                </a:solidFill>
                <a:latin typeface="楷体" panose="02010609060101010101" pitchFamily="49" charset="-122"/>
                <a:ea typeface="楷体" panose="02010609060101010101" pitchFamily="49" charset="-122"/>
                <a:sym typeface="+mn-ea"/>
              </a:rPr>
              <a:t>★：次要配置；★★：一般配置；★★★：重点配置</a:t>
            </a:r>
            <a:endParaRPr lang="zh-CN" altLang="en-US" sz="1600">
              <a:solidFill>
                <a:schemeClr val="accent2">
                  <a:lumMod val="75000"/>
                </a:schemeClr>
              </a:solidFill>
              <a:latin typeface="楷体" panose="02010609060101010101" pitchFamily="49" charset="-122"/>
              <a:ea typeface="楷体" panose="02010609060101010101" pitchFamily="49" charset="-122"/>
              <a:sym typeface="+mn-ea"/>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2" name="Isosceles Triangle 41"/>
          <p:cNvSpPr/>
          <p:nvPr>
            <p:custDataLst>
              <p:tags r:id="rId1"/>
            </p:custDataLst>
          </p:nvPr>
        </p:nvSpPr>
        <p:spPr>
          <a:xfrm rot="2837246" flipV="1">
            <a:off x="4555277" y="4310830"/>
            <a:ext cx="696313" cy="9487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en-GB"/>
          </a:p>
        </p:txBody>
      </p:sp>
      <p:sp>
        <p:nvSpPr>
          <p:cNvPr id="4" name="Isosceles Triangle 7"/>
          <p:cNvSpPr/>
          <p:nvPr>
            <p:custDataLst>
              <p:tags r:id="rId2"/>
            </p:custDataLst>
          </p:nvPr>
        </p:nvSpPr>
        <p:spPr>
          <a:xfrm rot="2837246" flipV="1">
            <a:off x="4573301" y="4698772"/>
            <a:ext cx="320586" cy="486412"/>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en-GB"/>
          </a:p>
        </p:txBody>
      </p:sp>
      <p:grpSp>
        <p:nvGrpSpPr>
          <p:cNvPr id="17" name="组合 16"/>
          <p:cNvGrpSpPr/>
          <p:nvPr>
            <p:custDataLst>
              <p:tags r:id="rId3"/>
            </p:custDataLst>
          </p:nvPr>
        </p:nvGrpSpPr>
        <p:grpSpPr>
          <a:xfrm>
            <a:off x="4950335" y="1801892"/>
            <a:ext cx="3505056" cy="2586817"/>
            <a:chOff x="5083367" y="1992392"/>
            <a:chExt cx="3505056" cy="2586817"/>
          </a:xfrm>
        </p:grpSpPr>
        <p:sp>
          <p:nvSpPr>
            <p:cNvPr id="37" name="Rectangle 4"/>
            <p:cNvSpPr/>
            <p:nvPr>
              <p:custDataLst>
                <p:tags r:id="rId4"/>
              </p:custDataLst>
            </p:nvPr>
          </p:nvSpPr>
          <p:spPr>
            <a:xfrm rot="2837246">
              <a:off x="6487738" y="1561961"/>
              <a:ext cx="696313" cy="3505056"/>
            </a:xfrm>
            <a:prstGeom prst="rect">
              <a:avLst/>
            </a:prstGeom>
            <a:noFill/>
            <a:ln w="19050">
              <a:solidFill>
                <a:schemeClr val="accent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en-GB"/>
            </a:p>
          </p:txBody>
        </p:sp>
        <p:cxnSp>
          <p:nvCxnSpPr>
            <p:cNvPr id="38" name="Straight Connector 7"/>
            <p:cNvCxnSpPr>
              <a:endCxn id="23" idx="7"/>
            </p:cNvCxnSpPr>
            <p:nvPr>
              <p:custDataLst>
                <p:tags r:id="rId5"/>
              </p:custDataLst>
            </p:nvPr>
          </p:nvCxnSpPr>
          <p:spPr>
            <a:xfrm rot="2837246" flipH="1">
              <a:off x="7669504" y="2089392"/>
              <a:ext cx="586843" cy="39284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8"/>
            <p:cNvCxnSpPr>
              <a:endCxn id="27" idx="7"/>
            </p:cNvCxnSpPr>
            <p:nvPr>
              <p:custDataLst>
                <p:tags r:id="rId6"/>
              </p:custDataLst>
            </p:nvPr>
          </p:nvCxnSpPr>
          <p:spPr>
            <a:xfrm rot="2837246" flipH="1">
              <a:off x="7738322" y="2520544"/>
              <a:ext cx="204552" cy="186484"/>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9"/>
            <p:cNvCxnSpPr>
              <a:endCxn id="27" idx="5"/>
            </p:cNvCxnSpPr>
            <p:nvPr>
              <p:custDataLst>
                <p:tags r:id="rId7"/>
              </p:custDataLst>
            </p:nvPr>
          </p:nvCxnSpPr>
          <p:spPr>
            <a:xfrm rot="2837246" flipH="1" flipV="1">
              <a:off x="7447686" y="2762384"/>
              <a:ext cx="197756" cy="23635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10"/>
            <p:cNvCxnSpPr>
              <a:stCxn id="27" idx="1"/>
            </p:cNvCxnSpPr>
            <p:nvPr>
              <p:custDataLst>
                <p:tags r:id="rId8"/>
              </p:custDataLst>
            </p:nvPr>
          </p:nvCxnSpPr>
          <p:spPr>
            <a:xfrm rot="2837246" flipH="1" flipV="1">
              <a:off x="7450945" y="2235125"/>
              <a:ext cx="226485" cy="174617"/>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11"/>
            <p:cNvCxnSpPr>
              <a:stCxn id="30" idx="7"/>
            </p:cNvCxnSpPr>
            <p:nvPr>
              <p:custDataLst>
                <p:tags r:id="rId9"/>
              </p:custDataLst>
            </p:nvPr>
          </p:nvCxnSpPr>
          <p:spPr>
            <a:xfrm rot="2837246" flipV="1">
              <a:off x="7216214" y="2456572"/>
              <a:ext cx="211467" cy="331080"/>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12"/>
            <p:cNvCxnSpPr>
              <a:stCxn id="29" idx="1"/>
            </p:cNvCxnSpPr>
            <p:nvPr>
              <p:custDataLst>
                <p:tags r:id="rId10"/>
              </p:custDataLst>
            </p:nvPr>
          </p:nvCxnSpPr>
          <p:spPr>
            <a:xfrm rot="2837246" flipH="1" flipV="1">
              <a:off x="6932893" y="3178903"/>
              <a:ext cx="317284" cy="103269"/>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13"/>
            <p:cNvCxnSpPr>
              <a:stCxn id="28" idx="7"/>
            </p:cNvCxnSpPr>
            <p:nvPr>
              <p:custDataLst>
                <p:tags r:id="rId11"/>
              </p:custDataLst>
            </p:nvPr>
          </p:nvCxnSpPr>
          <p:spPr>
            <a:xfrm rot="2837246" flipV="1">
              <a:off x="6695947" y="2930958"/>
              <a:ext cx="183125" cy="37289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custDataLst>
                <p:tags r:id="rId12"/>
              </p:custDataLst>
            </p:nvPr>
          </p:nvCxnSpPr>
          <p:spPr>
            <a:xfrm rot="2837246" flipH="1" flipV="1">
              <a:off x="6860289" y="2740281"/>
              <a:ext cx="304949" cy="25193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custDataLst>
                <p:tags r:id="rId13"/>
              </p:custDataLst>
            </p:nvPr>
          </p:nvCxnSpPr>
          <p:spPr>
            <a:xfrm rot="2837246" flipV="1">
              <a:off x="7132928" y="2918897"/>
              <a:ext cx="376806" cy="330337"/>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16"/>
            <p:cNvCxnSpPr>
              <a:stCxn id="28" idx="6"/>
            </p:cNvCxnSpPr>
            <p:nvPr>
              <p:custDataLst>
                <p:tags r:id="rId14"/>
              </p:custDataLst>
            </p:nvPr>
          </p:nvCxnSpPr>
          <p:spPr>
            <a:xfrm rot="2837246" flipV="1">
              <a:off x="6543062" y="3275603"/>
              <a:ext cx="609906" cy="248295"/>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17"/>
            <p:cNvCxnSpPr>
              <a:stCxn id="36" idx="1"/>
            </p:cNvCxnSpPr>
            <p:nvPr>
              <p:custDataLst>
                <p:tags r:id="rId15"/>
              </p:custDataLst>
            </p:nvPr>
          </p:nvCxnSpPr>
          <p:spPr>
            <a:xfrm rot="2837246" flipH="1" flipV="1">
              <a:off x="6307309" y="3233887"/>
              <a:ext cx="141124" cy="32037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18"/>
            <p:cNvCxnSpPr>
              <a:stCxn id="36" idx="3"/>
            </p:cNvCxnSpPr>
            <p:nvPr>
              <p:custDataLst>
                <p:tags r:id="rId16"/>
              </p:custDataLst>
            </p:nvPr>
          </p:nvCxnSpPr>
          <p:spPr>
            <a:xfrm rot="2837246" flipV="1">
              <a:off x="6226368" y="3572220"/>
              <a:ext cx="503178" cy="337066"/>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9"/>
            <p:cNvCxnSpPr>
              <a:stCxn id="33" idx="1"/>
            </p:cNvCxnSpPr>
            <p:nvPr>
              <p:custDataLst>
                <p:tags r:id="rId17"/>
              </p:custDataLst>
            </p:nvPr>
          </p:nvCxnSpPr>
          <p:spPr>
            <a:xfrm rot="2837246" flipH="1" flipV="1">
              <a:off x="5926341" y="4186844"/>
              <a:ext cx="291652" cy="44063"/>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20"/>
            <p:cNvCxnSpPr/>
            <p:nvPr>
              <p:custDataLst>
                <p:tags r:id="rId18"/>
              </p:custDataLst>
            </p:nvPr>
          </p:nvCxnSpPr>
          <p:spPr>
            <a:xfrm rot="2837246" flipH="1">
              <a:off x="5571561" y="3846015"/>
              <a:ext cx="209947" cy="56199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custDataLst>
                <p:tags r:id="rId19"/>
              </p:custDataLst>
            </p:nvPr>
          </p:nvCxnSpPr>
          <p:spPr>
            <a:xfrm rot="2837246" flipH="1" flipV="1">
              <a:off x="5702316" y="4159628"/>
              <a:ext cx="342648" cy="496514"/>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22"/>
            <p:cNvCxnSpPr/>
            <p:nvPr>
              <p:custDataLst>
                <p:tags r:id="rId20"/>
              </p:custDataLst>
            </p:nvPr>
          </p:nvCxnSpPr>
          <p:spPr>
            <a:xfrm rot="2837246" flipV="1">
              <a:off x="6169181" y="3591604"/>
              <a:ext cx="324889" cy="666663"/>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grpSp>
      <p:sp>
        <p:nvSpPr>
          <p:cNvPr id="19" name="Oval 6"/>
          <p:cNvSpPr/>
          <p:nvPr>
            <p:custDataLst>
              <p:tags r:id="rId21"/>
            </p:custDataLst>
          </p:nvPr>
        </p:nvSpPr>
        <p:spPr>
          <a:xfrm rot="2837246">
            <a:off x="5326527" y="4229055"/>
            <a:ext cx="180130" cy="180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20" name="Oval 23"/>
          <p:cNvSpPr/>
          <p:nvPr>
            <p:custDataLst>
              <p:tags r:id="rId22"/>
            </p:custDataLst>
          </p:nvPr>
        </p:nvSpPr>
        <p:spPr>
          <a:xfrm rot="2837246">
            <a:off x="7622535" y="1547536"/>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21" name="Oval 24"/>
          <p:cNvSpPr/>
          <p:nvPr>
            <p:custDataLst>
              <p:tags r:id="rId23"/>
            </p:custDataLst>
          </p:nvPr>
        </p:nvSpPr>
        <p:spPr>
          <a:xfrm rot="2837246">
            <a:off x="8083740" y="2051926"/>
            <a:ext cx="263728" cy="263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dirty="0">
              <a:solidFill>
                <a:srgbClr val="00B0F0"/>
              </a:solidFill>
            </a:endParaRPr>
          </a:p>
        </p:txBody>
      </p:sp>
      <p:sp>
        <p:nvSpPr>
          <p:cNvPr id="22" name="Oval 25"/>
          <p:cNvSpPr/>
          <p:nvPr>
            <p:custDataLst>
              <p:tags r:id="rId24"/>
            </p:custDataLst>
          </p:nvPr>
        </p:nvSpPr>
        <p:spPr>
          <a:xfrm rot="2837246">
            <a:off x="7829733" y="2349486"/>
            <a:ext cx="198143" cy="1981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23" name="Oval 26"/>
          <p:cNvSpPr/>
          <p:nvPr>
            <p:custDataLst>
              <p:tags r:id="rId25"/>
            </p:custDataLst>
          </p:nvPr>
        </p:nvSpPr>
        <p:spPr>
          <a:xfrm rot="2837246">
            <a:off x="7289108" y="1909928"/>
            <a:ext cx="198143" cy="1981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24" name="Oval 27"/>
          <p:cNvSpPr/>
          <p:nvPr>
            <p:custDataLst>
              <p:tags r:id="rId26"/>
            </p:custDataLst>
          </p:nvPr>
        </p:nvSpPr>
        <p:spPr>
          <a:xfrm rot="2837246">
            <a:off x="7904719" y="1841250"/>
            <a:ext cx="180130" cy="180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25" name="Oval 28"/>
          <p:cNvSpPr/>
          <p:nvPr>
            <p:custDataLst>
              <p:tags r:id="rId27"/>
            </p:custDataLst>
          </p:nvPr>
        </p:nvSpPr>
        <p:spPr>
          <a:xfrm rot="2837246">
            <a:off x="5085470" y="3889703"/>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dirty="0"/>
          </a:p>
        </p:txBody>
      </p:sp>
      <p:sp>
        <p:nvSpPr>
          <p:cNvPr id="26" name="Oval 29"/>
          <p:cNvSpPr/>
          <p:nvPr>
            <p:custDataLst>
              <p:tags r:id="rId28"/>
            </p:custDataLst>
          </p:nvPr>
        </p:nvSpPr>
        <p:spPr>
          <a:xfrm rot="2837246">
            <a:off x="5540349" y="4382432"/>
            <a:ext cx="263728" cy="263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27" name="Oval 30"/>
          <p:cNvSpPr/>
          <p:nvPr>
            <p:custDataLst>
              <p:tags r:id="rId29"/>
            </p:custDataLst>
          </p:nvPr>
        </p:nvSpPr>
        <p:spPr>
          <a:xfrm rot="2837246">
            <a:off x="7306691" y="2274258"/>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28" name="Oval 31"/>
          <p:cNvSpPr/>
          <p:nvPr>
            <p:custDataLst>
              <p:tags r:id="rId30"/>
            </p:custDataLst>
          </p:nvPr>
        </p:nvSpPr>
        <p:spPr>
          <a:xfrm rot="2837246">
            <a:off x="6215082" y="2861436"/>
            <a:ext cx="239753" cy="239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2500" lnSpcReduction="20000"/>
          </a:bodyPr>
          <a:p>
            <a:pPr algn="ctr"/>
            <a:endParaRPr lang="en-GB"/>
          </a:p>
        </p:txBody>
      </p:sp>
      <p:sp>
        <p:nvSpPr>
          <p:cNvPr id="29" name="Oval 32"/>
          <p:cNvSpPr/>
          <p:nvPr>
            <p:custDataLst>
              <p:tags r:id="rId31"/>
            </p:custDataLst>
          </p:nvPr>
        </p:nvSpPr>
        <p:spPr>
          <a:xfrm rot="2837246">
            <a:off x="6925149" y="3190913"/>
            <a:ext cx="198143" cy="1981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30" name="Oval 33"/>
          <p:cNvSpPr/>
          <p:nvPr>
            <p:custDataLst>
              <p:tags r:id="rId32"/>
            </p:custDataLst>
          </p:nvPr>
        </p:nvSpPr>
        <p:spPr>
          <a:xfrm rot="2837246">
            <a:off x="6798132" y="2363187"/>
            <a:ext cx="198143" cy="1981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31" name="Oval 34"/>
          <p:cNvSpPr/>
          <p:nvPr>
            <p:custDataLst>
              <p:tags r:id="rId33"/>
            </p:custDataLst>
          </p:nvPr>
        </p:nvSpPr>
        <p:spPr>
          <a:xfrm rot="2837246">
            <a:off x="6510344" y="3522715"/>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32" name="Oval 35"/>
          <p:cNvSpPr/>
          <p:nvPr>
            <p:custDataLst>
              <p:tags r:id="rId34"/>
            </p:custDataLst>
          </p:nvPr>
        </p:nvSpPr>
        <p:spPr>
          <a:xfrm rot="2837246">
            <a:off x="7338869" y="2784587"/>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33" name="Oval 36"/>
          <p:cNvSpPr/>
          <p:nvPr>
            <p:custDataLst>
              <p:tags r:id="rId35"/>
            </p:custDataLst>
          </p:nvPr>
        </p:nvSpPr>
        <p:spPr>
          <a:xfrm rot="2837246">
            <a:off x="5928204" y="4139760"/>
            <a:ext cx="180130" cy="180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34" name="Oval 37"/>
          <p:cNvSpPr/>
          <p:nvPr>
            <p:custDataLst>
              <p:tags r:id="rId36"/>
            </p:custDataLst>
          </p:nvPr>
        </p:nvSpPr>
        <p:spPr>
          <a:xfrm rot="2837246">
            <a:off x="5744236" y="3379431"/>
            <a:ext cx="180130" cy="180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p>
            <a:pPr algn="ctr"/>
            <a:endParaRPr lang="en-GB"/>
          </a:p>
        </p:txBody>
      </p:sp>
      <p:sp>
        <p:nvSpPr>
          <p:cNvPr id="35" name="Oval 38"/>
          <p:cNvSpPr/>
          <p:nvPr>
            <p:custDataLst>
              <p:tags r:id="rId37"/>
            </p:custDataLst>
          </p:nvPr>
        </p:nvSpPr>
        <p:spPr>
          <a:xfrm rot="2837246">
            <a:off x="5701302" y="3664538"/>
            <a:ext cx="319111" cy="319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52500" lnSpcReduction="20000"/>
          </a:bodyPr>
          <a:p>
            <a:pPr algn="ctr"/>
            <a:endParaRPr lang="en-GB"/>
          </a:p>
        </p:txBody>
      </p:sp>
      <p:sp>
        <p:nvSpPr>
          <p:cNvPr id="36" name="Oval 39"/>
          <p:cNvSpPr/>
          <p:nvPr>
            <p:custDataLst>
              <p:tags r:id="rId38"/>
            </p:custDataLst>
          </p:nvPr>
        </p:nvSpPr>
        <p:spPr>
          <a:xfrm rot="2837246">
            <a:off x="6050340" y="3364621"/>
            <a:ext cx="239753" cy="239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2500" lnSpcReduction="20000"/>
          </a:bodyPr>
          <a:p>
            <a:pPr algn="ctr"/>
            <a:endParaRPr lang="en-GB"/>
          </a:p>
        </p:txBody>
      </p:sp>
      <p:sp>
        <p:nvSpPr>
          <p:cNvPr id="57" name="Oval 40"/>
          <p:cNvSpPr/>
          <p:nvPr>
            <p:custDataLst>
              <p:tags r:id="rId39"/>
            </p:custDataLst>
          </p:nvPr>
        </p:nvSpPr>
        <p:spPr>
          <a:xfrm rot="2837246">
            <a:off x="6770965" y="2734520"/>
            <a:ext cx="263728" cy="26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p>
            <a:pPr algn="ctr"/>
            <a:endParaRPr lang="en-GB"/>
          </a:p>
        </p:txBody>
      </p:sp>
      <p:sp>
        <p:nvSpPr>
          <p:cNvPr id="58" name="Freeform 43"/>
          <p:cNvSpPr/>
          <p:nvPr>
            <p:custDataLst>
              <p:tags r:id="rId40"/>
            </p:custDataLst>
          </p:nvPr>
        </p:nvSpPr>
        <p:spPr>
          <a:xfrm>
            <a:off x="400050" y="5055870"/>
            <a:ext cx="4232910" cy="106235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accent3"/>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en-GB" dirty="0"/>
          </a:p>
        </p:txBody>
      </p:sp>
      <p:sp>
        <p:nvSpPr>
          <p:cNvPr id="59" name="文本框 58"/>
          <p:cNvSpPr txBox="1"/>
          <p:nvPr>
            <p:custDataLst>
              <p:tags r:id="rId41"/>
            </p:custDataLst>
          </p:nvPr>
        </p:nvSpPr>
        <p:spPr>
          <a:xfrm rot="862951">
            <a:off x="135890" y="5552440"/>
            <a:ext cx="2080895" cy="431165"/>
          </a:xfrm>
          <a:prstGeom prst="rect">
            <a:avLst/>
          </a:prstGeom>
          <a:noFill/>
        </p:spPr>
        <p:txBody>
          <a:bodyPr wrap="square" rtlCol="0" anchor="ctr" anchorCtr="0">
            <a:normAutofit/>
          </a:bodyPr>
          <a:p>
            <a:pPr algn="r"/>
            <a:r>
              <a:rPr lang="zh-CN" altLang="zh-CN" sz="2000" b="1" dirty="0">
                <a:solidFill>
                  <a:srgbClr val="C00000"/>
                </a:solidFill>
                <a:latin typeface="微软雅黑" panose="020B0503020204020204" pitchFamily="34" charset="-122"/>
                <a:ea typeface="微软雅黑" panose="020B0503020204020204" pitchFamily="34" charset="-122"/>
                <a:sym typeface="+mn-ea"/>
              </a:rPr>
              <a:t>配置建议及策略</a:t>
            </a:r>
            <a:endParaRPr lang="zh-CN" altLang="zh-CN" sz="2000" b="1" dirty="0">
              <a:solidFill>
                <a:srgbClr val="C00000"/>
              </a:solidFill>
              <a:latin typeface="微软雅黑" panose="020B0503020204020204" pitchFamily="34" charset="-122"/>
              <a:ea typeface="微软雅黑" panose="020B0503020204020204" pitchFamily="34" charset="-122"/>
              <a:sym typeface="+mn-ea"/>
            </a:endParaRPr>
          </a:p>
          <a:p>
            <a:pPr algn="r"/>
            <a:endParaRPr lang="zh-CN" altLang="zh-CN" sz="2000" b="1" dirty="0">
              <a:solidFill>
                <a:srgbClr val="C00000"/>
              </a:solidFill>
              <a:latin typeface="微软雅黑" panose="020B0503020204020204" pitchFamily="34" charset="-122"/>
              <a:ea typeface="微软雅黑" panose="020B0503020204020204" pitchFamily="34" charset="-122"/>
              <a:sym typeface="+mn-ea"/>
            </a:endParaRPr>
          </a:p>
        </p:txBody>
      </p:sp>
      <p:sp>
        <p:nvSpPr>
          <p:cNvPr id="77" name="矩形 76"/>
          <p:cNvSpPr/>
          <p:nvPr>
            <p:custDataLst>
              <p:tags r:id="rId42"/>
            </p:custDataLst>
          </p:nvPr>
        </p:nvSpPr>
        <p:spPr>
          <a:xfrm rot="7951128">
            <a:off x="4838109" y="3443090"/>
            <a:ext cx="45719" cy="572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zh-CN" altLang="en-US"/>
          </a:p>
        </p:txBody>
      </p:sp>
      <p:sp>
        <p:nvSpPr>
          <p:cNvPr id="78" name="矩形 77"/>
          <p:cNvSpPr/>
          <p:nvPr>
            <p:custDataLst>
              <p:tags r:id="rId43"/>
            </p:custDataLst>
          </p:nvPr>
        </p:nvSpPr>
        <p:spPr>
          <a:xfrm rot="8220000">
            <a:off x="8493436" y="2223715"/>
            <a:ext cx="45719" cy="57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p>
            <a:pPr algn="ctr"/>
            <a:endParaRPr lang="zh-CN" altLang="en-US"/>
          </a:p>
        </p:txBody>
      </p:sp>
      <p:sp>
        <p:nvSpPr>
          <p:cNvPr id="82" name="文本框 81"/>
          <p:cNvSpPr txBox="1"/>
          <p:nvPr>
            <p:custDataLst>
              <p:tags r:id="rId44"/>
            </p:custDataLst>
          </p:nvPr>
        </p:nvSpPr>
        <p:spPr>
          <a:xfrm>
            <a:off x="829310" y="2458720"/>
            <a:ext cx="3883660" cy="2960370"/>
          </a:xfrm>
          <a:prstGeom prst="rect">
            <a:avLst/>
          </a:prstGeom>
          <a:noFill/>
        </p:spPr>
        <p:txBody>
          <a:bodyPr wrap="square" rtlCol="0" anchor="ctr" anchorCtr="0"/>
          <a:p>
            <a:pPr algn="l">
              <a:lnSpc>
                <a:spcPct val="120000"/>
              </a:lnSpc>
            </a:pPr>
            <a:r>
              <a:rPr lang="en-US" altLang="zh-CN" sz="2000" b="1" dirty="0">
                <a:solidFill>
                  <a:schemeClr val="accent2"/>
                </a:solidFill>
                <a:latin typeface="微软雅黑" panose="020B0503020204020204" pitchFamily="34" charset="-122"/>
                <a:ea typeface="微软雅黑" panose="020B0503020204020204" pitchFamily="34" charset="-122"/>
                <a:sym typeface="+mn-ea"/>
              </a:rPr>
              <a:t>A</a:t>
            </a:r>
            <a:r>
              <a:rPr lang="zh-CN" altLang="en-US" sz="2000" b="1" dirty="0">
                <a:solidFill>
                  <a:schemeClr val="accent2"/>
                </a:solidFill>
                <a:latin typeface="微软雅黑" panose="020B0503020204020204" pitchFamily="34" charset="-122"/>
                <a:ea typeface="微软雅黑" panose="020B0503020204020204" pitchFamily="34" charset="-122"/>
                <a:sym typeface="+mn-ea"/>
              </a:rPr>
              <a:t>股</a:t>
            </a:r>
            <a:r>
              <a:rPr lang="en-US" altLang="zh-CN" sz="2000" b="1" dirty="0">
                <a:solidFill>
                  <a:schemeClr val="accent2"/>
                </a:solidFill>
                <a:latin typeface="微软雅黑" panose="020B0503020204020204" pitchFamily="34" charset="-122"/>
                <a:ea typeface="微软雅黑" panose="020B0503020204020204" pitchFamily="34" charset="-122"/>
                <a:sym typeface="+mn-ea"/>
              </a:rPr>
              <a:t>——</a:t>
            </a:r>
            <a:r>
              <a:rPr lang="zh-CN" altLang="en-US" sz="2000" b="1" dirty="0">
                <a:solidFill>
                  <a:schemeClr val="accent2"/>
                </a:solidFill>
                <a:latin typeface="微软雅黑" panose="020B0503020204020204" pitchFamily="34" charset="-122"/>
                <a:ea typeface="微软雅黑" panose="020B0503020204020204" pitchFamily="34" charset="-122"/>
                <a:sym typeface="+mn-ea"/>
              </a:rPr>
              <a:t>中性</a:t>
            </a:r>
            <a:r>
              <a:rPr lang="zh-CN" altLang="en-US" sz="2000" b="1">
                <a:solidFill>
                  <a:schemeClr val="accent2"/>
                </a:solidFill>
                <a:latin typeface="微软雅黑" panose="020B0503020204020204" pitchFamily="34" charset="-122"/>
                <a:ea typeface="微软雅黑" panose="020B0503020204020204" pitchFamily="34" charset="-122"/>
                <a:sym typeface="+mn-ea"/>
              </a:rPr>
              <a:t>★★</a:t>
            </a:r>
            <a:endParaRPr lang="zh-CN" altLang="en-US" sz="2000" b="1">
              <a:solidFill>
                <a:schemeClr val="accent2"/>
              </a:solidFill>
              <a:latin typeface="微软雅黑" panose="020B0503020204020204" pitchFamily="34" charset="-122"/>
              <a:ea typeface="微软雅黑" panose="020B0503020204020204" pitchFamily="34" charset="-122"/>
              <a:sym typeface="+mn-ea"/>
            </a:endParaRPr>
          </a:p>
          <a:p>
            <a:pPr algn="l">
              <a:lnSpc>
                <a:spcPct val="120000"/>
              </a:lnSpc>
            </a:pPr>
            <a:r>
              <a:rPr lang="zh-CN" altLang="en-US" sz="2000" dirty="0">
                <a:solidFill>
                  <a:schemeClr val="accent2"/>
                </a:solidFill>
                <a:latin typeface="楷体" panose="02010609060101010101" pitchFamily="49" charset="-122"/>
                <a:ea typeface="楷体" panose="02010609060101010101" pitchFamily="49" charset="-122"/>
                <a:sym typeface="+mn-ea"/>
              </a:rPr>
              <a:t>两会结束后，市场维稳预期结束，叠加中美贸易战等风险事件的影响，</a:t>
            </a:r>
            <a:r>
              <a:rPr lang="en-US" altLang="zh-CN" sz="2000" dirty="0">
                <a:solidFill>
                  <a:schemeClr val="accent2"/>
                </a:solidFill>
                <a:latin typeface="楷体" panose="02010609060101010101" pitchFamily="49" charset="-122"/>
                <a:ea typeface="楷体" panose="02010609060101010101" pitchFamily="49" charset="-122"/>
                <a:sym typeface="+mn-ea"/>
              </a:rPr>
              <a:t>A</a:t>
            </a:r>
            <a:r>
              <a:rPr lang="zh-CN" altLang="en-US" sz="2000" dirty="0">
                <a:solidFill>
                  <a:schemeClr val="accent2"/>
                </a:solidFill>
                <a:latin typeface="楷体" panose="02010609060101010101" pitchFamily="49" charset="-122"/>
                <a:ea typeface="楷体" panose="02010609060101010101" pitchFamily="49" charset="-122"/>
                <a:sym typeface="+mn-ea"/>
              </a:rPr>
              <a:t>股短期震荡调整的概率较大，建议适当降低配置比例，继续关注估值和成长兼具的优质标的。</a:t>
            </a:r>
            <a:endParaRPr lang="zh-CN" altLang="en-US" sz="2000" dirty="0">
              <a:solidFill>
                <a:schemeClr val="accent2"/>
              </a:solidFill>
              <a:latin typeface="楷体" panose="02010609060101010101" pitchFamily="49" charset="-122"/>
              <a:ea typeface="楷体" panose="02010609060101010101" pitchFamily="49" charset="-122"/>
              <a:sym typeface="+mn-ea"/>
            </a:endParaRPr>
          </a:p>
          <a:p>
            <a:pPr algn="r">
              <a:lnSpc>
                <a:spcPct val="120000"/>
              </a:lnSpc>
            </a:pPr>
            <a:endParaRPr lang="zh-CN" altLang="en-US" sz="2000" dirty="0">
              <a:solidFill>
                <a:schemeClr val="accent2"/>
              </a:solidFill>
              <a:latin typeface="楷体" panose="02010609060101010101" pitchFamily="49" charset="-122"/>
              <a:ea typeface="楷体" panose="02010609060101010101" pitchFamily="49" charset="-122"/>
              <a:sym typeface="+mn-ea"/>
            </a:endParaRPr>
          </a:p>
        </p:txBody>
      </p:sp>
      <p:sp>
        <p:nvSpPr>
          <p:cNvPr id="83" name="文本框 82"/>
          <p:cNvSpPr txBox="1"/>
          <p:nvPr>
            <p:custDataLst>
              <p:tags r:id="rId45"/>
            </p:custDataLst>
          </p:nvPr>
        </p:nvSpPr>
        <p:spPr>
          <a:xfrm>
            <a:off x="7940675" y="2811780"/>
            <a:ext cx="3684270" cy="2865120"/>
          </a:xfrm>
          <a:prstGeom prst="rect">
            <a:avLst/>
          </a:prstGeom>
          <a:noFill/>
        </p:spPr>
        <p:txBody>
          <a:bodyPr wrap="square" rtlCol="0" anchor="ctr" anchorCtr="0">
            <a:normAutofit fontScale="25000"/>
          </a:bodyPr>
          <a:p>
            <a:pPr>
              <a:lnSpc>
                <a:spcPct val="120000"/>
              </a:lnSpc>
            </a:pPr>
            <a:r>
              <a:rPr lang="zh-CN" altLang="en-US" sz="8000" b="1" dirty="0">
                <a:solidFill>
                  <a:schemeClr val="accent1"/>
                </a:solidFill>
                <a:latin typeface="微软雅黑" panose="020B0503020204020204" pitchFamily="34" charset="-122"/>
                <a:ea typeface="微软雅黑" panose="020B0503020204020204" pitchFamily="34" charset="-122"/>
                <a:sym typeface="+mn-ea"/>
              </a:rPr>
              <a:t>港股</a:t>
            </a:r>
            <a:r>
              <a:rPr lang="en-US" altLang="zh-CN" sz="8000" b="1" dirty="0">
                <a:solidFill>
                  <a:schemeClr val="accent1"/>
                </a:solidFill>
                <a:latin typeface="微软雅黑" panose="020B0503020204020204" pitchFamily="34" charset="-122"/>
                <a:ea typeface="微软雅黑" panose="020B0503020204020204" pitchFamily="34" charset="-122"/>
                <a:sym typeface="+mn-ea"/>
              </a:rPr>
              <a:t>——</a:t>
            </a:r>
            <a:r>
              <a:rPr lang="zh-CN" altLang="en-US" sz="8000" b="1" dirty="0">
                <a:solidFill>
                  <a:schemeClr val="accent1"/>
                </a:solidFill>
                <a:latin typeface="微软雅黑" panose="020B0503020204020204" pitchFamily="34" charset="-122"/>
                <a:ea typeface="微软雅黑" panose="020B0503020204020204" pitchFamily="34" charset="-122"/>
                <a:sym typeface="+mn-ea"/>
              </a:rPr>
              <a:t>谨慎看好</a:t>
            </a:r>
            <a:r>
              <a:rPr lang="zh-CN" altLang="en-US" sz="8000">
                <a:solidFill>
                  <a:schemeClr val="accent1"/>
                </a:solidFill>
                <a:latin typeface="微软雅黑" panose="020B0503020204020204" pitchFamily="34" charset="-122"/>
                <a:ea typeface="微软雅黑" panose="020B0503020204020204" pitchFamily="34" charset="-122"/>
                <a:sym typeface="+mn-ea"/>
              </a:rPr>
              <a:t>★★★</a:t>
            </a:r>
            <a:endParaRPr lang="zh-CN" altLang="en-US" sz="8000">
              <a:solidFill>
                <a:schemeClr val="accent1"/>
              </a:solidFill>
              <a:latin typeface="微软雅黑" panose="020B0503020204020204" pitchFamily="34" charset="-122"/>
              <a:ea typeface="微软雅黑" panose="020B0503020204020204" pitchFamily="34" charset="-122"/>
              <a:sym typeface="+mn-ea"/>
            </a:endParaRPr>
          </a:p>
          <a:p>
            <a:pPr>
              <a:lnSpc>
                <a:spcPct val="120000"/>
              </a:lnSpc>
            </a:pPr>
            <a:r>
              <a:rPr lang="en-US" altLang="zh-CN" sz="8000" dirty="0">
                <a:solidFill>
                  <a:schemeClr val="accent1"/>
                </a:solidFill>
                <a:latin typeface="楷体" panose="02010609060101010101" pitchFamily="49" charset="-122"/>
                <a:ea typeface="楷体" panose="02010609060101010101" pitchFamily="49" charset="-122"/>
                <a:sym typeface="+mn-ea"/>
              </a:rPr>
              <a:t>2</a:t>
            </a:r>
            <a:r>
              <a:rPr lang="zh-CN" altLang="en-US" sz="8000" dirty="0">
                <a:solidFill>
                  <a:schemeClr val="accent1"/>
                </a:solidFill>
                <a:latin typeface="楷体" panose="02010609060101010101" pitchFamily="49" charset="-122"/>
                <a:ea typeface="楷体" panose="02010609060101010101" pitchFamily="49" charset="-122"/>
                <a:sym typeface="+mn-ea"/>
              </a:rPr>
              <a:t>月市场大跌后，港股估值优势愈发明显，但短期受中美贸易战等风险事件影响，港股波动将明显加大，建议投资者利用市场调整，主动把握优质标的的布局机会。</a:t>
            </a:r>
            <a:endParaRPr lang="zh-CN" altLang="en-US" sz="8000" dirty="0">
              <a:solidFill>
                <a:schemeClr val="accent1"/>
              </a:solidFill>
              <a:latin typeface="楷体" panose="02010609060101010101" pitchFamily="49" charset="-122"/>
              <a:ea typeface="楷体" panose="02010609060101010101" pitchFamily="49" charset="-122"/>
              <a:sym typeface="+mn-ea"/>
            </a:endParaRPr>
          </a:p>
          <a:p>
            <a:pPr>
              <a:lnSpc>
                <a:spcPct val="120000"/>
              </a:lnSpc>
            </a:pPr>
            <a:endParaRPr lang="zh-CN" altLang="en-US" dirty="0">
              <a:solidFill>
                <a:schemeClr val="dk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大宗商品</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4"/>
          <p:cNvSpPr txBox="1">
            <a:spLocks noChangeArrowheads="1"/>
          </p:cNvSpPr>
          <p:nvPr/>
        </p:nvSpPr>
        <p:spPr bwMode="auto">
          <a:xfrm>
            <a:off x="669323" y="1521374"/>
            <a:ext cx="6745288" cy="429895"/>
          </a:xfrm>
          <a:prstGeom prst="rect">
            <a:avLst/>
          </a:prstGeom>
          <a:noFill/>
          <a:ln w="9525">
            <a:noFill/>
            <a:miter lim="800000"/>
          </a:ln>
        </p:spPr>
        <p:txBody>
          <a:bodyPr wrap="square">
            <a:spAutoFit/>
          </a:bodyPr>
          <a:p>
            <a:pPr marL="0" lvl="2" algn="just"/>
            <a:r>
              <a:rPr lang="zh-CN" altLang="en-US" sz="2200" b="1" dirty="0">
                <a:solidFill>
                  <a:srgbClr val="C00000"/>
                </a:solidFill>
                <a:latin typeface="微软雅黑" panose="020B0503020204020204" pitchFamily="34" charset="-122"/>
                <a:ea typeface="微软雅黑" panose="020B0503020204020204" pitchFamily="34" charset="-122"/>
                <a:sym typeface="+mn-ea"/>
              </a:rPr>
              <a:t>市场回顾</a:t>
            </a:r>
            <a:endParaRPr lang="zh-CN" altLang="en-US" sz="22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178400" y="2126374"/>
            <a:ext cx="6096000" cy="3784600"/>
          </a:xfrm>
          <a:prstGeom prst="rect">
            <a:avLst/>
          </a:prstGeom>
        </p:spPr>
        <p:txBody>
          <a:bodyPr>
            <a:spAutoFit/>
          </a:bodyPr>
          <a:p>
            <a:pPr marL="400050" lvl="2" indent="0">
              <a:lnSpc>
                <a:spcPct val="150000"/>
              </a:lnSpc>
              <a:spcBef>
                <a:spcPts val="600"/>
              </a:spcBef>
              <a:buClr>
                <a:srgbClr val="CC3300"/>
              </a:buClr>
              <a:buSzPct val="85000"/>
              <a:buFont typeface="Wingdings" panose="05000000000000000000" pitchFamily="2" charset="2"/>
              <a:buNone/>
              <a:defRPr/>
            </a:pPr>
            <a:r>
              <a:rPr kumimoji="1" lang="zh-CN" altLang="en-US" sz="200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2月大宗商品受美股暴跌的拖累跌多涨少，能源类商品和基本金属全面下跌，农产品小幅微涨，其中天然气领跌，调整幅度较大。随后美股企稳，各品种跟随反弹；进入到</a:t>
            </a:r>
            <a:r>
              <a:rPr kumimoji="1" lang="en-US" altLang="zh-CN" sz="200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3</a:t>
            </a:r>
            <a:r>
              <a:rPr kumimoji="1" lang="zh-CN" altLang="en-US" sz="200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月，由于美联储加息概率增大，美元企稳走强，同时受中美贸易战阴云影响，以铜为代表的金属期货品种呈现震荡下行的走势，而以原油和农产品为代表的部分品种则逆势走强。</a:t>
            </a:r>
            <a:endParaRPr kumimoji="1" lang="zh-CN" altLang="en-US" sz="2000"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p:txBody>
      </p:sp>
      <p:cxnSp>
        <p:nvCxnSpPr>
          <p:cNvPr id="28" name="直接连接符 27"/>
          <p:cNvCxnSpPr/>
          <p:nvPr/>
        </p:nvCxnSpPr>
        <p:spPr>
          <a:xfrm flipH="1">
            <a:off x="6306150" y="1104900"/>
            <a:ext cx="13335" cy="5384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graphicFrame>
        <p:nvGraphicFramePr>
          <p:cNvPr id="3" name="图表 2"/>
          <p:cNvGraphicFramePr/>
          <p:nvPr/>
        </p:nvGraphicFramePr>
        <p:xfrm>
          <a:off x="6528435" y="3717290"/>
          <a:ext cx="5351780" cy="261366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4"/>
          <p:cNvSpPr txBox="1"/>
          <p:nvPr/>
        </p:nvSpPr>
        <p:spPr>
          <a:xfrm>
            <a:off x="8117346" y="3717388"/>
            <a:ext cx="2164080" cy="275590"/>
          </a:xfrm>
          <a:prstGeom prst="rect">
            <a:avLst/>
          </a:prstGeom>
          <a:noFill/>
        </p:spPr>
        <p:txBody>
          <a:bodyPr wrap="none" rtlCol="0">
            <a:spAutoFit/>
          </a:bodyPr>
          <a:p>
            <a:r>
              <a:rPr lang="en-US" altLang="zh-CN" sz="1200" dirty="0">
                <a:latin typeface="楷体" panose="02010609060101010101" pitchFamily="49" charset="-122"/>
                <a:ea typeface="楷体" panose="02010609060101010101" pitchFamily="49" charset="-122"/>
              </a:rPr>
              <a:t>COMEX</a:t>
            </a:r>
            <a:r>
              <a:rPr lang="zh-CN" altLang="en-US" sz="1200" dirty="0">
                <a:latin typeface="楷体" panose="02010609060101010101" pitchFamily="49" charset="-122"/>
                <a:ea typeface="楷体" panose="02010609060101010101" pitchFamily="49" charset="-122"/>
              </a:rPr>
              <a:t>黄金价格（美元</a:t>
            </a:r>
            <a:r>
              <a:rPr lang="en-US" altLang="zh-CN" sz="1200" dirty="0">
                <a:latin typeface="楷体" panose="02010609060101010101" pitchFamily="49" charset="-122"/>
                <a:ea typeface="楷体" panose="02010609060101010101" pitchFamily="49" charset="-122"/>
              </a:rPr>
              <a:t>/</a:t>
            </a:r>
            <a:r>
              <a:rPr lang="zh-CN" altLang="en-US" sz="1200" dirty="0">
                <a:latin typeface="楷体" panose="02010609060101010101" pitchFamily="49" charset="-122"/>
                <a:ea typeface="楷体" panose="02010609060101010101" pitchFamily="49" charset="-122"/>
              </a:rPr>
              <a:t>盎司）</a:t>
            </a:r>
            <a:endParaRPr lang="zh-CN" altLang="en-US" sz="1200" dirty="0">
              <a:latin typeface="楷体" panose="02010609060101010101" pitchFamily="49" charset="-122"/>
              <a:ea typeface="楷体" panose="02010609060101010101" pitchFamily="49" charset="-122"/>
            </a:endParaRPr>
          </a:p>
        </p:txBody>
      </p:sp>
      <p:pic>
        <p:nvPicPr>
          <p:cNvPr id="5" name="图片 4" descr="图片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376035" y="973455"/>
            <a:ext cx="5352415" cy="26663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大宗商品</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6"/>
          <p:cNvSpPr txBox="1"/>
          <p:nvPr/>
        </p:nvSpPr>
        <p:spPr>
          <a:xfrm>
            <a:off x="2270760" y="1593215"/>
            <a:ext cx="8515985" cy="553085"/>
          </a:xfrm>
          <a:prstGeom prst="rect">
            <a:avLst/>
          </a:prstGeom>
          <a:noFill/>
        </p:spPr>
        <p:txBody>
          <a:bodyPr wrap="square" rtlCol="0">
            <a:spAutoFit/>
          </a:bodyPr>
          <a:p>
            <a:pPr defTabSz="913765" fontAlgn="base">
              <a:lnSpc>
                <a:spcPct val="150000"/>
              </a:lnSpc>
              <a:spcBef>
                <a:spcPct val="0"/>
              </a:spcBef>
              <a:spcAft>
                <a:spcPct val="0"/>
              </a:spcAft>
            </a:pPr>
            <a:r>
              <a:rPr lang="zh-CN" altLang="en-US" sz="2000" b="1" dirty="0">
                <a:solidFill>
                  <a:srgbClr val="C00000"/>
                </a:solidFill>
                <a:latin typeface="楷体" panose="02010609060101010101" pitchFamily="49" charset="-122"/>
                <a:ea typeface="楷体" panose="02010609060101010101" pitchFamily="49" charset="-122"/>
                <a:sym typeface="+mn-ea"/>
              </a:rPr>
              <a:t>供需平衡有望维持，油价中枢上移至</a:t>
            </a:r>
            <a:r>
              <a:rPr lang="en-US" altLang="zh-CN" sz="2000" b="1" dirty="0">
                <a:solidFill>
                  <a:srgbClr val="C00000"/>
                </a:solidFill>
                <a:latin typeface="楷体" panose="02010609060101010101" pitchFamily="49" charset="-122"/>
                <a:ea typeface="楷体" panose="02010609060101010101" pitchFamily="49" charset="-122"/>
                <a:sym typeface="+mn-ea"/>
              </a:rPr>
              <a:t>60</a:t>
            </a:r>
            <a:r>
              <a:rPr lang="zh-CN" altLang="en-US" sz="2000" b="1" dirty="0">
                <a:solidFill>
                  <a:srgbClr val="C00000"/>
                </a:solidFill>
                <a:latin typeface="楷体" panose="02010609060101010101" pitchFamily="49" charset="-122"/>
                <a:ea typeface="楷体" panose="02010609060101010101" pitchFamily="49" charset="-122"/>
                <a:sym typeface="+mn-ea"/>
              </a:rPr>
              <a:t>美元上方，维持中性观点</a:t>
            </a:r>
            <a:r>
              <a:rPr lang="en-US" altLang="zh-CN" sz="2000" b="1" dirty="0">
                <a:solidFill>
                  <a:srgbClr val="C00000"/>
                </a:solidFill>
                <a:latin typeface="楷体" panose="02010609060101010101" pitchFamily="49" charset="-122"/>
                <a:ea typeface="楷体" panose="02010609060101010101" pitchFamily="49" charset="-122"/>
                <a:sym typeface="+mn-ea"/>
              </a:rPr>
              <a:t>——</a:t>
            </a:r>
            <a:r>
              <a:rPr lang="zh-CN" altLang="en-US" sz="2000">
                <a:solidFill>
                  <a:srgbClr val="A0262F"/>
                </a:solidFill>
                <a:latin typeface="华文楷体" panose="02010600040101010101" charset="-122"/>
                <a:sym typeface="+mn-ea"/>
              </a:rPr>
              <a:t>★★</a:t>
            </a:r>
            <a:endParaRPr lang="zh-CN" altLang="en-US" sz="2000" b="1" dirty="0">
              <a:solidFill>
                <a:srgbClr val="A0262F"/>
              </a:solidFill>
              <a:latin typeface="华文楷体" panose="02010600040101010101" charset="-122"/>
              <a:ea typeface="楷体" panose="02010609060101010101" pitchFamily="49" charset="-122"/>
              <a:sym typeface="+mn-ea"/>
            </a:endParaRPr>
          </a:p>
        </p:txBody>
      </p:sp>
      <p:cxnSp>
        <p:nvCxnSpPr>
          <p:cNvPr id="34" name="直接连接符 33"/>
          <p:cNvCxnSpPr/>
          <p:nvPr/>
        </p:nvCxnSpPr>
        <p:spPr bwMode="auto">
          <a:xfrm flipV="1">
            <a:off x="1191225" y="3727450"/>
            <a:ext cx="10190480" cy="6350"/>
          </a:xfrm>
          <a:prstGeom prst="line">
            <a:avLst/>
          </a:prstGeom>
          <a:solidFill>
            <a:srgbClr val="5DA8D4"/>
          </a:solidFill>
          <a:ln w="9525" cap="flat" cmpd="sng" algn="ctr">
            <a:solidFill>
              <a:srgbClr val="38343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组合 35"/>
          <p:cNvGrpSpPr/>
          <p:nvPr/>
        </p:nvGrpSpPr>
        <p:grpSpPr>
          <a:xfrm>
            <a:off x="984591" y="1866776"/>
            <a:ext cx="1332552" cy="1151678"/>
            <a:chOff x="779104" y="1866166"/>
            <a:chExt cx="1333073" cy="1152128"/>
          </a:xfrm>
          <a:solidFill>
            <a:srgbClr val="D65840"/>
          </a:solidFill>
        </p:grpSpPr>
        <p:sp>
          <p:nvSpPr>
            <p:cNvPr id="37" name="等腰三角形 2"/>
            <p:cNvSpPr/>
            <p:nvPr/>
          </p:nvSpPr>
          <p:spPr bwMode="auto">
            <a:xfrm rot="2747878">
              <a:off x="869576" y="17756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2D582B"/>
                </a:solidFill>
                <a:effectLst/>
                <a:uLnTx/>
                <a:uFillTx/>
                <a:latin typeface="Arial" panose="020B0604020202020204" pitchFamily="34" charset="0"/>
                <a:ea typeface="微软雅黑" panose="020B0503020204020204" pitchFamily="34" charset="-122"/>
              </a:endParaRPr>
            </a:p>
          </p:txBody>
        </p:sp>
        <p:sp>
          <p:nvSpPr>
            <p:cNvPr id="38" name="TextBox 11"/>
            <p:cNvSpPr txBox="1"/>
            <p:nvPr/>
          </p:nvSpPr>
          <p:spPr>
            <a:xfrm>
              <a:off x="1057821" y="2242175"/>
              <a:ext cx="691150" cy="398936"/>
            </a:xfrm>
            <a:prstGeom prst="rect">
              <a:avLst/>
            </a:prstGeom>
            <a:grpFill/>
          </p:spPr>
          <p:txBody>
            <a:bodyPr wrap="none" rtlCol="0">
              <a:spAutoFit/>
            </a:bodyPr>
            <a:p>
              <a:pPr lvl="0" defTabSz="913765" fontAlgn="base">
                <a:spcBef>
                  <a:spcPct val="0"/>
                </a:spcBef>
                <a:spcAft>
                  <a:spcPct val="0"/>
                </a:spcAft>
              </a:pPr>
              <a:r>
                <a:rPr lang="zh-CN" altLang="en-US" sz="2000" b="1" kern="0" dirty="0">
                  <a:solidFill>
                    <a:srgbClr val="F8F8F8"/>
                  </a:solidFill>
                  <a:latin typeface="微软雅黑" panose="020B0503020204020204" pitchFamily="34" charset="-122"/>
                  <a:ea typeface="微软雅黑" panose="020B0503020204020204" pitchFamily="34" charset="-122"/>
                </a:rPr>
                <a:t>原油</a:t>
              </a:r>
              <a:endParaRPr kumimoji="0" lang="zh-CN" altLang="en-US" sz="20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84590" y="4167302"/>
            <a:ext cx="1332552" cy="1151678"/>
            <a:chOff x="779103" y="3694966"/>
            <a:chExt cx="1333073" cy="1152128"/>
          </a:xfrm>
          <a:solidFill>
            <a:srgbClr val="D65840"/>
          </a:solidFill>
        </p:grpSpPr>
        <p:sp>
          <p:nvSpPr>
            <p:cNvPr id="40" name="等腰三角形 2"/>
            <p:cNvSpPr/>
            <p:nvPr/>
          </p:nvSpPr>
          <p:spPr bwMode="auto">
            <a:xfrm rot="3036074">
              <a:off x="869575" y="36044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D582B"/>
                </a:solidFill>
                <a:effectLst/>
                <a:uLnTx/>
                <a:uFillTx/>
                <a:latin typeface="Arial" panose="020B0604020202020204" pitchFamily="34" charset="0"/>
                <a:ea typeface="微软雅黑" panose="020B0503020204020204" pitchFamily="34" charset="-122"/>
              </a:endParaRPr>
            </a:p>
          </p:txBody>
        </p:sp>
        <p:sp>
          <p:nvSpPr>
            <p:cNvPr id="41" name="TextBox 14"/>
            <p:cNvSpPr txBox="1"/>
            <p:nvPr/>
          </p:nvSpPr>
          <p:spPr>
            <a:xfrm>
              <a:off x="1057821" y="4123089"/>
              <a:ext cx="691150" cy="398936"/>
            </a:xfrm>
            <a:prstGeom prst="rect">
              <a:avLst/>
            </a:prstGeom>
            <a:grpFill/>
          </p:spPr>
          <p:txBody>
            <a:bodyPr wrap="none" rtlCol="0">
              <a:spAutoFit/>
            </a:bodyPr>
            <a:p>
              <a:pPr lvl="0" defTabSz="913765" fontAlgn="base">
                <a:spcBef>
                  <a:spcPct val="0"/>
                </a:spcBef>
                <a:spcAft>
                  <a:spcPct val="0"/>
                </a:spcAft>
              </a:pPr>
              <a:r>
                <a:rPr lang="zh-CN" altLang="en-US" sz="2000" b="1" kern="0" dirty="0">
                  <a:solidFill>
                    <a:srgbClr val="F8F8F8"/>
                  </a:solidFill>
                  <a:latin typeface="微软雅黑" panose="020B0503020204020204" pitchFamily="34" charset="-122"/>
                  <a:ea typeface="微软雅黑" panose="020B0503020204020204" pitchFamily="34" charset="-122"/>
                </a:rPr>
                <a:t>黄金</a:t>
              </a:r>
              <a:endParaRPr kumimoji="0" lang="zh-CN" altLang="en-US" sz="20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endParaRPr>
            </a:p>
          </p:txBody>
        </p:sp>
      </p:grpSp>
      <p:sp>
        <p:nvSpPr>
          <p:cNvPr id="5" name="矩形 4"/>
          <p:cNvSpPr/>
          <p:nvPr/>
        </p:nvSpPr>
        <p:spPr>
          <a:xfrm>
            <a:off x="2273265" y="2031365"/>
            <a:ext cx="9302115" cy="1414780"/>
          </a:xfrm>
          <a:prstGeom prst="rect">
            <a:avLst/>
          </a:prstGeom>
        </p:spPr>
        <p:txBody>
          <a:bodyPr wrap="square">
            <a:spAutoFit/>
          </a:bodyPr>
          <a:p>
            <a:pPr marL="285750" indent="-285750">
              <a:lnSpc>
                <a:spcPct val="150000"/>
              </a:lnSpc>
              <a:spcBef>
                <a:spcPts val="600"/>
              </a:spcBef>
              <a:buFont typeface="Wingdings" panose="05000000000000000000" charset="0"/>
              <a:buChar char=""/>
            </a:pPr>
            <a:r>
              <a:rPr kumimoji="1" lang="zh-CN" altLang="en-US" b="1"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供给端：</a:t>
            </a:r>
            <a:r>
              <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OPEC减产率有所提升，尤其是委内瑞拉的产量下降可能会令2018年油市出现供不应求，促使油价攀升；而美国页岩油产量激增将制约油价的持续上涨。</a:t>
            </a:r>
            <a:endPar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a:p>
            <a:pPr marL="285750" indent="-285750">
              <a:lnSpc>
                <a:spcPct val="150000"/>
              </a:lnSpc>
              <a:spcBef>
                <a:spcPts val="600"/>
              </a:spcBef>
              <a:buFont typeface="Wingdings" panose="05000000000000000000" charset="0"/>
              <a:buChar char=""/>
            </a:pPr>
            <a:r>
              <a:rPr kumimoji="1" lang="zh-CN" altLang="en-US" b="1"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需求端：</a:t>
            </a:r>
            <a:r>
              <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全球经济呈现持续向好趋势不改，原油需求持续增长。</a:t>
            </a:r>
            <a:endPar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p:txBody>
      </p:sp>
      <p:sp>
        <p:nvSpPr>
          <p:cNvPr id="42" name="文本框 4"/>
          <p:cNvSpPr txBox="1">
            <a:spLocks noChangeArrowheads="1"/>
          </p:cNvSpPr>
          <p:nvPr/>
        </p:nvSpPr>
        <p:spPr bwMode="auto">
          <a:xfrm>
            <a:off x="2273935" y="4068445"/>
            <a:ext cx="8693150" cy="398780"/>
          </a:xfrm>
          <a:prstGeom prst="rect">
            <a:avLst/>
          </a:prstGeom>
          <a:noFill/>
          <a:ln w="9525">
            <a:noFill/>
            <a:miter lim="800000"/>
          </a:ln>
        </p:spPr>
        <p:txBody>
          <a:bodyPr wrap="square">
            <a:spAutoFit/>
          </a:bodyPr>
          <a:p>
            <a:pPr marL="0" lvl="2" algn="just"/>
            <a:r>
              <a:rPr lang="zh-CN" altLang="en-US" sz="2000" b="1" dirty="0">
                <a:solidFill>
                  <a:srgbClr val="C00000"/>
                </a:solidFill>
                <a:latin typeface="楷体" panose="02010609060101010101" pitchFamily="49" charset="-122"/>
                <a:ea typeface="楷体" panose="02010609060101010101" pitchFamily="49" charset="-122"/>
                <a:sym typeface="+mn-ea"/>
              </a:rPr>
              <a:t>美联储加息利空金价，但风险事件提供支撑，维持中性观点</a:t>
            </a:r>
            <a:r>
              <a:rPr lang="en-US" altLang="zh-CN" sz="2000" b="1" dirty="0">
                <a:solidFill>
                  <a:srgbClr val="C00000"/>
                </a:solidFill>
                <a:latin typeface="楷体" panose="02010609060101010101" pitchFamily="49" charset="-122"/>
                <a:ea typeface="楷体" panose="02010609060101010101" pitchFamily="49" charset="-122"/>
                <a:sym typeface="+mn-ea"/>
              </a:rPr>
              <a:t>——</a:t>
            </a:r>
            <a:r>
              <a:rPr lang="zh-CN" altLang="en-US" sz="2000">
                <a:solidFill>
                  <a:srgbClr val="A0262F"/>
                </a:solidFill>
                <a:latin typeface="华文楷体" panose="02010600040101010101" charset="-122"/>
                <a:sym typeface="+mn-ea"/>
              </a:rPr>
              <a:t>★★</a:t>
            </a:r>
            <a:endParaRPr lang="zh-CN" altLang="en-US" sz="2000" b="1" dirty="0">
              <a:solidFill>
                <a:srgbClr val="A0262F"/>
              </a:solidFill>
              <a:latin typeface="华文楷体" panose="02010600040101010101" charset="-122"/>
              <a:ea typeface="楷体" panose="02010609060101010101" pitchFamily="49" charset="-122"/>
              <a:sym typeface="+mn-ea"/>
            </a:endParaRPr>
          </a:p>
        </p:txBody>
      </p:sp>
      <p:sp>
        <p:nvSpPr>
          <p:cNvPr id="8" name="矩形 7"/>
          <p:cNvSpPr/>
          <p:nvPr/>
        </p:nvSpPr>
        <p:spPr>
          <a:xfrm>
            <a:off x="2270725" y="4398645"/>
            <a:ext cx="9213215" cy="998855"/>
          </a:xfrm>
          <a:prstGeom prst="rect">
            <a:avLst/>
          </a:prstGeom>
        </p:spPr>
        <p:txBody>
          <a:bodyPr wrap="square">
            <a:spAutoFit/>
          </a:bodyPr>
          <a:p>
            <a:pPr marL="285750" indent="-285750">
              <a:lnSpc>
                <a:spcPct val="150000"/>
              </a:lnSpc>
              <a:spcBef>
                <a:spcPts val="600"/>
              </a:spcBef>
              <a:buFont typeface="Wingdings" panose="05000000000000000000" charset="0"/>
              <a:buChar char=""/>
            </a:pPr>
            <a:r>
              <a:rPr kumimoji="1" lang="zh-CN" altLang="zh-CN"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美联储</a:t>
            </a:r>
            <a:r>
              <a:rPr kumimoji="1" lang="en-US" altLang="zh-CN"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3</a:t>
            </a:r>
            <a:r>
              <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月加息落地，年内仍有两次加息的预期对金价形成较大压制。</a:t>
            </a:r>
            <a:endPar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a:p>
            <a:pPr marL="285750" indent="-285750">
              <a:lnSpc>
                <a:spcPct val="150000"/>
              </a:lnSpc>
              <a:spcBef>
                <a:spcPts val="600"/>
              </a:spcBef>
              <a:buFont typeface="Wingdings" panose="05000000000000000000" charset="0"/>
              <a:buChar char=""/>
            </a:pPr>
            <a:r>
              <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rPr>
              <a:t>美贸易战阴云来袭，地缘政治方面，“通俄门”调查等风险事件为金价提供支撑。</a:t>
            </a:r>
            <a:endParaRPr kumimoji="1" lang="zh-CN" altLang="en-US" kern="0" dirty="0">
              <a:solidFill>
                <a:schemeClr val="tx1">
                  <a:lumMod val="65000"/>
                  <a:lumOff val="35000"/>
                </a:schemeClr>
              </a:solidFill>
              <a:latin typeface="楷体" panose="02010609060101010101" pitchFamily="49" charset="-122"/>
              <a:ea typeface="楷体" panose="02010609060101010101" pitchFamily="49" charset="-122"/>
              <a:cs typeface="+mn-ea"/>
              <a:sym typeface="+mn-ea"/>
            </a:endParaRPr>
          </a:p>
        </p:txBody>
      </p:sp>
      <p:sp>
        <p:nvSpPr>
          <p:cNvPr id="33810" name="矩形 26"/>
          <p:cNvSpPr>
            <a:spLocks noChangeArrowheads="1"/>
          </p:cNvSpPr>
          <p:nvPr/>
        </p:nvSpPr>
        <p:spPr bwMode="auto">
          <a:xfrm>
            <a:off x="7336085" y="338773"/>
            <a:ext cx="4856480" cy="337185"/>
          </a:xfrm>
          <a:prstGeom prst="rect">
            <a:avLst/>
          </a:prstGeom>
          <a:noFill/>
          <a:ln w="9525">
            <a:noFill/>
            <a:miter lim="800000"/>
          </a:ln>
        </p:spPr>
        <p:txBody>
          <a:bodyPr wrap="none">
            <a:spAutoFit/>
          </a:bodyPr>
          <a:p>
            <a:pPr eaLnBrk="0" hangingPunct="0"/>
            <a:r>
              <a:rPr lang="zh-CN" altLang="en-US" sz="1600">
                <a:solidFill>
                  <a:schemeClr val="accent2">
                    <a:lumMod val="75000"/>
                  </a:schemeClr>
                </a:solidFill>
                <a:latin typeface="楷体" panose="02010609060101010101" pitchFamily="49" charset="-122"/>
                <a:ea typeface="楷体" panose="02010609060101010101" pitchFamily="49" charset="-122"/>
                <a:sym typeface="+mn-ea"/>
              </a:rPr>
              <a:t>★：次要配置；★★：一般配置；★★★：重点配置</a:t>
            </a:r>
            <a:endParaRPr lang="zh-CN" altLang="en-US" sz="1600">
              <a:solidFill>
                <a:schemeClr val="accent2">
                  <a:lumMod val="75000"/>
                </a:schemeClr>
              </a:solidFill>
              <a:latin typeface="楷体" panose="02010609060101010101" pitchFamily="49" charset="-122"/>
              <a:ea typeface="楷体" panose="02010609060101010101" pitchFamily="49" charset="-122"/>
              <a:sym typeface="+mn-ea"/>
            </a:endParaRPr>
          </a:p>
        </p:txBody>
      </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290">
                                          <p:stCondLst>
                                            <p:cond delay="0"/>
                                          </p:stCondLst>
                                        </p:cTn>
                                        <p:tgtEl>
                                          <p:spTgt spid="36"/>
                                        </p:tgtEl>
                                      </p:cBhvr>
                                    </p:animEffect>
                                    <p:anim calcmode="lin" valueType="num">
                                      <p:cBhvr>
                                        <p:cTn id="8"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13" dur="13">
                                          <p:stCondLst>
                                            <p:cond delay="325"/>
                                          </p:stCondLst>
                                        </p:cTn>
                                        <p:tgtEl>
                                          <p:spTgt spid="36"/>
                                        </p:tgtEl>
                                      </p:cBhvr>
                                      <p:to x="100000" y="60000"/>
                                    </p:animScale>
                                    <p:animScale>
                                      <p:cBhvr>
                                        <p:cTn id="14" dur="83" decel="50000">
                                          <p:stCondLst>
                                            <p:cond delay="338"/>
                                          </p:stCondLst>
                                        </p:cTn>
                                        <p:tgtEl>
                                          <p:spTgt spid="36"/>
                                        </p:tgtEl>
                                      </p:cBhvr>
                                      <p:to x="100000" y="100000"/>
                                    </p:animScale>
                                    <p:animScale>
                                      <p:cBhvr>
                                        <p:cTn id="15" dur="13">
                                          <p:stCondLst>
                                            <p:cond delay="656"/>
                                          </p:stCondLst>
                                        </p:cTn>
                                        <p:tgtEl>
                                          <p:spTgt spid="36"/>
                                        </p:tgtEl>
                                      </p:cBhvr>
                                      <p:to x="100000" y="80000"/>
                                    </p:animScale>
                                    <p:animScale>
                                      <p:cBhvr>
                                        <p:cTn id="16" dur="83" decel="50000">
                                          <p:stCondLst>
                                            <p:cond delay="669"/>
                                          </p:stCondLst>
                                        </p:cTn>
                                        <p:tgtEl>
                                          <p:spTgt spid="36"/>
                                        </p:tgtEl>
                                      </p:cBhvr>
                                      <p:to x="100000" y="100000"/>
                                    </p:animScale>
                                    <p:animScale>
                                      <p:cBhvr>
                                        <p:cTn id="17" dur="13">
                                          <p:stCondLst>
                                            <p:cond delay="821"/>
                                          </p:stCondLst>
                                        </p:cTn>
                                        <p:tgtEl>
                                          <p:spTgt spid="36"/>
                                        </p:tgtEl>
                                      </p:cBhvr>
                                      <p:to x="100000" y="90000"/>
                                    </p:animScale>
                                    <p:animScale>
                                      <p:cBhvr>
                                        <p:cTn id="18" dur="83" decel="50000">
                                          <p:stCondLst>
                                            <p:cond delay="834"/>
                                          </p:stCondLst>
                                        </p:cTn>
                                        <p:tgtEl>
                                          <p:spTgt spid="36"/>
                                        </p:tgtEl>
                                      </p:cBhvr>
                                      <p:to x="100000" y="100000"/>
                                    </p:animScale>
                                    <p:animScale>
                                      <p:cBhvr>
                                        <p:cTn id="19" dur="13">
                                          <p:stCondLst>
                                            <p:cond delay="904"/>
                                          </p:stCondLst>
                                        </p:cTn>
                                        <p:tgtEl>
                                          <p:spTgt spid="36"/>
                                        </p:tgtEl>
                                      </p:cBhvr>
                                      <p:to x="100000" y="95000"/>
                                    </p:animScale>
                                    <p:animScale>
                                      <p:cBhvr>
                                        <p:cTn id="20" dur="83" decel="50000">
                                          <p:stCondLst>
                                            <p:cond delay="917"/>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290">
                                          <p:stCondLst>
                                            <p:cond delay="0"/>
                                          </p:stCondLst>
                                        </p:cTn>
                                        <p:tgtEl>
                                          <p:spTgt spid="39"/>
                                        </p:tgtEl>
                                      </p:cBhvr>
                                    </p:animEffect>
                                    <p:anim calcmode="lin" valueType="num">
                                      <p:cBhvr>
                                        <p:cTn id="24"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29" dur="13">
                                          <p:stCondLst>
                                            <p:cond delay="325"/>
                                          </p:stCondLst>
                                        </p:cTn>
                                        <p:tgtEl>
                                          <p:spTgt spid="39"/>
                                        </p:tgtEl>
                                      </p:cBhvr>
                                      <p:to x="100000" y="60000"/>
                                    </p:animScale>
                                    <p:animScale>
                                      <p:cBhvr>
                                        <p:cTn id="30" dur="83" decel="50000">
                                          <p:stCondLst>
                                            <p:cond delay="338"/>
                                          </p:stCondLst>
                                        </p:cTn>
                                        <p:tgtEl>
                                          <p:spTgt spid="39"/>
                                        </p:tgtEl>
                                      </p:cBhvr>
                                      <p:to x="100000" y="100000"/>
                                    </p:animScale>
                                    <p:animScale>
                                      <p:cBhvr>
                                        <p:cTn id="31" dur="13">
                                          <p:stCondLst>
                                            <p:cond delay="656"/>
                                          </p:stCondLst>
                                        </p:cTn>
                                        <p:tgtEl>
                                          <p:spTgt spid="39"/>
                                        </p:tgtEl>
                                      </p:cBhvr>
                                      <p:to x="100000" y="80000"/>
                                    </p:animScale>
                                    <p:animScale>
                                      <p:cBhvr>
                                        <p:cTn id="32" dur="83" decel="50000">
                                          <p:stCondLst>
                                            <p:cond delay="669"/>
                                          </p:stCondLst>
                                        </p:cTn>
                                        <p:tgtEl>
                                          <p:spTgt spid="39"/>
                                        </p:tgtEl>
                                      </p:cBhvr>
                                      <p:to x="100000" y="100000"/>
                                    </p:animScale>
                                    <p:animScale>
                                      <p:cBhvr>
                                        <p:cTn id="33" dur="13">
                                          <p:stCondLst>
                                            <p:cond delay="821"/>
                                          </p:stCondLst>
                                        </p:cTn>
                                        <p:tgtEl>
                                          <p:spTgt spid="39"/>
                                        </p:tgtEl>
                                      </p:cBhvr>
                                      <p:to x="100000" y="90000"/>
                                    </p:animScale>
                                    <p:animScale>
                                      <p:cBhvr>
                                        <p:cTn id="34" dur="83" decel="50000">
                                          <p:stCondLst>
                                            <p:cond delay="834"/>
                                          </p:stCondLst>
                                        </p:cTn>
                                        <p:tgtEl>
                                          <p:spTgt spid="39"/>
                                        </p:tgtEl>
                                      </p:cBhvr>
                                      <p:to x="100000" y="100000"/>
                                    </p:animScale>
                                    <p:animScale>
                                      <p:cBhvr>
                                        <p:cTn id="35" dur="13">
                                          <p:stCondLst>
                                            <p:cond delay="904"/>
                                          </p:stCondLst>
                                        </p:cTn>
                                        <p:tgtEl>
                                          <p:spTgt spid="39"/>
                                        </p:tgtEl>
                                      </p:cBhvr>
                                      <p:to x="100000" y="95000"/>
                                    </p:animScale>
                                    <p:animScale>
                                      <p:cBhvr>
                                        <p:cTn id="36" dur="83" decel="50000">
                                          <p:stCondLst>
                                            <p:cond delay="917"/>
                                          </p:stCondLst>
                                        </p:cTn>
                                        <p:tgtEl>
                                          <p:spTgt spid="39"/>
                                        </p:tgtEl>
                                      </p:cBhvr>
                                      <p:to x="100000" y="100000"/>
                                    </p:animScale>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clrChange>
              <a:clrFrom>
                <a:srgbClr val="FFFFFF"/>
              </a:clrFrom>
              <a:clrTo>
                <a:srgbClr val="FFFFFF">
                  <a:alpha val="0"/>
                </a:srgbClr>
              </a:clrTo>
            </a:clrChange>
          </a:blip>
          <a:stretch>
            <a:fillRect/>
          </a:stretch>
        </p:blipFill>
        <p:spPr>
          <a:xfrm>
            <a:off x="4464967" y="531678"/>
            <a:ext cx="2907665" cy="746760"/>
          </a:xfrm>
          <a:prstGeom prst="rect">
            <a:avLst/>
          </a:prstGeom>
        </p:spPr>
      </p:pic>
      <p:grpSp>
        <p:nvGrpSpPr>
          <p:cNvPr id="2" name="组合 1"/>
          <p:cNvGrpSpPr/>
          <p:nvPr/>
        </p:nvGrpSpPr>
        <p:grpSpPr>
          <a:xfrm>
            <a:off x="881380" y="1430655"/>
            <a:ext cx="10593705" cy="4770189"/>
            <a:chOff x="1670421" y="2365053"/>
            <a:chExt cx="9135637" cy="3001249"/>
          </a:xfrm>
        </p:grpSpPr>
        <p:grpSp>
          <p:nvGrpSpPr>
            <p:cNvPr id="23" name="组合 22"/>
            <p:cNvGrpSpPr/>
            <p:nvPr/>
          </p:nvGrpSpPr>
          <p:grpSpPr>
            <a:xfrm>
              <a:off x="1670421" y="2365053"/>
              <a:ext cx="9135637" cy="3001249"/>
              <a:chOff x="1162907" y="2300288"/>
              <a:chExt cx="6907149" cy="2269144"/>
            </a:xfrm>
            <a:solidFill>
              <a:srgbClr val="0066FF"/>
            </a:solidFill>
          </p:grpSpPr>
          <p:sp>
            <p:nvSpPr>
              <p:cNvPr id="24" name="任意多边形 13"/>
              <p:cNvSpPr/>
              <p:nvPr/>
            </p:nvSpPr>
            <p:spPr>
              <a:xfrm>
                <a:off x="7967663" y="3529013"/>
                <a:ext cx="102393" cy="13096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85000"/>
                      <a:lumOff val="15000"/>
                    </a:schemeClr>
                  </a:solidFill>
                  <a:ea typeface="微软雅黑" panose="020B0503020204020204" pitchFamily="34" charset="-122"/>
                </a:endParaRPr>
              </a:p>
            </p:txBody>
          </p:sp>
          <p:grpSp>
            <p:nvGrpSpPr>
              <p:cNvPr id="25" name="组合 24"/>
              <p:cNvGrpSpPr/>
              <p:nvPr/>
            </p:nvGrpSpPr>
            <p:grpSpPr>
              <a:xfrm>
                <a:off x="1162907" y="2300288"/>
                <a:ext cx="6840778" cy="2269144"/>
                <a:chOff x="1162907" y="2300288"/>
                <a:chExt cx="6840778" cy="2269144"/>
              </a:xfrm>
              <a:grpFill/>
            </p:grpSpPr>
            <p:sp>
              <p:nvSpPr>
                <p:cNvPr id="26" name="任意多边形 18"/>
                <p:cNvSpPr/>
                <p:nvPr/>
              </p:nvSpPr>
              <p:spPr>
                <a:xfrm>
                  <a:off x="6657975" y="2300288"/>
                  <a:ext cx="114300" cy="71437"/>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
              <p:nvSpPr>
                <p:cNvPr id="27" name="矩形 26"/>
                <p:cNvSpPr/>
                <p:nvPr/>
              </p:nvSpPr>
              <p:spPr>
                <a:xfrm>
                  <a:off x="1162907" y="2359685"/>
                  <a:ext cx="6840778" cy="2209747"/>
                </a:xfrm>
                <a:prstGeom prst="rect">
                  <a:avLst/>
                </a:prstGeom>
                <a:solidFill>
                  <a:srgbClr val="D6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a typeface="微软雅黑" panose="020B0503020204020204" pitchFamily="34" charset="-122"/>
                  </a:endParaRPr>
                </a:p>
              </p:txBody>
            </p:sp>
          </p:grpSp>
        </p:grpSp>
        <p:sp>
          <p:nvSpPr>
            <p:cNvPr id="28" name="任意多边形 21"/>
            <p:cNvSpPr/>
            <p:nvPr/>
          </p:nvSpPr>
          <p:spPr>
            <a:xfrm>
              <a:off x="8941375" y="2365053"/>
              <a:ext cx="1847662" cy="1797328"/>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tx1">
                    <a:lumMod val="85000"/>
                    <a:lumOff val="15000"/>
                  </a:schemeClr>
                </a:solidFill>
                <a:ea typeface="微软雅黑" panose="020B0503020204020204" pitchFamily="34" charset="-122"/>
              </a:endParaRPr>
            </a:p>
          </p:txBody>
        </p:sp>
        <p:sp>
          <p:nvSpPr>
            <p:cNvPr id="29" name="矩形 28"/>
            <p:cNvSpPr/>
            <p:nvPr/>
          </p:nvSpPr>
          <p:spPr>
            <a:xfrm rot="3177414">
              <a:off x="9304252" y="2724320"/>
              <a:ext cx="1091206" cy="450128"/>
            </a:xfrm>
            <a:prstGeom prst="rect">
              <a:avLst/>
            </a:prstGeom>
            <a:noFill/>
          </p:spPr>
          <p:txBody>
            <a:bodyPr wrap="square">
              <a:spAutoFit/>
            </a:bodyPr>
            <a:p>
              <a:r>
                <a:rPr lang="zh-CN" altLang="en-US" sz="2800" dirty="0">
                  <a:solidFill>
                    <a:schemeClr val="bg1"/>
                  </a:solidFill>
                  <a:latin typeface="微软雅黑" panose="020B0503020204020204" pitchFamily="34" charset="-122"/>
                  <a:ea typeface="微软雅黑" panose="020B0503020204020204" pitchFamily="34" charset="-122"/>
                </a:rPr>
                <a:t>特别提示</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2141243" y="2723026"/>
              <a:ext cx="7297748" cy="26136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indent="-285750" algn="just">
                <a:lnSpc>
                  <a:spcPct val="150000"/>
                </a:lnSpc>
                <a:buFont typeface="Wingdings" panose="05000000000000000000" pitchFamily="2" charset="2"/>
                <a:buChar char="Ø"/>
              </a:pPr>
              <a:r>
                <a:rPr lang="zh-CN" altLang="en-US" sz="1600" b="1" dirty="0">
                  <a:solidFill>
                    <a:schemeClr val="bg1"/>
                  </a:solidFill>
                  <a:latin typeface="楷体" panose="02010609060101010101" pitchFamily="49" charset="-122"/>
                  <a:ea typeface="楷体" panose="02010609060101010101" pitchFamily="49" charset="-122"/>
                </a:rPr>
                <a:t>本资料所载的市场研究信息是由中信银行、中信证券、中信信托、中信保诚人寿、中信建投证券、天安财险、华夏基金、中信保诚基金共同参与制作。</a:t>
              </a:r>
              <a:endParaRPr lang="zh-CN" altLang="en-US" sz="1600" b="1" dirty="0">
                <a:solidFill>
                  <a:schemeClr val="bg1"/>
                </a:solidFill>
                <a:latin typeface="楷体" panose="02010609060101010101" pitchFamily="49" charset="-122"/>
                <a:ea typeface="楷体" panose="02010609060101010101" pitchFamily="49" charset="-122"/>
              </a:endParaRPr>
            </a:p>
            <a:p>
              <a:pPr marL="285750" indent="-285750" algn="just">
                <a:lnSpc>
                  <a:spcPct val="150000"/>
                </a:lnSpc>
                <a:buFont typeface="Wingdings" panose="05000000000000000000" pitchFamily="2" charset="2"/>
                <a:buChar char="Ø"/>
              </a:pPr>
              <a:r>
                <a:rPr lang="zh-CN" altLang="en-US" sz="1600" b="1" dirty="0">
                  <a:solidFill>
                    <a:schemeClr val="bg1"/>
                  </a:solidFill>
                  <a:latin typeface="楷体" panose="02010609060101010101" pitchFamily="49" charset="-122"/>
                  <a:ea typeface="楷体" panose="02010609060101010101" pitchFamily="49" charset="-122"/>
                </a:rPr>
                <a:t>本资料所载的研究信息及结论、收益表现通常基于特定的假设条件，并不涉及对具体证券、金融工具或者金融产品在具体价位、具体时点、具体市场表现的判断，因此不能够等同于带有针对性的、指导具体投资的操作意见。本资料仅供订阅人参考之用，不是或不应被视为出售、购买或认购证券或其它金融工具的要约或要约邀请。个人投资者如需使用本资料，须寻求专业人士的指导，自主作出投资决策并自行承担投资风险。若因不当使用相关信息而造成任何直接或间接损失，中信银行、中信证券、中信信托、中信保诚人寿、中信建投证券、天安财险、华夏基金、中信保诚基金及其他参与合作机构不对使用本资料涉及的信息所产生的任何直接或间接损失或与此有关的其它损失承担任何责任。</a:t>
              </a:r>
              <a:endParaRPr lang="zh-CN" altLang="en-US" sz="1600" b="1" dirty="0">
                <a:solidFill>
                  <a:schemeClr val="bg1"/>
                </a:solidFill>
                <a:latin typeface="楷体" panose="02010609060101010101" pitchFamily="49" charset="-122"/>
                <a:ea typeface="楷体" panose="02010609060101010101" pitchFamily="49" charset="-122"/>
              </a:endParaRPr>
            </a:p>
            <a:p>
              <a:pPr algn="just">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                                                                                                              </a:t>
              </a:r>
              <a:r>
                <a:rPr lang="zh-CN" altLang="en-US" sz="1200" b="1" dirty="0">
                  <a:solidFill>
                    <a:schemeClr val="bg1"/>
                  </a:solidFill>
                  <a:latin typeface="楷体" panose="02010609060101010101" pitchFamily="49" charset="-122"/>
                  <a:ea typeface="楷体" panose="02010609060101010101" pitchFamily="49" charset="-122"/>
                </a:rPr>
                <a:t> </a:t>
              </a:r>
              <a:r>
                <a:rPr lang="zh-CN" altLang="en-US" sz="1600" b="1" dirty="0">
                  <a:solidFill>
                    <a:schemeClr val="bg1"/>
                  </a:solidFill>
                  <a:latin typeface="楷体" panose="02010609060101010101" pitchFamily="49" charset="-122"/>
                  <a:ea typeface="楷体" panose="02010609060101010101" pitchFamily="49" charset="-122"/>
                </a:rPr>
                <a:t>感谢您给予的理解和配合！</a:t>
              </a:r>
              <a:endParaRPr lang="zh-CN" altLang="en-US" sz="1600" b="1" dirty="0">
                <a:solidFill>
                  <a:schemeClr val="bg1"/>
                </a:solidFill>
                <a:latin typeface="楷体" panose="02010609060101010101" pitchFamily="49" charset="-122"/>
                <a:ea typeface="楷体" panose="02010609060101010101" pitchFamily="49" charset="-122"/>
              </a:endParaRPr>
            </a:p>
          </p:txBody>
        </p:sp>
      </p:grpSp>
      <p:sp>
        <p:nvSpPr>
          <p:cNvPr id="11" name="灯片编号占位符 10"/>
          <p:cNvSpPr>
            <a:spLocks noGrp="1"/>
          </p:cNvSpPr>
          <p:nvPr>
            <p:ph type="sldNum" sz="quarter" idx="12"/>
          </p:nvPr>
        </p:nvSpPr>
        <p:spPr>
          <a:xfrm>
            <a:off x="11628120" y="6330950"/>
            <a:ext cx="539115"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1644667" y="941930"/>
            <a:ext cx="7969196" cy="3942223"/>
            <a:chOff x="1273178" y="1543910"/>
            <a:chExt cx="9645645" cy="4771533"/>
          </a:xfrm>
        </p:grpSpPr>
        <p:sp>
          <p:nvSpPr>
            <p:cNvPr id="113" name="Freeform 781"/>
            <p:cNvSpPr/>
            <p:nvPr>
              <p:custDataLst>
                <p:tags r:id="rId2"/>
              </p:custDataLst>
            </p:nvPr>
          </p:nvSpPr>
          <p:spPr bwMode="auto">
            <a:xfrm>
              <a:off x="4731086" y="1566035"/>
              <a:ext cx="49768" cy="2212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14" name="Freeform 403"/>
            <p:cNvSpPr/>
            <p:nvPr>
              <p:custDataLst>
                <p:tags r:id="rId3"/>
              </p:custDataLst>
            </p:nvPr>
          </p:nvSpPr>
          <p:spPr bwMode="auto">
            <a:xfrm>
              <a:off x="8806477" y="4923439"/>
              <a:ext cx="1102254" cy="824139"/>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115" name="Freeform 404"/>
            <p:cNvSpPr/>
            <p:nvPr>
              <p:custDataLst>
                <p:tags r:id="rId4"/>
              </p:custDataLst>
            </p:nvPr>
          </p:nvSpPr>
          <p:spPr bwMode="auto">
            <a:xfrm>
              <a:off x="5656389" y="2821604"/>
              <a:ext cx="215657" cy="32633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116" name="Freeform 405"/>
            <p:cNvSpPr/>
            <p:nvPr>
              <p:custDataLst>
                <p:tags r:id="rId5"/>
              </p:custDataLst>
            </p:nvPr>
          </p:nvSpPr>
          <p:spPr bwMode="auto">
            <a:xfrm>
              <a:off x="5164245" y="2480518"/>
              <a:ext cx="291232" cy="141967"/>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17" name="Freeform 406"/>
            <p:cNvSpPr/>
            <p:nvPr>
              <p:custDataLst>
                <p:tags r:id="rId6"/>
              </p:custDataLst>
            </p:nvPr>
          </p:nvSpPr>
          <p:spPr bwMode="auto">
            <a:xfrm>
              <a:off x="7201019" y="1960590"/>
              <a:ext cx="486614" cy="335557"/>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118" name="Freeform 407"/>
            <p:cNvSpPr/>
            <p:nvPr>
              <p:custDataLst>
                <p:tags r:id="rId7"/>
              </p:custDataLst>
            </p:nvPr>
          </p:nvSpPr>
          <p:spPr bwMode="auto">
            <a:xfrm>
              <a:off x="8448890" y="1820468"/>
              <a:ext cx="173264" cy="86655"/>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19" name="Freeform 408"/>
            <p:cNvSpPr/>
            <p:nvPr>
              <p:custDataLst>
                <p:tags r:id="rId8"/>
              </p:custDataLst>
            </p:nvPr>
          </p:nvSpPr>
          <p:spPr bwMode="auto">
            <a:xfrm>
              <a:off x="8308804" y="1770687"/>
              <a:ext cx="162205" cy="86655"/>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0" name="Freeform 409"/>
            <p:cNvSpPr/>
            <p:nvPr>
              <p:custDataLst>
                <p:tags r:id="rId9"/>
              </p:custDataLst>
            </p:nvPr>
          </p:nvSpPr>
          <p:spPr bwMode="auto">
            <a:xfrm>
              <a:off x="8260879" y="1776218"/>
              <a:ext cx="81102" cy="27657"/>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1" name="Freeform 410"/>
            <p:cNvSpPr/>
            <p:nvPr>
              <p:custDataLst>
                <p:tags r:id="rId10"/>
              </p:custDataLst>
            </p:nvPr>
          </p:nvSpPr>
          <p:spPr bwMode="auto">
            <a:xfrm>
              <a:off x="8275625" y="1700627"/>
              <a:ext cx="136398" cy="86655"/>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2" name="Freeform 411"/>
            <p:cNvSpPr/>
            <p:nvPr>
              <p:custDataLst>
                <p:tags r:id="rId11"/>
              </p:custDataLst>
            </p:nvPr>
          </p:nvSpPr>
          <p:spPr bwMode="auto">
            <a:xfrm>
              <a:off x="9713349" y="2041713"/>
              <a:ext cx="136398" cy="44249"/>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3" name="Freeform 412"/>
            <p:cNvSpPr/>
            <p:nvPr>
              <p:custDataLst>
                <p:tags r:id="rId12"/>
              </p:custDataLst>
            </p:nvPr>
          </p:nvSpPr>
          <p:spPr bwMode="auto">
            <a:xfrm>
              <a:off x="9540085" y="2128366"/>
              <a:ext cx="114281" cy="44249"/>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4" name="Freeform 413"/>
            <p:cNvSpPr/>
            <p:nvPr>
              <p:custDataLst>
                <p:tags r:id="rId13"/>
              </p:custDataLst>
            </p:nvPr>
          </p:nvSpPr>
          <p:spPr bwMode="auto">
            <a:xfrm>
              <a:off x="9545615" y="2108088"/>
              <a:ext cx="44237" cy="25812"/>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5" name="Freeform 414"/>
            <p:cNvSpPr/>
            <p:nvPr>
              <p:custDataLst>
                <p:tags r:id="rId14"/>
              </p:custDataLst>
            </p:nvPr>
          </p:nvSpPr>
          <p:spPr bwMode="auto">
            <a:xfrm>
              <a:off x="9427647" y="2030651"/>
              <a:ext cx="16589" cy="27657"/>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6" name="Freeform 415"/>
            <p:cNvSpPr/>
            <p:nvPr>
              <p:custDataLst>
                <p:tags r:id="rId15"/>
              </p:custDataLst>
            </p:nvPr>
          </p:nvSpPr>
          <p:spPr bwMode="auto">
            <a:xfrm>
              <a:off x="9427647" y="2111773"/>
              <a:ext cx="22119" cy="27657"/>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7" name="Freeform 416"/>
            <p:cNvSpPr/>
            <p:nvPr>
              <p:custDataLst>
                <p:tags r:id="rId16"/>
              </p:custDataLst>
            </p:nvPr>
          </p:nvSpPr>
          <p:spPr bwMode="auto">
            <a:xfrm>
              <a:off x="9464512" y="2010370"/>
              <a:ext cx="228561" cy="86655"/>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8" name="Freeform 417"/>
            <p:cNvSpPr/>
            <p:nvPr>
              <p:custDataLst>
                <p:tags r:id="rId17"/>
              </p:custDataLst>
            </p:nvPr>
          </p:nvSpPr>
          <p:spPr bwMode="auto">
            <a:xfrm>
              <a:off x="9595383" y="2036183"/>
              <a:ext cx="42394" cy="44249"/>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29" name="Freeform 418"/>
            <p:cNvSpPr/>
            <p:nvPr>
              <p:custDataLst>
                <p:tags r:id="rId18"/>
              </p:custDataLst>
            </p:nvPr>
          </p:nvSpPr>
          <p:spPr bwMode="auto">
            <a:xfrm>
              <a:off x="10303184" y="2329332"/>
              <a:ext cx="58982" cy="33186"/>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0" name="Freeform 419"/>
            <p:cNvSpPr/>
            <p:nvPr>
              <p:custDataLst>
                <p:tags r:id="rId19"/>
              </p:custDataLst>
            </p:nvPr>
          </p:nvSpPr>
          <p:spPr bwMode="auto">
            <a:xfrm>
              <a:off x="10188902" y="2805011"/>
              <a:ext cx="33177" cy="27657"/>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1" name="Freeform 420"/>
            <p:cNvSpPr/>
            <p:nvPr>
              <p:custDataLst>
                <p:tags r:id="rId20"/>
              </p:custDataLst>
            </p:nvPr>
          </p:nvSpPr>
          <p:spPr bwMode="auto">
            <a:xfrm>
              <a:off x="9470041" y="2963571"/>
              <a:ext cx="27648" cy="14750"/>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2" name="Freeform 421"/>
            <p:cNvSpPr/>
            <p:nvPr>
              <p:custDataLst>
                <p:tags r:id="rId21"/>
              </p:custDataLst>
            </p:nvPr>
          </p:nvSpPr>
          <p:spPr bwMode="auto">
            <a:xfrm>
              <a:off x="9956655" y="3125817"/>
              <a:ext cx="27648" cy="2581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3" name="Freeform 422"/>
            <p:cNvSpPr/>
            <p:nvPr>
              <p:custDataLst>
                <p:tags r:id="rId22"/>
              </p:custDataLst>
            </p:nvPr>
          </p:nvSpPr>
          <p:spPr bwMode="auto">
            <a:xfrm>
              <a:off x="9940066" y="3168222"/>
              <a:ext cx="11060" cy="5531"/>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4" name="Freeform 423"/>
            <p:cNvSpPr/>
            <p:nvPr>
              <p:custDataLst>
                <p:tags r:id="rId23"/>
              </p:custDataLst>
            </p:nvPr>
          </p:nvSpPr>
          <p:spPr bwMode="auto">
            <a:xfrm>
              <a:off x="9864494" y="3254877"/>
              <a:ext cx="16589" cy="5531"/>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5" name="Freeform 424"/>
            <p:cNvSpPr/>
            <p:nvPr>
              <p:custDataLst>
                <p:tags r:id="rId24"/>
              </p:custDataLst>
            </p:nvPr>
          </p:nvSpPr>
          <p:spPr bwMode="auto">
            <a:xfrm>
              <a:off x="9799980" y="3282532"/>
              <a:ext cx="38708" cy="22125"/>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6" name="Freeform 425"/>
            <p:cNvSpPr/>
            <p:nvPr>
              <p:custDataLst>
                <p:tags r:id="rId25"/>
              </p:custDataLst>
            </p:nvPr>
          </p:nvSpPr>
          <p:spPr bwMode="auto">
            <a:xfrm>
              <a:off x="9757586" y="3304657"/>
              <a:ext cx="31334" cy="20281"/>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7" name="Freeform 426"/>
            <p:cNvSpPr/>
            <p:nvPr>
              <p:custDataLst>
                <p:tags r:id="rId26"/>
              </p:custDataLst>
            </p:nvPr>
          </p:nvSpPr>
          <p:spPr bwMode="auto">
            <a:xfrm>
              <a:off x="9729938" y="3321250"/>
              <a:ext cx="27648" cy="2581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8" name="Freeform 427"/>
            <p:cNvSpPr/>
            <p:nvPr>
              <p:custDataLst>
                <p:tags r:id="rId27"/>
              </p:custDataLst>
            </p:nvPr>
          </p:nvSpPr>
          <p:spPr bwMode="auto">
            <a:xfrm>
              <a:off x="9724407" y="3358125"/>
              <a:ext cx="5529" cy="553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39" name="Freeform 428"/>
            <p:cNvSpPr/>
            <p:nvPr>
              <p:custDataLst>
                <p:tags r:id="rId28"/>
              </p:custDataLst>
            </p:nvPr>
          </p:nvSpPr>
          <p:spPr bwMode="auto">
            <a:xfrm>
              <a:off x="9696759" y="3336000"/>
              <a:ext cx="27648" cy="22125"/>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0" name="Freeform 429"/>
            <p:cNvSpPr/>
            <p:nvPr>
              <p:custDataLst>
                <p:tags r:id="rId29"/>
              </p:custDataLst>
            </p:nvPr>
          </p:nvSpPr>
          <p:spPr bwMode="auto">
            <a:xfrm>
              <a:off x="9497689" y="3536965"/>
              <a:ext cx="11060" cy="16593"/>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grpSp>
          <p:nvGrpSpPr>
            <p:cNvPr id="141" name="Group 140"/>
            <p:cNvGrpSpPr/>
            <p:nvPr/>
          </p:nvGrpSpPr>
          <p:grpSpPr>
            <a:xfrm>
              <a:off x="9298622" y="3304657"/>
              <a:ext cx="403666" cy="383492"/>
              <a:chOff x="5961121" y="2686387"/>
              <a:chExt cx="288233" cy="273757"/>
            </a:xfrm>
            <a:solidFill>
              <a:schemeClr val="bg1">
                <a:lumMod val="75000"/>
              </a:schemeClr>
            </a:solidFill>
          </p:grpSpPr>
          <p:sp>
            <p:nvSpPr>
              <p:cNvPr id="142" name="Freeform 430"/>
              <p:cNvSpPr/>
              <p:nvPr>
                <p:custDataLst>
                  <p:tags r:id="rId30"/>
                </p:custDataLst>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143" name="Freeform 431"/>
              <p:cNvSpPr/>
              <p:nvPr>
                <p:custDataLst>
                  <p:tags r:id="rId31"/>
                </p:custDataLst>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ln>
            </p:spPr>
            <p:txBody>
              <a:bodyPr vert="horz" wrap="square" lIns="90000" tIns="46800" rIns="90000" bIns="46800" numCol="1" anchor="t" anchorCtr="0" compatLnSpc="1">
                <a:normAutofit fontScale="80000"/>
              </a:bodyPr>
              <a:lstStyle/>
              <a:p>
                <a:endParaRPr lang="id-ID" sz="900">
                  <a:sym typeface="Arial" panose="020B0604020202020204" pitchFamily="34" charset="0"/>
                </a:endParaRPr>
              </a:p>
            </p:txBody>
          </p:sp>
        </p:grpSp>
        <p:sp>
          <p:nvSpPr>
            <p:cNvPr id="144" name="Freeform 432"/>
            <p:cNvSpPr/>
            <p:nvPr>
              <p:custDataLst>
                <p:tags r:id="rId32"/>
              </p:custDataLst>
            </p:nvPr>
          </p:nvSpPr>
          <p:spPr bwMode="auto">
            <a:xfrm>
              <a:off x="9399997" y="3656806"/>
              <a:ext cx="11060" cy="14750"/>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5" name="Freeform 433"/>
            <p:cNvSpPr/>
            <p:nvPr>
              <p:custDataLst>
                <p:tags r:id="rId33"/>
              </p:custDataLst>
            </p:nvPr>
          </p:nvSpPr>
          <p:spPr bwMode="auto">
            <a:xfrm>
              <a:off x="9335484" y="3656806"/>
              <a:ext cx="70042" cy="53467"/>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6" name="Freeform 434"/>
            <p:cNvSpPr/>
            <p:nvPr>
              <p:custDataLst>
                <p:tags r:id="rId34"/>
              </p:custDataLst>
            </p:nvPr>
          </p:nvSpPr>
          <p:spPr bwMode="auto">
            <a:xfrm>
              <a:off x="9265441" y="3677087"/>
              <a:ext cx="58982" cy="86655"/>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7" name="Freeform 435"/>
            <p:cNvSpPr/>
            <p:nvPr>
              <p:custDataLst>
                <p:tags r:id="rId35"/>
              </p:custDataLst>
            </p:nvPr>
          </p:nvSpPr>
          <p:spPr bwMode="auto">
            <a:xfrm>
              <a:off x="9206459" y="3889117"/>
              <a:ext cx="20276" cy="16593"/>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8" name="Freeform 436"/>
            <p:cNvSpPr/>
            <p:nvPr>
              <p:custDataLst>
                <p:tags r:id="rId36"/>
              </p:custDataLst>
            </p:nvPr>
          </p:nvSpPr>
          <p:spPr bwMode="auto">
            <a:xfrm>
              <a:off x="9254382" y="3835648"/>
              <a:ext cx="11060" cy="9219"/>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49" name="Freeform 437"/>
            <p:cNvSpPr/>
            <p:nvPr>
              <p:custDataLst>
                <p:tags r:id="rId37"/>
              </p:custDataLst>
            </p:nvPr>
          </p:nvSpPr>
          <p:spPr bwMode="auto">
            <a:xfrm>
              <a:off x="9108767" y="3948115"/>
              <a:ext cx="11060" cy="5531"/>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0" name="Freeform 438"/>
            <p:cNvSpPr/>
            <p:nvPr>
              <p:custDataLst>
                <p:tags r:id="rId38"/>
              </p:custDataLst>
            </p:nvPr>
          </p:nvSpPr>
          <p:spPr bwMode="auto">
            <a:xfrm>
              <a:off x="9005548" y="3927833"/>
              <a:ext cx="64513" cy="9034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1" name="Freeform 439"/>
            <p:cNvSpPr/>
            <p:nvPr>
              <p:custDataLst>
                <p:tags r:id="rId39"/>
              </p:custDataLst>
            </p:nvPr>
          </p:nvSpPr>
          <p:spPr bwMode="auto">
            <a:xfrm>
              <a:off x="8686668" y="4079018"/>
              <a:ext cx="75573" cy="53467"/>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2" name="Freeform 440"/>
            <p:cNvSpPr/>
            <p:nvPr>
              <p:custDataLst>
                <p:tags r:id="rId40"/>
              </p:custDataLst>
            </p:nvPr>
          </p:nvSpPr>
          <p:spPr bwMode="auto">
            <a:xfrm>
              <a:off x="8994488" y="4115892"/>
              <a:ext cx="108750" cy="153028"/>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153" name="Freeform 441"/>
            <p:cNvSpPr/>
            <p:nvPr>
              <p:custDataLst>
                <p:tags r:id="rId41"/>
              </p:custDataLst>
            </p:nvPr>
          </p:nvSpPr>
          <p:spPr bwMode="auto">
            <a:xfrm>
              <a:off x="9086649" y="4246795"/>
              <a:ext cx="33177" cy="42406"/>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4" name="Freeform 442"/>
            <p:cNvSpPr/>
            <p:nvPr>
              <p:custDataLst>
                <p:tags r:id="rId42"/>
              </p:custDataLst>
            </p:nvPr>
          </p:nvSpPr>
          <p:spPr bwMode="auto">
            <a:xfrm>
              <a:off x="9108767" y="4283670"/>
              <a:ext cx="53453" cy="71905"/>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5" name="Freeform 443"/>
            <p:cNvSpPr/>
            <p:nvPr>
              <p:custDataLst>
                <p:tags r:id="rId43"/>
              </p:custDataLst>
            </p:nvPr>
          </p:nvSpPr>
          <p:spPr bwMode="auto">
            <a:xfrm>
              <a:off x="9011075" y="4252327"/>
              <a:ext cx="33177" cy="42406"/>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6" name="Freeform 444"/>
            <p:cNvSpPr/>
            <p:nvPr>
              <p:custDataLst>
                <p:tags r:id="rId44"/>
              </p:custDataLst>
            </p:nvPr>
          </p:nvSpPr>
          <p:spPr bwMode="auto">
            <a:xfrm>
              <a:off x="9049785" y="4294733"/>
              <a:ext cx="47924" cy="55311"/>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7" name="Freeform 445"/>
            <p:cNvSpPr/>
            <p:nvPr>
              <p:custDataLst>
                <p:tags r:id="rId45"/>
              </p:custDataLst>
            </p:nvPr>
          </p:nvSpPr>
          <p:spPr bwMode="auto">
            <a:xfrm>
              <a:off x="9060844" y="4327918"/>
              <a:ext cx="36865" cy="5899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8" name="Freeform 446"/>
            <p:cNvSpPr/>
            <p:nvPr>
              <p:custDataLst>
                <p:tags r:id="rId46"/>
              </p:custDataLst>
            </p:nvPr>
          </p:nvSpPr>
          <p:spPr bwMode="auto">
            <a:xfrm>
              <a:off x="9092177" y="4322388"/>
              <a:ext cx="22119" cy="42406"/>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59" name="Freeform 447"/>
            <p:cNvSpPr/>
            <p:nvPr>
              <p:custDataLst>
                <p:tags r:id="rId47"/>
              </p:custDataLst>
            </p:nvPr>
          </p:nvSpPr>
          <p:spPr bwMode="auto">
            <a:xfrm>
              <a:off x="9103238" y="4350044"/>
              <a:ext cx="33177" cy="20281"/>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0" name="Freeform 448"/>
            <p:cNvSpPr/>
            <p:nvPr>
              <p:custDataLst>
                <p:tags r:id="rId48"/>
              </p:custDataLst>
            </p:nvPr>
          </p:nvSpPr>
          <p:spPr bwMode="auto">
            <a:xfrm>
              <a:off x="9103238" y="4364794"/>
              <a:ext cx="75573" cy="114312"/>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1" name="Freeform 449"/>
            <p:cNvSpPr/>
            <p:nvPr>
              <p:custDataLst>
                <p:tags r:id="rId49"/>
              </p:custDataLst>
            </p:nvPr>
          </p:nvSpPr>
          <p:spPr bwMode="auto">
            <a:xfrm>
              <a:off x="9055314" y="4386918"/>
              <a:ext cx="64513" cy="55311"/>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2" name="Freeform 450"/>
            <p:cNvSpPr/>
            <p:nvPr>
              <p:custDataLst>
                <p:tags r:id="rId50"/>
              </p:custDataLst>
            </p:nvPr>
          </p:nvSpPr>
          <p:spPr bwMode="auto">
            <a:xfrm>
              <a:off x="8924444" y="4333450"/>
              <a:ext cx="64513" cy="645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3" name="Freeform 451"/>
            <p:cNvSpPr/>
            <p:nvPr>
              <p:custDataLst>
                <p:tags r:id="rId51"/>
              </p:custDataLst>
            </p:nvPr>
          </p:nvSpPr>
          <p:spPr bwMode="auto">
            <a:xfrm>
              <a:off x="9114298" y="4252327"/>
              <a:ext cx="11060" cy="5531"/>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4" name="Freeform 452"/>
            <p:cNvSpPr/>
            <p:nvPr>
              <p:custDataLst>
                <p:tags r:id="rId52"/>
              </p:custDataLst>
            </p:nvPr>
          </p:nvSpPr>
          <p:spPr bwMode="auto">
            <a:xfrm>
              <a:off x="8330922" y="4473573"/>
              <a:ext cx="302291" cy="315276"/>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165" name="Freeform 453"/>
            <p:cNvSpPr/>
            <p:nvPr>
              <p:custDataLst>
                <p:tags r:id="rId53"/>
              </p:custDataLst>
            </p:nvPr>
          </p:nvSpPr>
          <p:spPr bwMode="auto">
            <a:xfrm>
              <a:off x="8384375" y="4587884"/>
              <a:ext cx="27648" cy="2765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6" name="Freeform 454"/>
            <p:cNvSpPr/>
            <p:nvPr>
              <p:custDataLst>
                <p:tags r:id="rId54"/>
              </p:custDataLst>
            </p:nvPr>
          </p:nvSpPr>
          <p:spPr bwMode="auto">
            <a:xfrm>
              <a:off x="8423085" y="4652414"/>
              <a:ext cx="25805" cy="2765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7" name="Freeform 455"/>
            <p:cNvSpPr/>
            <p:nvPr>
              <p:custDataLst>
                <p:tags r:id="rId55"/>
              </p:custDataLst>
            </p:nvPr>
          </p:nvSpPr>
          <p:spPr bwMode="auto">
            <a:xfrm>
              <a:off x="8605564" y="4669006"/>
              <a:ext cx="38708" cy="3871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8" name="Freeform 456"/>
            <p:cNvSpPr/>
            <p:nvPr>
              <p:custDataLst>
                <p:tags r:id="rId56"/>
              </p:custDataLst>
            </p:nvPr>
          </p:nvSpPr>
          <p:spPr bwMode="auto">
            <a:xfrm>
              <a:off x="8666391" y="4696663"/>
              <a:ext cx="20276" cy="20281"/>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69" name="Freeform 457"/>
            <p:cNvSpPr/>
            <p:nvPr>
              <p:custDataLst>
                <p:tags r:id="rId57"/>
              </p:custDataLst>
            </p:nvPr>
          </p:nvSpPr>
          <p:spPr bwMode="auto">
            <a:xfrm>
              <a:off x="8611093" y="4788848"/>
              <a:ext cx="248837" cy="8112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0" name="Freeform 458"/>
            <p:cNvSpPr/>
            <p:nvPr>
              <p:custDataLst>
                <p:tags r:id="rId58"/>
              </p:custDataLst>
            </p:nvPr>
          </p:nvSpPr>
          <p:spPr bwMode="auto">
            <a:xfrm>
              <a:off x="8795418" y="4809128"/>
              <a:ext cx="42394" cy="16593"/>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1" name="Freeform 459"/>
            <p:cNvSpPr/>
            <p:nvPr>
              <p:custDataLst>
                <p:tags r:id="rId59"/>
              </p:custDataLst>
            </p:nvPr>
          </p:nvSpPr>
          <p:spPr bwMode="auto">
            <a:xfrm>
              <a:off x="8854401" y="4847846"/>
              <a:ext cx="33177" cy="22125"/>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2" name="Freeform 460"/>
            <p:cNvSpPr/>
            <p:nvPr>
              <p:custDataLst>
                <p:tags r:id="rId60"/>
              </p:custDataLst>
            </p:nvPr>
          </p:nvSpPr>
          <p:spPr bwMode="auto">
            <a:xfrm>
              <a:off x="8887579" y="4853377"/>
              <a:ext cx="25805" cy="16593"/>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3" name="Freeform 461"/>
            <p:cNvSpPr/>
            <p:nvPr>
              <p:custDataLst>
                <p:tags r:id="rId61"/>
              </p:custDataLst>
            </p:nvPr>
          </p:nvSpPr>
          <p:spPr bwMode="auto">
            <a:xfrm>
              <a:off x="8907854" y="4853377"/>
              <a:ext cx="38708" cy="22125"/>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4" name="Freeform 462"/>
            <p:cNvSpPr/>
            <p:nvPr>
              <p:custDataLst>
                <p:tags r:id="rId62"/>
              </p:custDataLst>
            </p:nvPr>
          </p:nvSpPr>
          <p:spPr bwMode="auto">
            <a:xfrm>
              <a:off x="8935503" y="4847846"/>
              <a:ext cx="44237" cy="27657"/>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5" name="Freeform 463"/>
            <p:cNvSpPr/>
            <p:nvPr>
              <p:custDataLst>
                <p:tags r:id="rId63"/>
              </p:custDataLst>
            </p:nvPr>
          </p:nvSpPr>
          <p:spPr bwMode="auto">
            <a:xfrm>
              <a:off x="8994488" y="4853377"/>
              <a:ext cx="66356" cy="22125"/>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6" name="Freeform 464"/>
            <p:cNvSpPr/>
            <p:nvPr>
              <p:custDataLst>
                <p:tags r:id="rId64"/>
              </p:custDataLst>
            </p:nvPr>
          </p:nvSpPr>
          <p:spPr bwMode="auto">
            <a:xfrm>
              <a:off x="8974212" y="4884721"/>
              <a:ext cx="58982" cy="33186"/>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7" name="Freeform 465"/>
            <p:cNvSpPr/>
            <p:nvPr>
              <p:custDataLst>
                <p:tags r:id="rId65"/>
              </p:custDataLst>
            </p:nvPr>
          </p:nvSpPr>
          <p:spPr bwMode="auto">
            <a:xfrm>
              <a:off x="9162220" y="4711412"/>
              <a:ext cx="33177" cy="22125"/>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8" name="Freeform 466"/>
            <p:cNvSpPr/>
            <p:nvPr>
              <p:custDataLst>
                <p:tags r:id="rId66"/>
              </p:custDataLst>
            </p:nvPr>
          </p:nvSpPr>
          <p:spPr bwMode="auto">
            <a:xfrm>
              <a:off x="9217519" y="4707726"/>
              <a:ext cx="81102" cy="2581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79" name="Freeform 467"/>
            <p:cNvSpPr/>
            <p:nvPr>
              <p:custDataLst>
                <p:tags r:id="rId67"/>
              </p:custDataLst>
            </p:nvPr>
          </p:nvSpPr>
          <p:spPr bwMode="auto">
            <a:xfrm>
              <a:off x="8968681" y="4582351"/>
              <a:ext cx="173264" cy="195433"/>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lnSpcReduction="20000"/>
            </a:bodyPr>
            <a:lstStyle/>
            <a:p>
              <a:pPr>
                <a:lnSpc>
                  <a:spcPct val="120000"/>
                </a:lnSpc>
              </a:pPr>
              <a:endParaRPr lang="id-ID" sz="900">
                <a:sym typeface="Arial" panose="020B0604020202020204" pitchFamily="34" charset="0"/>
              </a:endParaRPr>
            </a:p>
          </p:txBody>
        </p:sp>
        <p:sp>
          <p:nvSpPr>
            <p:cNvPr id="180" name="Freeform 468"/>
            <p:cNvSpPr/>
            <p:nvPr>
              <p:custDataLst>
                <p:tags r:id="rId68"/>
              </p:custDataLst>
            </p:nvPr>
          </p:nvSpPr>
          <p:spPr bwMode="auto">
            <a:xfrm>
              <a:off x="9200928" y="4571289"/>
              <a:ext cx="42394" cy="8112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1" name="Freeform 469"/>
            <p:cNvSpPr/>
            <p:nvPr>
              <p:custDataLst>
                <p:tags r:id="rId69"/>
              </p:custDataLst>
            </p:nvPr>
          </p:nvSpPr>
          <p:spPr bwMode="auto">
            <a:xfrm>
              <a:off x="9223049" y="4560228"/>
              <a:ext cx="14745" cy="11063"/>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2" name="Freeform 470"/>
            <p:cNvSpPr/>
            <p:nvPr>
              <p:custDataLst>
                <p:tags r:id="rId70"/>
              </p:custDataLst>
            </p:nvPr>
          </p:nvSpPr>
          <p:spPr bwMode="auto">
            <a:xfrm>
              <a:off x="9282032" y="4630288"/>
              <a:ext cx="25805" cy="11063"/>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3" name="Freeform 471"/>
            <p:cNvSpPr/>
            <p:nvPr>
              <p:custDataLst>
                <p:tags r:id="rId71"/>
              </p:custDataLst>
            </p:nvPr>
          </p:nvSpPr>
          <p:spPr bwMode="auto">
            <a:xfrm>
              <a:off x="9287562" y="4635819"/>
              <a:ext cx="101378" cy="60843"/>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4" name="Freeform 472"/>
            <p:cNvSpPr/>
            <p:nvPr>
              <p:custDataLst>
                <p:tags r:id="rId72"/>
              </p:custDataLst>
            </p:nvPr>
          </p:nvSpPr>
          <p:spPr bwMode="auto">
            <a:xfrm>
              <a:off x="9768646" y="4739068"/>
              <a:ext cx="112437" cy="645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5" name="Freeform 473"/>
            <p:cNvSpPr/>
            <p:nvPr>
              <p:custDataLst>
                <p:tags r:id="rId73"/>
              </p:custDataLst>
            </p:nvPr>
          </p:nvSpPr>
          <p:spPr bwMode="auto">
            <a:xfrm>
              <a:off x="9930851" y="4772254"/>
              <a:ext cx="47924" cy="58998"/>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86" name="Freeform 474"/>
            <p:cNvSpPr/>
            <p:nvPr>
              <p:custDataLst>
                <p:tags r:id="rId74"/>
              </p:custDataLst>
            </p:nvPr>
          </p:nvSpPr>
          <p:spPr bwMode="auto">
            <a:xfrm>
              <a:off x="10070935" y="4881035"/>
              <a:ext cx="31334" cy="3134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92" name="Freeform 475"/>
            <p:cNvSpPr/>
            <p:nvPr>
              <p:custDataLst>
                <p:tags r:id="rId75"/>
              </p:custDataLst>
            </p:nvPr>
          </p:nvSpPr>
          <p:spPr bwMode="auto">
            <a:xfrm>
              <a:off x="10037758" y="4831254"/>
              <a:ext cx="49768" cy="33186"/>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93" name="Freeform 476"/>
            <p:cNvSpPr/>
            <p:nvPr>
              <p:custDataLst>
                <p:tags r:id="rId76"/>
              </p:custDataLst>
            </p:nvPr>
          </p:nvSpPr>
          <p:spPr bwMode="auto">
            <a:xfrm>
              <a:off x="9989833" y="4809128"/>
              <a:ext cx="22119" cy="27657"/>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194" name="Freeform 477"/>
            <p:cNvSpPr/>
            <p:nvPr>
              <p:custDataLst>
                <p:tags r:id="rId77"/>
              </p:custDataLst>
            </p:nvPr>
          </p:nvSpPr>
          <p:spPr bwMode="auto">
            <a:xfrm>
              <a:off x="10188902" y="5188934"/>
              <a:ext cx="86631" cy="645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0" name="Freeform 478"/>
            <p:cNvSpPr/>
            <p:nvPr>
              <p:custDataLst>
                <p:tags r:id="rId78"/>
              </p:custDataLst>
            </p:nvPr>
          </p:nvSpPr>
          <p:spPr bwMode="auto">
            <a:xfrm>
              <a:off x="10421149" y="5600082"/>
              <a:ext cx="60827" cy="7559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1" name="Freeform 479"/>
            <p:cNvSpPr/>
            <p:nvPr>
              <p:custDataLst>
                <p:tags r:id="rId79"/>
              </p:custDataLst>
            </p:nvPr>
          </p:nvSpPr>
          <p:spPr bwMode="auto">
            <a:xfrm>
              <a:off x="10437739" y="5670143"/>
              <a:ext cx="140084" cy="164091"/>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202" name="Freeform 480"/>
            <p:cNvSpPr/>
            <p:nvPr>
              <p:custDataLst>
                <p:tags r:id="rId80"/>
              </p:custDataLst>
            </p:nvPr>
          </p:nvSpPr>
          <p:spPr bwMode="auto">
            <a:xfrm>
              <a:off x="10253417" y="5789985"/>
              <a:ext cx="211972" cy="206496"/>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67500" lnSpcReduction="20000"/>
            </a:bodyPr>
            <a:lstStyle/>
            <a:p>
              <a:pPr>
                <a:lnSpc>
                  <a:spcPct val="120000"/>
                </a:lnSpc>
              </a:pPr>
              <a:endParaRPr lang="id-ID" sz="900">
                <a:sym typeface="Arial" panose="020B0604020202020204" pitchFamily="34" charset="0"/>
              </a:endParaRPr>
            </a:p>
          </p:txBody>
        </p:sp>
        <p:sp>
          <p:nvSpPr>
            <p:cNvPr id="203" name="Freeform 481"/>
            <p:cNvSpPr/>
            <p:nvPr>
              <p:custDataLst>
                <p:tags r:id="rId81"/>
              </p:custDataLst>
            </p:nvPr>
          </p:nvSpPr>
          <p:spPr bwMode="auto">
            <a:xfrm>
              <a:off x="10286594" y="5996482"/>
              <a:ext cx="11060" cy="11063"/>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4" name="Freeform 482"/>
            <p:cNvSpPr/>
            <p:nvPr>
              <p:custDataLst>
                <p:tags r:id="rId82"/>
              </p:custDataLst>
            </p:nvPr>
          </p:nvSpPr>
          <p:spPr bwMode="auto">
            <a:xfrm>
              <a:off x="9665425" y="5795517"/>
              <a:ext cx="103222" cy="97717"/>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5" name="Freeform 483"/>
            <p:cNvSpPr/>
            <p:nvPr>
              <p:custDataLst>
                <p:tags r:id="rId83"/>
              </p:custDataLst>
            </p:nvPr>
          </p:nvSpPr>
          <p:spPr bwMode="auto">
            <a:xfrm>
              <a:off x="9746527" y="5767861"/>
              <a:ext cx="16589" cy="27657"/>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6" name="Freeform 484"/>
            <p:cNvSpPr/>
            <p:nvPr>
              <p:custDataLst>
                <p:tags r:id="rId84"/>
              </p:custDataLst>
            </p:nvPr>
          </p:nvSpPr>
          <p:spPr bwMode="auto">
            <a:xfrm>
              <a:off x="9637776" y="5767861"/>
              <a:ext cx="11060" cy="11063"/>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7" name="Freeform 485"/>
            <p:cNvSpPr/>
            <p:nvPr>
              <p:custDataLst>
                <p:tags r:id="rId85"/>
              </p:custDataLst>
            </p:nvPr>
          </p:nvSpPr>
          <p:spPr bwMode="auto">
            <a:xfrm>
              <a:off x="7953059" y="4364794"/>
              <a:ext cx="58982" cy="97717"/>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08" name="Freeform 486"/>
            <p:cNvSpPr/>
            <p:nvPr>
              <p:custDataLst>
                <p:tags r:id="rId86"/>
              </p:custDataLst>
            </p:nvPr>
          </p:nvSpPr>
          <p:spPr bwMode="auto">
            <a:xfrm>
              <a:off x="6957714" y="4951096"/>
              <a:ext cx="195382" cy="377960"/>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209" name="Freeform 487"/>
            <p:cNvSpPr/>
            <p:nvPr>
              <p:custDataLst>
                <p:tags r:id="rId87"/>
              </p:custDataLst>
            </p:nvPr>
          </p:nvSpPr>
          <p:spPr bwMode="auto">
            <a:xfrm>
              <a:off x="7390873" y="2301676"/>
              <a:ext cx="58982" cy="44249"/>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0" name="Freeform 488"/>
            <p:cNvSpPr/>
            <p:nvPr>
              <p:custDataLst>
                <p:tags r:id="rId88"/>
              </p:custDataLst>
            </p:nvPr>
          </p:nvSpPr>
          <p:spPr bwMode="auto">
            <a:xfrm>
              <a:off x="7108858" y="2334863"/>
              <a:ext cx="58982" cy="53467"/>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1" name="Freeform 489"/>
            <p:cNvSpPr/>
            <p:nvPr>
              <p:custDataLst>
                <p:tags r:id="rId89"/>
              </p:custDataLst>
            </p:nvPr>
          </p:nvSpPr>
          <p:spPr bwMode="auto">
            <a:xfrm>
              <a:off x="7698693" y="2150491"/>
              <a:ext cx="47924" cy="27657"/>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2" name="Freeform 490"/>
            <p:cNvSpPr/>
            <p:nvPr>
              <p:custDataLst>
                <p:tags r:id="rId90"/>
              </p:custDataLst>
            </p:nvPr>
          </p:nvSpPr>
          <p:spPr bwMode="auto">
            <a:xfrm>
              <a:off x="8778828" y="2097024"/>
              <a:ext cx="53453" cy="2581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3" name="Freeform 491"/>
            <p:cNvSpPr/>
            <p:nvPr>
              <p:custDataLst>
                <p:tags r:id="rId91"/>
              </p:custDataLst>
            </p:nvPr>
          </p:nvSpPr>
          <p:spPr bwMode="auto">
            <a:xfrm>
              <a:off x="8233231" y="1706157"/>
              <a:ext cx="33177" cy="11063"/>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4" name="Freeform 492"/>
            <p:cNvSpPr/>
            <p:nvPr>
              <p:custDataLst>
                <p:tags r:id="rId92"/>
              </p:custDataLst>
            </p:nvPr>
          </p:nvSpPr>
          <p:spPr bwMode="auto">
            <a:xfrm>
              <a:off x="7930942" y="2172618"/>
              <a:ext cx="31334" cy="22125"/>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5" name="Freeform 493"/>
            <p:cNvSpPr/>
            <p:nvPr>
              <p:custDataLst>
                <p:tags r:id="rId93"/>
              </p:custDataLst>
            </p:nvPr>
          </p:nvSpPr>
          <p:spPr bwMode="auto">
            <a:xfrm>
              <a:off x="6050841" y="3380250"/>
              <a:ext cx="31334" cy="58998"/>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6" name="Freeform 494"/>
            <p:cNvSpPr/>
            <p:nvPr>
              <p:custDataLst>
                <p:tags r:id="rId94"/>
              </p:custDataLst>
            </p:nvPr>
          </p:nvSpPr>
          <p:spPr bwMode="auto">
            <a:xfrm>
              <a:off x="6039781" y="3433718"/>
              <a:ext cx="47924" cy="8112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7" name="Freeform 495"/>
            <p:cNvSpPr/>
            <p:nvPr>
              <p:custDataLst>
                <p:tags r:id="rId95"/>
              </p:custDataLst>
            </p:nvPr>
          </p:nvSpPr>
          <p:spPr bwMode="auto">
            <a:xfrm>
              <a:off x="6152220" y="3531435"/>
              <a:ext cx="86631" cy="53467"/>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8" name="Freeform 496"/>
            <p:cNvSpPr/>
            <p:nvPr>
              <p:custDataLst>
                <p:tags r:id="rId96"/>
              </p:custDataLst>
            </p:nvPr>
          </p:nvSpPr>
          <p:spPr bwMode="auto">
            <a:xfrm>
              <a:off x="6666481" y="3607027"/>
              <a:ext cx="70042" cy="3871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19" name="Freeform 497"/>
            <p:cNvSpPr/>
            <p:nvPr>
              <p:custDataLst>
                <p:tags r:id="rId97"/>
              </p:custDataLst>
            </p:nvPr>
          </p:nvSpPr>
          <p:spPr bwMode="auto">
            <a:xfrm>
              <a:off x="6434235" y="3612558"/>
              <a:ext cx="81102" cy="22125"/>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0" name="Freeform 498"/>
            <p:cNvSpPr/>
            <p:nvPr>
              <p:custDataLst>
                <p:tags r:id="rId98"/>
              </p:custDataLst>
            </p:nvPr>
          </p:nvSpPr>
          <p:spPr bwMode="auto">
            <a:xfrm>
              <a:off x="6395527" y="2816073"/>
              <a:ext cx="38708" cy="3871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1" name="Freeform 499"/>
            <p:cNvSpPr/>
            <p:nvPr>
              <p:custDataLst>
                <p:tags r:id="rId99"/>
              </p:custDataLst>
            </p:nvPr>
          </p:nvSpPr>
          <p:spPr bwMode="auto">
            <a:xfrm>
              <a:off x="6401056" y="2801324"/>
              <a:ext cx="27648" cy="14750"/>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2" name="Freeform 500"/>
            <p:cNvSpPr/>
            <p:nvPr>
              <p:custDataLst>
                <p:tags r:id="rId100"/>
              </p:custDataLst>
            </p:nvPr>
          </p:nvSpPr>
          <p:spPr bwMode="auto">
            <a:xfrm>
              <a:off x="6288618" y="2838197"/>
              <a:ext cx="31334" cy="53467"/>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3" name="Freeform 501"/>
            <p:cNvSpPr/>
            <p:nvPr>
              <p:custDataLst>
                <p:tags r:id="rId101"/>
              </p:custDataLst>
            </p:nvPr>
          </p:nvSpPr>
          <p:spPr bwMode="auto">
            <a:xfrm>
              <a:off x="6336544" y="2746011"/>
              <a:ext cx="22119" cy="22125"/>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4" name="Freeform 502"/>
            <p:cNvSpPr/>
            <p:nvPr>
              <p:custDataLst>
                <p:tags r:id="rId102"/>
              </p:custDataLst>
            </p:nvPr>
          </p:nvSpPr>
          <p:spPr bwMode="auto">
            <a:xfrm>
              <a:off x="6120884" y="2913789"/>
              <a:ext cx="31334" cy="4978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5" name="Freeform 503"/>
            <p:cNvSpPr/>
            <p:nvPr>
              <p:custDataLst>
                <p:tags r:id="rId103"/>
              </p:custDataLst>
            </p:nvPr>
          </p:nvSpPr>
          <p:spPr bwMode="auto">
            <a:xfrm>
              <a:off x="6082178" y="2924852"/>
              <a:ext cx="44237" cy="44249"/>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6" name="Freeform 504"/>
            <p:cNvSpPr/>
            <p:nvPr>
              <p:custDataLst>
                <p:tags r:id="rId104"/>
              </p:custDataLst>
            </p:nvPr>
          </p:nvSpPr>
          <p:spPr bwMode="auto">
            <a:xfrm>
              <a:off x="5888637" y="3483498"/>
              <a:ext cx="25805" cy="20281"/>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7" name="Freeform 505"/>
            <p:cNvSpPr/>
            <p:nvPr>
              <p:custDataLst>
                <p:tags r:id="rId105"/>
              </p:custDataLst>
            </p:nvPr>
          </p:nvSpPr>
          <p:spPr bwMode="auto">
            <a:xfrm>
              <a:off x="5623209" y="2821604"/>
              <a:ext cx="33177" cy="33186"/>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8" name="Freeform 506"/>
            <p:cNvSpPr/>
            <p:nvPr>
              <p:custDataLst>
                <p:tags r:id="rId106"/>
              </p:custDataLst>
            </p:nvPr>
          </p:nvSpPr>
          <p:spPr bwMode="auto">
            <a:xfrm>
              <a:off x="5639801" y="2860322"/>
              <a:ext cx="16589" cy="16593"/>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29" name="Freeform 507"/>
            <p:cNvSpPr/>
            <p:nvPr>
              <p:custDataLst>
                <p:tags r:id="rId107"/>
              </p:custDataLst>
            </p:nvPr>
          </p:nvSpPr>
          <p:spPr bwMode="auto">
            <a:xfrm>
              <a:off x="5656389" y="2876916"/>
              <a:ext cx="9216" cy="5531"/>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0" name="Freeform 508"/>
            <p:cNvSpPr/>
            <p:nvPr>
              <p:custDataLst>
                <p:tags r:id="rId108"/>
              </p:custDataLst>
            </p:nvPr>
          </p:nvSpPr>
          <p:spPr bwMode="auto">
            <a:xfrm>
              <a:off x="5656389" y="2891666"/>
              <a:ext cx="5529" cy="110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1" name="Freeform 509"/>
            <p:cNvSpPr/>
            <p:nvPr>
              <p:custDataLst>
                <p:tags r:id="rId109"/>
              </p:custDataLst>
            </p:nvPr>
          </p:nvSpPr>
          <p:spPr bwMode="auto">
            <a:xfrm>
              <a:off x="5656389" y="2902727"/>
              <a:ext cx="9216" cy="5531"/>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2" name="Freeform 510"/>
            <p:cNvSpPr/>
            <p:nvPr>
              <p:custDataLst>
                <p:tags r:id="rId110"/>
              </p:custDataLst>
            </p:nvPr>
          </p:nvSpPr>
          <p:spPr bwMode="auto">
            <a:xfrm>
              <a:off x="5698783" y="2983850"/>
              <a:ext cx="5529" cy="11063"/>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3" name="Freeform 511"/>
            <p:cNvSpPr/>
            <p:nvPr>
              <p:custDataLst>
                <p:tags r:id="rId111"/>
              </p:custDataLst>
            </p:nvPr>
          </p:nvSpPr>
          <p:spPr bwMode="auto">
            <a:xfrm>
              <a:off x="5779887" y="2740481"/>
              <a:ext cx="11060" cy="22125"/>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4" name="Freeform 512"/>
            <p:cNvSpPr/>
            <p:nvPr>
              <p:custDataLst>
                <p:tags r:id="rId112"/>
              </p:custDataLst>
            </p:nvPr>
          </p:nvSpPr>
          <p:spPr bwMode="auto">
            <a:xfrm>
              <a:off x="3829743" y="6190072"/>
              <a:ext cx="64513" cy="33186"/>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5" name="Freeform 513"/>
            <p:cNvSpPr/>
            <p:nvPr>
              <p:custDataLst>
                <p:tags r:id="rId113"/>
              </p:custDataLst>
            </p:nvPr>
          </p:nvSpPr>
          <p:spPr bwMode="auto">
            <a:xfrm>
              <a:off x="3824213" y="6223257"/>
              <a:ext cx="47924" cy="33186"/>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6" name="Freeform 514"/>
            <p:cNvSpPr/>
            <p:nvPr>
              <p:custDataLst>
                <p:tags r:id="rId114"/>
              </p:custDataLst>
            </p:nvPr>
          </p:nvSpPr>
          <p:spPr bwMode="auto">
            <a:xfrm>
              <a:off x="3818685" y="6180853"/>
              <a:ext cx="42394" cy="25812"/>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7" name="Freeform 515"/>
            <p:cNvSpPr/>
            <p:nvPr>
              <p:custDataLst>
                <p:tags r:id="rId115"/>
              </p:custDataLst>
            </p:nvPr>
          </p:nvSpPr>
          <p:spPr bwMode="auto">
            <a:xfrm>
              <a:off x="3796566" y="6201134"/>
              <a:ext cx="44237" cy="27657"/>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8" name="Freeform 516"/>
            <p:cNvSpPr/>
            <p:nvPr>
              <p:custDataLst>
                <p:tags r:id="rId116"/>
              </p:custDataLst>
            </p:nvPr>
          </p:nvSpPr>
          <p:spPr bwMode="auto">
            <a:xfrm>
              <a:off x="3785506" y="6164258"/>
              <a:ext cx="16589" cy="16593"/>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39" name="Freeform 517"/>
            <p:cNvSpPr/>
            <p:nvPr>
              <p:custDataLst>
                <p:tags r:id="rId117"/>
              </p:custDataLst>
            </p:nvPr>
          </p:nvSpPr>
          <p:spPr bwMode="auto">
            <a:xfrm>
              <a:off x="3785506" y="6120010"/>
              <a:ext cx="38708" cy="38718"/>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0" name="Freeform 518"/>
            <p:cNvSpPr/>
            <p:nvPr>
              <p:custDataLst>
                <p:tags r:id="rId118"/>
              </p:custDataLst>
            </p:nvPr>
          </p:nvSpPr>
          <p:spPr bwMode="auto">
            <a:xfrm>
              <a:off x="3779976" y="6049949"/>
              <a:ext cx="27648" cy="58998"/>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1" name="Freeform 519"/>
            <p:cNvSpPr/>
            <p:nvPr>
              <p:custDataLst>
                <p:tags r:id="rId119"/>
              </p:custDataLst>
            </p:nvPr>
          </p:nvSpPr>
          <p:spPr bwMode="auto">
            <a:xfrm>
              <a:off x="3774447" y="6097885"/>
              <a:ext cx="16589" cy="33186"/>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2" name="Freeform 520"/>
            <p:cNvSpPr/>
            <p:nvPr>
              <p:custDataLst>
                <p:tags r:id="rId120"/>
              </p:custDataLst>
            </p:nvPr>
          </p:nvSpPr>
          <p:spPr bwMode="auto">
            <a:xfrm>
              <a:off x="3774447" y="6027824"/>
              <a:ext cx="27648" cy="38718"/>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3" name="Freeform 521"/>
            <p:cNvSpPr/>
            <p:nvPr>
              <p:custDataLst>
                <p:tags r:id="rId121"/>
              </p:custDataLst>
            </p:nvPr>
          </p:nvSpPr>
          <p:spPr bwMode="auto">
            <a:xfrm>
              <a:off x="3802096" y="5920888"/>
              <a:ext cx="27648" cy="25812"/>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4" name="Freeform 522"/>
            <p:cNvSpPr/>
            <p:nvPr>
              <p:custDataLst>
                <p:tags r:id="rId122"/>
              </p:custDataLst>
            </p:nvPr>
          </p:nvSpPr>
          <p:spPr bwMode="auto">
            <a:xfrm>
              <a:off x="3807626" y="5823172"/>
              <a:ext cx="33177" cy="5899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5" name="Freeform 523"/>
            <p:cNvSpPr/>
            <p:nvPr>
              <p:custDataLst>
                <p:tags r:id="rId123"/>
              </p:custDataLst>
            </p:nvPr>
          </p:nvSpPr>
          <p:spPr bwMode="auto">
            <a:xfrm>
              <a:off x="3916376" y="4289201"/>
              <a:ext cx="25805" cy="2212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6" name="Freeform 524"/>
            <p:cNvSpPr/>
            <p:nvPr>
              <p:custDataLst>
                <p:tags r:id="rId124"/>
              </p:custDataLst>
            </p:nvPr>
          </p:nvSpPr>
          <p:spPr bwMode="auto">
            <a:xfrm>
              <a:off x="4148623" y="4322388"/>
              <a:ext cx="31334" cy="42406"/>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7" name="Freeform 525"/>
            <p:cNvSpPr/>
            <p:nvPr>
              <p:custDataLst>
                <p:tags r:id="rId125"/>
              </p:custDataLst>
            </p:nvPr>
          </p:nvSpPr>
          <p:spPr bwMode="auto">
            <a:xfrm>
              <a:off x="4445385" y="4615539"/>
              <a:ext cx="75573" cy="70061"/>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8" name="Freeform 526"/>
            <p:cNvSpPr/>
            <p:nvPr>
              <p:custDataLst>
                <p:tags r:id="rId126"/>
              </p:custDataLst>
            </p:nvPr>
          </p:nvSpPr>
          <p:spPr bwMode="auto">
            <a:xfrm>
              <a:off x="4003008" y="4115892"/>
              <a:ext cx="53453" cy="2212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49" name="Freeform 527"/>
            <p:cNvSpPr/>
            <p:nvPr>
              <p:custDataLst>
                <p:tags r:id="rId127"/>
              </p:custDataLst>
            </p:nvPr>
          </p:nvSpPr>
          <p:spPr bwMode="auto">
            <a:xfrm>
              <a:off x="3698874" y="4110360"/>
              <a:ext cx="60827" cy="27657"/>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0" name="Freeform 528"/>
            <p:cNvSpPr/>
            <p:nvPr>
              <p:custDataLst>
                <p:tags r:id="rId128"/>
              </p:custDataLst>
            </p:nvPr>
          </p:nvSpPr>
          <p:spPr bwMode="auto">
            <a:xfrm>
              <a:off x="3532984" y="3986832"/>
              <a:ext cx="280172" cy="97717"/>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1" name="Freeform 529"/>
            <p:cNvSpPr/>
            <p:nvPr>
              <p:custDataLst>
                <p:tags r:id="rId129"/>
              </p:custDataLst>
            </p:nvPr>
          </p:nvSpPr>
          <p:spPr bwMode="auto">
            <a:xfrm>
              <a:off x="3698874" y="3927833"/>
              <a:ext cx="22119" cy="20281"/>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2" name="Freeform 530"/>
            <p:cNvSpPr/>
            <p:nvPr>
              <p:custDataLst>
                <p:tags r:id="rId130"/>
              </p:custDataLst>
            </p:nvPr>
          </p:nvSpPr>
          <p:spPr bwMode="auto">
            <a:xfrm>
              <a:off x="3835274" y="4040300"/>
              <a:ext cx="11060" cy="11063"/>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3" name="Freeform 531"/>
            <p:cNvSpPr/>
            <p:nvPr>
              <p:custDataLst>
                <p:tags r:id="rId131"/>
              </p:custDataLst>
            </p:nvPr>
          </p:nvSpPr>
          <p:spPr bwMode="auto">
            <a:xfrm>
              <a:off x="4159683" y="3243816"/>
              <a:ext cx="31334" cy="55311"/>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4" name="Freeform 532"/>
            <p:cNvSpPr/>
            <p:nvPr>
              <p:custDataLst>
                <p:tags r:id="rId132"/>
              </p:custDataLst>
            </p:nvPr>
          </p:nvSpPr>
          <p:spPr bwMode="auto">
            <a:xfrm>
              <a:off x="4174429" y="3271471"/>
              <a:ext cx="38708" cy="2212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5" name="Freeform 533"/>
            <p:cNvSpPr/>
            <p:nvPr>
              <p:custDataLst>
                <p:tags r:id="rId133"/>
              </p:custDataLst>
            </p:nvPr>
          </p:nvSpPr>
          <p:spPr bwMode="auto">
            <a:xfrm>
              <a:off x="4067520" y="3249346"/>
              <a:ext cx="81102" cy="3871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6" name="Freeform 534"/>
            <p:cNvSpPr/>
            <p:nvPr>
              <p:custDataLst>
                <p:tags r:id="rId134"/>
              </p:custDataLst>
            </p:nvPr>
          </p:nvSpPr>
          <p:spPr bwMode="auto">
            <a:xfrm>
              <a:off x="4084111" y="3142410"/>
              <a:ext cx="84788" cy="42406"/>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7" name="Freeform 535"/>
            <p:cNvSpPr/>
            <p:nvPr>
              <p:custDataLst>
                <p:tags r:id="rId135"/>
              </p:custDataLst>
            </p:nvPr>
          </p:nvSpPr>
          <p:spPr bwMode="auto">
            <a:xfrm>
              <a:off x="4218667" y="3087099"/>
              <a:ext cx="173264" cy="167778"/>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258" name="Freeform 536"/>
            <p:cNvSpPr/>
            <p:nvPr>
              <p:custDataLst>
                <p:tags r:id="rId136"/>
              </p:custDataLst>
            </p:nvPr>
          </p:nvSpPr>
          <p:spPr bwMode="auto">
            <a:xfrm>
              <a:off x="4358753" y="3206940"/>
              <a:ext cx="44237" cy="5346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59" name="Freeform 537"/>
            <p:cNvSpPr/>
            <p:nvPr>
              <p:custDataLst>
                <p:tags r:id="rId137"/>
              </p:custDataLst>
            </p:nvPr>
          </p:nvSpPr>
          <p:spPr bwMode="auto">
            <a:xfrm>
              <a:off x="4056463" y="2687012"/>
              <a:ext cx="16589" cy="3134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0" name="Freeform 538"/>
            <p:cNvSpPr/>
            <p:nvPr>
              <p:custDataLst>
                <p:tags r:id="rId138"/>
              </p:custDataLst>
            </p:nvPr>
          </p:nvSpPr>
          <p:spPr bwMode="auto">
            <a:xfrm>
              <a:off x="3975361" y="2740481"/>
              <a:ext cx="16589" cy="16593"/>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1" name="Freeform 539"/>
            <p:cNvSpPr/>
            <p:nvPr>
              <p:custDataLst>
                <p:tags r:id="rId139"/>
              </p:custDataLst>
            </p:nvPr>
          </p:nvSpPr>
          <p:spPr bwMode="auto">
            <a:xfrm>
              <a:off x="3603027" y="3028101"/>
              <a:ext cx="36865" cy="2212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2" name="Freeform 540"/>
            <p:cNvSpPr/>
            <p:nvPr>
              <p:custDataLst>
                <p:tags r:id="rId140"/>
              </p:custDataLst>
            </p:nvPr>
          </p:nvSpPr>
          <p:spPr bwMode="auto">
            <a:xfrm>
              <a:off x="3662009" y="2897198"/>
              <a:ext cx="33177" cy="33186"/>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3" name="Freeform 541"/>
            <p:cNvSpPr/>
            <p:nvPr>
              <p:custDataLst>
                <p:tags r:id="rId141"/>
              </p:custDataLst>
            </p:nvPr>
          </p:nvSpPr>
          <p:spPr bwMode="auto">
            <a:xfrm>
              <a:off x="3645421" y="2664887"/>
              <a:ext cx="33177" cy="3871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4" name="Freeform 542"/>
            <p:cNvSpPr/>
            <p:nvPr>
              <p:custDataLst>
                <p:tags r:id="rId142"/>
              </p:custDataLst>
            </p:nvPr>
          </p:nvSpPr>
          <p:spPr bwMode="auto">
            <a:xfrm>
              <a:off x="3553259" y="2642764"/>
              <a:ext cx="64513" cy="33186"/>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5" name="Freeform 543"/>
            <p:cNvSpPr/>
            <p:nvPr>
              <p:custDataLst>
                <p:tags r:id="rId143"/>
              </p:custDataLst>
            </p:nvPr>
          </p:nvSpPr>
          <p:spPr bwMode="auto">
            <a:xfrm>
              <a:off x="3689658" y="2622482"/>
              <a:ext cx="36865" cy="14750"/>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6" name="Freeform 544"/>
            <p:cNvSpPr/>
            <p:nvPr>
              <p:custDataLst>
                <p:tags r:id="rId144"/>
              </p:custDataLst>
            </p:nvPr>
          </p:nvSpPr>
          <p:spPr bwMode="auto">
            <a:xfrm>
              <a:off x="3461097" y="2513704"/>
              <a:ext cx="184324" cy="129061"/>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7" name="Freeform 545"/>
            <p:cNvSpPr/>
            <p:nvPr>
              <p:custDataLst>
                <p:tags r:id="rId145"/>
              </p:custDataLst>
            </p:nvPr>
          </p:nvSpPr>
          <p:spPr bwMode="auto">
            <a:xfrm>
              <a:off x="3532984" y="2502640"/>
              <a:ext cx="36865" cy="27657"/>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8" name="Freeform 546"/>
            <p:cNvSpPr/>
            <p:nvPr>
              <p:custDataLst>
                <p:tags r:id="rId146"/>
              </p:custDataLst>
            </p:nvPr>
          </p:nvSpPr>
          <p:spPr bwMode="auto">
            <a:xfrm>
              <a:off x="3521924" y="2508172"/>
              <a:ext cx="20276" cy="27657"/>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69" name="Freeform 547"/>
            <p:cNvSpPr/>
            <p:nvPr>
              <p:custDataLst>
                <p:tags r:id="rId147"/>
              </p:custDataLst>
            </p:nvPr>
          </p:nvSpPr>
          <p:spPr bwMode="auto">
            <a:xfrm>
              <a:off x="3472156" y="2404925"/>
              <a:ext cx="16589" cy="33186"/>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0" name="Freeform 548"/>
            <p:cNvSpPr/>
            <p:nvPr>
              <p:custDataLst>
                <p:tags r:id="rId148"/>
              </p:custDataLst>
            </p:nvPr>
          </p:nvSpPr>
          <p:spPr bwMode="auto">
            <a:xfrm>
              <a:off x="3391054" y="2122837"/>
              <a:ext cx="777845" cy="56970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271" name="Freeform 549"/>
            <p:cNvSpPr/>
            <p:nvPr>
              <p:custDataLst>
                <p:tags r:id="rId149"/>
              </p:custDataLst>
            </p:nvPr>
          </p:nvSpPr>
          <p:spPr bwMode="auto">
            <a:xfrm>
              <a:off x="3894256" y="2653828"/>
              <a:ext cx="33177" cy="11063"/>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2" name="Freeform 550"/>
            <p:cNvSpPr/>
            <p:nvPr>
              <p:custDataLst>
                <p:tags r:id="rId150"/>
              </p:custDataLst>
            </p:nvPr>
          </p:nvSpPr>
          <p:spPr bwMode="auto">
            <a:xfrm>
              <a:off x="3796566" y="2415988"/>
              <a:ext cx="44237" cy="11063"/>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3" name="Freeform 551"/>
            <p:cNvSpPr/>
            <p:nvPr>
              <p:custDataLst>
                <p:tags r:id="rId151"/>
              </p:custDataLst>
            </p:nvPr>
          </p:nvSpPr>
          <p:spPr bwMode="auto">
            <a:xfrm>
              <a:off x="3732053" y="2404925"/>
              <a:ext cx="64513" cy="5346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4" name="Freeform 552"/>
            <p:cNvSpPr/>
            <p:nvPr>
              <p:custDataLst>
                <p:tags r:id="rId152"/>
              </p:custDataLst>
            </p:nvPr>
          </p:nvSpPr>
          <p:spPr bwMode="auto">
            <a:xfrm>
              <a:off x="3673069" y="2356988"/>
              <a:ext cx="36865" cy="20281"/>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5" name="Freeform 553"/>
            <p:cNvSpPr/>
            <p:nvPr>
              <p:custDataLst>
                <p:tags r:id="rId153"/>
              </p:custDataLst>
            </p:nvPr>
          </p:nvSpPr>
          <p:spPr bwMode="auto">
            <a:xfrm>
              <a:off x="3726524" y="2351456"/>
              <a:ext cx="33177" cy="16593"/>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6" name="Freeform 554"/>
            <p:cNvSpPr/>
            <p:nvPr>
              <p:custDataLst>
                <p:tags r:id="rId154"/>
              </p:custDataLst>
            </p:nvPr>
          </p:nvSpPr>
          <p:spPr bwMode="auto">
            <a:xfrm>
              <a:off x="3695188" y="2340395"/>
              <a:ext cx="25805" cy="11063"/>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7" name="Freeform 555"/>
            <p:cNvSpPr/>
            <p:nvPr>
              <p:custDataLst>
                <p:tags r:id="rId155"/>
              </p:custDataLst>
            </p:nvPr>
          </p:nvSpPr>
          <p:spPr bwMode="auto">
            <a:xfrm>
              <a:off x="3628832" y="2133898"/>
              <a:ext cx="141929" cy="60843"/>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8" name="Freeform 556"/>
            <p:cNvSpPr/>
            <p:nvPr>
              <p:custDataLst>
                <p:tags r:id="rId156"/>
              </p:custDataLst>
            </p:nvPr>
          </p:nvSpPr>
          <p:spPr bwMode="auto">
            <a:xfrm>
              <a:off x="2353313" y="3114756"/>
              <a:ext cx="156674" cy="103249"/>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79" name="Freeform 557"/>
            <p:cNvSpPr/>
            <p:nvPr>
              <p:custDataLst>
                <p:tags r:id="rId157"/>
              </p:custDataLst>
            </p:nvPr>
          </p:nvSpPr>
          <p:spPr bwMode="auto">
            <a:xfrm>
              <a:off x="2229817" y="2994914"/>
              <a:ext cx="70042" cy="7559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0" name="Freeform 558"/>
            <p:cNvSpPr/>
            <p:nvPr>
              <p:custDataLst>
                <p:tags r:id="rId158"/>
              </p:custDataLst>
            </p:nvPr>
          </p:nvSpPr>
          <p:spPr bwMode="auto">
            <a:xfrm>
              <a:off x="2235348" y="2908259"/>
              <a:ext cx="22119" cy="2212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1" name="Freeform 559"/>
            <p:cNvSpPr/>
            <p:nvPr>
              <p:custDataLst>
                <p:tags r:id="rId159"/>
              </p:custDataLst>
            </p:nvPr>
          </p:nvSpPr>
          <p:spPr bwMode="auto">
            <a:xfrm>
              <a:off x="2207698" y="2882448"/>
              <a:ext cx="33177" cy="3134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2" name="Freeform 560"/>
            <p:cNvSpPr/>
            <p:nvPr>
              <p:custDataLst>
                <p:tags r:id="rId160"/>
              </p:custDataLst>
            </p:nvPr>
          </p:nvSpPr>
          <p:spPr bwMode="auto">
            <a:xfrm>
              <a:off x="2192952" y="2891666"/>
              <a:ext cx="20276" cy="33186"/>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3" name="Freeform 561"/>
            <p:cNvSpPr/>
            <p:nvPr>
              <p:custDataLst>
                <p:tags r:id="rId161"/>
              </p:custDataLst>
            </p:nvPr>
          </p:nvSpPr>
          <p:spPr bwMode="auto">
            <a:xfrm>
              <a:off x="2159773" y="2860322"/>
              <a:ext cx="27648" cy="58998"/>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4" name="Freeform 562"/>
            <p:cNvSpPr/>
            <p:nvPr>
              <p:custDataLst>
                <p:tags r:id="rId162"/>
              </p:custDataLst>
            </p:nvPr>
          </p:nvSpPr>
          <p:spPr bwMode="auto">
            <a:xfrm>
              <a:off x="2137654" y="2838197"/>
              <a:ext cx="38708" cy="38718"/>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5" name="Freeform 563"/>
            <p:cNvSpPr/>
            <p:nvPr>
              <p:custDataLst>
                <p:tags r:id="rId163"/>
              </p:custDataLst>
            </p:nvPr>
          </p:nvSpPr>
          <p:spPr bwMode="auto">
            <a:xfrm>
              <a:off x="2176362" y="2838197"/>
              <a:ext cx="36865" cy="4978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6" name="Freeform 564"/>
            <p:cNvSpPr/>
            <p:nvPr>
              <p:custDataLst>
                <p:tags r:id="rId164"/>
              </p:custDataLst>
            </p:nvPr>
          </p:nvSpPr>
          <p:spPr bwMode="auto">
            <a:xfrm>
              <a:off x="2165302" y="2849260"/>
              <a:ext cx="16589" cy="5531"/>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7" name="Freeform 565"/>
            <p:cNvSpPr/>
            <p:nvPr>
              <p:custDataLst>
                <p:tags r:id="rId165"/>
              </p:custDataLst>
            </p:nvPr>
          </p:nvSpPr>
          <p:spPr bwMode="auto">
            <a:xfrm>
              <a:off x="1645512" y="2854792"/>
              <a:ext cx="71885" cy="36874"/>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8" name="Freeform 566"/>
            <p:cNvSpPr/>
            <p:nvPr>
              <p:custDataLst>
                <p:tags r:id="rId166"/>
              </p:custDataLst>
            </p:nvPr>
          </p:nvSpPr>
          <p:spPr bwMode="auto">
            <a:xfrm>
              <a:off x="1673160" y="2821604"/>
              <a:ext cx="44237" cy="38718"/>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89" name="Freeform 567"/>
            <p:cNvSpPr/>
            <p:nvPr>
              <p:custDataLst>
                <p:tags r:id="rId167"/>
              </p:custDataLst>
            </p:nvPr>
          </p:nvSpPr>
          <p:spPr bwMode="auto">
            <a:xfrm>
              <a:off x="1365339" y="2969100"/>
              <a:ext cx="53453" cy="20281"/>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0" name="Freeform 568"/>
            <p:cNvSpPr/>
            <p:nvPr>
              <p:custDataLst>
                <p:tags r:id="rId168"/>
              </p:custDataLst>
            </p:nvPr>
          </p:nvSpPr>
          <p:spPr bwMode="auto">
            <a:xfrm>
              <a:off x="1300826" y="3000444"/>
              <a:ext cx="31334" cy="27657"/>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1" name="Freeform 569"/>
            <p:cNvSpPr/>
            <p:nvPr>
              <p:custDataLst>
                <p:tags r:id="rId169"/>
              </p:custDataLst>
            </p:nvPr>
          </p:nvSpPr>
          <p:spPr bwMode="auto">
            <a:xfrm>
              <a:off x="3138531" y="2329332"/>
              <a:ext cx="112437" cy="70061"/>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2" name="Freeform 570"/>
            <p:cNvSpPr/>
            <p:nvPr>
              <p:custDataLst>
                <p:tags r:id="rId170"/>
              </p:custDataLst>
            </p:nvPr>
          </p:nvSpPr>
          <p:spPr bwMode="auto">
            <a:xfrm>
              <a:off x="3099824" y="2362519"/>
              <a:ext cx="27648" cy="20281"/>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3" name="Freeform 571"/>
            <p:cNvSpPr/>
            <p:nvPr>
              <p:custDataLst>
                <p:tags r:id="rId171"/>
              </p:custDataLst>
            </p:nvPr>
          </p:nvSpPr>
          <p:spPr bwMode="auto">
            <a:xfrm>
              <a:off x="3066645" y="2382799"/>
              <a:ext cx="11060" cy="11063"/>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4" name="Freeform 572"/>
            <p:cNvSpPr/>
            <p:nvPr>
              <p:custDataLst>
                <p:tags r:id="rId172"/>
              </p:custDataLst>
            </p:nvPr>
          </p:nvSpPr>
          <p:spPr bwMode="auto">
            <a:xfrm>
              <a:off x="2602149" y="2156023"/>
              <a:ext cx="497674" cy="24337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a:bodyPr>
            <a:lstStyle/>
            <a:p>
              <a:pPr>
                <a:lnSpc>
                  <a:spcPct val="110000"/>
                </a:lnSpc>
              </a:pPr>
              <a:endParaRPr lang="id-ID" sz="900">
                <a:sym typeface="Arial" panose="020B0604020202020204" pitchFamily="34" charset="0"/>
              </a:endParaRPr>
            </a:p>
          </p:txBody>
        </p:sp>
        <p:sp>
          <p:nvSpPr>
            <p:cNvPr id="295" name="Freeform 573"/>
            <p:cNvSpPr/>
            <p:nvPr>
              <p:custDataLst>
                <p:tags r:id="rId173"/>
              </p:custDataLst>
            </p:nvPr>
          </p:nvSpPr>
          <p:spPr bwMode="auto">
            <a:xfrm>
              <a:off x="2932090" y="2133898"/>
              <a:ext cx="75573" cy="4978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6" name="Freeform 574"/>
            <p:cNvSpPr/>
            <p:nvPr>
              <p:custDataLst>
                <p:tags r:id="rId174"/>
              </p:custDataLst>
            </p:nvPr>
          </p:nvSpPr>
          <p:spPr bwMode="auto">
            <a:xfrm>
              <a:off x="3051900" y="2111773"/>
              <a:ext cx="171420" cy="158560"/>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297" name="Freeform 575"/>
            <p:cNvSpPr/>
            <p:nvPr>
              <p:custDataLst>
                <p:tags r:id="rId175"/>
              </p:custDataLst>
            </p:nvPr>
          </p:nvSpPr>
          <p:spPr bwMode="auto">
            <a:xfrm>
              <a:off x="3234379" y="2111773"/>
              <a:ext cx="151144" cy="119841"/>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298" name="Freeform 576"/>
            <p:cNvSpPr/>
            <p:nvPr>
              <p:custDataLst>
                <p:tags r:id="rId176"/>
              </p:custDataLst>
            </p:nvPr>
          </p:nvSpPr>
          <p:spPr bwMode="auto">
            <a:xfrm>
              <a:off x="2425200" y="2097024"/>
              <a:ext cx="291232" cy="178840"/>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5000" lnSpcReduction="20000"/>
            </a:bodyPr>
            <a:lstStyle/>
            <a:p>
              <a:pPr>
                <a:lnSpc>
                  <a:spcPct val="120000"/>
                </a:lnSpc>
              </a:pPr>
              <a:endParaRPr lang="id-ID" sz="900">
                <a:sym typeface="Arial" panose="020B0604020202020204" pitchFamily="34" charset="0"/>
              </a:endParaRPr>
            </a:p>
          </p:txBody>
        </p:sp>
        <p:sp>
          <p:nvSpPr>
            <p:cNvPr id="299" name="Freeform 577"/>
            <p:cNvSpPr/>
            <p:nvPr>
              <p:custDataLst>
                <p:tags r:id="rId177"/>
              </p:custDataLst>
            </p:nvPr>
          </p:nvSpPr>
          <p:spPr bwMode="auto">
            <a:xfrm>
              <a:off x="2991073" y="2047243"/>
              <a:ext cx="38708" cy="2212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0" name="Freeform 578"/>
            <p:cNvSpPr/>
            <p:nvPr>
              <p:custDataLst>
                <p:tags r:id="rId178"/>
              </p:custDataLst>
            </p:nvPr>
          </p:nvSpPr>
          <p:spPr bwMode="auto">
            <a:xfrm>
              <a:off x="2657447" y="1949528"/>
              <a:ext cx="324409" cy="153028"/>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1" name="Freeform 579"/>
            <p:cNvSpPr/>
            <p:nvPr>
              <p:custDataLst>
                <p:tags r:id="rId179"/>
              </p:custDataLst>
            </p:nvPr>
          </p:nvSpPr>
          <p:spPr bwMode="auto">
            <a:xfrm>
              <a:off x="2602149" y="2010370"/>
              <a:ext cx="55297" cy="36874"/>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2" name="Freeform 580"/>
            <p:cNvSpPr/>
            <p:nvPr>
              <p:custDataLst>
                <p:tags r:id="rId180"/>
              </p:custDataLst>
            </p:nvPr>
          </p:nvSpPr>
          <p:spPr bwMode="auto">
            <a:xfrm>
              <a:off x="2506302" y="1929247"/>
              <a:ext cx="199070" cy="92187"/>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3" name="Freeform 581"/>
            <p:cNvSpPr/>
            <p:nvPr>
              <p:custDataLst>
                <p:tags r:id="rId181"/>
              </p:custDataLst>
            </p:nvPr>
          </p:nvSpPr>
          <p:spPr bwMode="auto">
            <a:xfrm>
              <a:off x="2721960" y="1966119"/>
              <a:ext cx="42394" cy="11063"/>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4" name="Freeform 582"/>
            <p:cNvSpPr/>
            <p:nvPr>
              <p:custDataLst>
                <p:tags r:id="rId182"/>
              </p:custDataLst>
            </p:nvPr>
          </p:nvSpPr>
          <p:spPr bwMode="auto">
            <a:xfrm>
              <a:off x="2758825" y="1890530"/>
              <a:ext cx="114281" cy="5346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5" name="Freeform 583"/>
            <p:cNvSpPr/>
            <p:nvPr>
              <p:custDataLst>
                <p:tags r:id="rId183"/>
              </p:custDataLst>
            </p:nvPr>
          </p:nvSpPr>
          <p:spPr bwMode="auto">
            <a:xfrm>
              <a:off x="2710900" y="1901591"/>
              <a:ext cx="42394" cy="2212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6" name="Freeform 584"/>
            <p:cNvSpPr/>
            <p:nvPr>
              <p:custDataLst>
                <p:tags r:id="rId184"/>
              </p:custDataLst>
            </p:nvPr>
          </p:nvSpPr>
          <p:spPr bwMode="auto">
            <a:xfrm>
              <a:off x="2769885" y="1851810"/>
              <a:ext cx="114281" cy="38718"/>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7" name="Freeform 585"/>
            <p:cNvSpPr/>
            <p:nvPr>
              <p:custDataLst>
                <p:tags r:id="rId185"/>
              </p:custDataLst>
            </p:nvPr>
          </p:nvSpPr>
          <p:spPr bwMode="auto">
            <a:xfrm>
              <a:off x="3046369" y="1966119"/>
              <a:ext cx="151144" cy="103249"/>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8" name="Freeform 586"/>
            <p:cNvSpPr/>
            <p:nvPr>
              <p:custDataLst>
                <p:tags r:id="rId186"/>
              </p:custDataLst>
            </p:nvPr>
          </p:nvSpPr>
          <p:spPr bwMode="auto">
            <a:xfrm>
              <a:off x="3029781" y="2015901"/>
              <a:ext cx="47924" cy="14750"/>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09" name="Freeform 587"/>
            <p:cNvSpPr/>
            <p:nvPr>
              <p:custDataLst>
                <p:tags r:id="rId187"/>
              </p:custDataLst>
            </p:nvPr>
          </p:nvSpPr>
          <p:spPr bwMode="auto">
            <a:xfrm>
              <a:off x="3018721" y="2010370"/>
              <a:ext cx="44237" cy="11063"/>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0" name="Freeform 588"/>
            <p:cNvSpPr/>
            <p:nvPr>
              <p:custDataLst>
                <p:tags r:id="rId188"/>
              </p:custDataLst>
            </p:nvPr>
          </p:nvSpPr>
          <p:spPr bwMode="auto">
            <a:xfrm>
              <a:off x="2996602" y="1993776"/>
              <a:ext cx="55297" cy="27657"/>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1" name="Freeform 589"/>
            <p:cNvSpPr/>
            <p:nvPr>
              <p:custDataLst>
                <p:tags r:id="rId189"/>
              </p:custDataLst>
            </p:nvPr>
          </p:nvSpPr>
          <p:spPr bwMode="auto">
            <a:xfrm>
              <a:off x="3002132" y="1971653"/>
              <a:ext cx="38708" cy="27657"/>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2" name="Freeform 590"/>
            <p:cNvSpPr/>
            <p:nvPr>
              <p:custDataLst>
                <p:tags r:id="rId190"/>
              </p:custDataLst>
            </p:nvPr>
          </p:nvSpPr>
          <p:spPr bwMode="auto">
            <a:xfrm>
              <a:off x="2948679" y="1907121"/>
              <a:ext cx="64513" cy="4793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3" name="Freeform 591"/>
            <p:cNvSpPr/>
            <p:nvPr>
              <p:custDataLst>
                <p:tags r:id="rId191"/>
              </p:custDataLst>
            </p:nvPr>
          </p:nvSpPr>
          <p:spPr bwMode="auto">
            <a:xfrm>
              <a:off x="3051900" y="1901591"/>
              <a:ext cx="47924" cy="16593"/>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4" name="Freeform 592"/>
            <p:cNvSpPr/>
            <p:nvPr>
              <p:custDataLst>
                <p:tags r:id="rId192"/>
              </p:custDataLst>
            </p:nvPr>
          </p:nvSpPr>
          <p:spPr bwMode="auto">
            <a:xfrm>
              <a:off x="2959737" y="1814936"/>
              <a:ext cx="193539" cy="103249"/>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5" name="Freeform 593"/>
            <p:cNvSpPr/>
            <p:nvPr>
              <p:custDataLst>
                <p:tags r:id="rId193"/>
              </p:custDataLst>
            </p:nvPr>
          </p:nvSpPr>
          <p:spPr bwMode="auto">
            <a:xfrm>
              <a:off x="3110882" y="1765155"/>
              <a:ext cx="58982" cy="27657"/>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6" name="Freeform 594"/>
            <p:cNvSpPr/>
            <p:nvPr>
              <p:custDataLst>
                <p:tags r:id="rId194"/>
              </p:custDataLst>
            </p:nvPr>
          </p:nvSpPr>
          <p:spPr bwMode="auto">
            <a:xfrm>
              <a:off x="3158806" y="1851810"/>
              <a:ext cx="108750" cy="60843"/>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7" name="Freeform 595"/>
            <p:cNvSpPr/>
            <p:nvPr>
              <p:custDataLst>
                <p:tags r:id="rId195"/>
              </p:custDataLst>
            </p:nvPr>
          </p:nvSpPr>
          <p:spPr bwMode="auto">
            <a:xfrm>
              <a:off x="3219634" y="1907121"/>
              <a:ext cx="95847" cy="27657"/>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8" name="Freeform 596"/>
            <p:cNvSpPr/>
            <p:nvPr>
              <p:custDataLst>
                <p:tags r:id="rId196"/>
              </p:custDataLst>
            </p:nvPr>
          </p:nvSpPr>
          <p:spPr bwMode="auto">
            <a:xfrm>
              <a:off x="3214105" y="2030651"/>
              <a:ext cx="90318" cy="60843"/>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19" name="Freeform 597"/>
            <p:cNvSpPr/>
            <p:nvPr>
              <p:custDataLst>
                <p:tags r:id="rId197"/>
              </p:custDataLst>
            </p:nvPr>
          </p:nvSpPr>
          <p:spPr bwMode="auto">
            <a:xfrm>
              <a:off x="3256498" y="2015901"/>
              <a:ext cx="22119" cy="14750"/>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0" name="Freeform 598"/>
            <p:cNvSpPr/>
            <p:nvPr>
              <p:custDataLst>
                <p:tags r:id="rId198"/>
              </p:custDataLst>
            </p:nvPr>
          </p:nvSpPr>
          <p:spPr bwMode="auto">
            <a:xfrm>
              <a:off x="3354189" y="1918184"/>
              <a:ext cx="47924" cy="3134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1" name="Freeform 599"/>
            <p:cNvSpPr/>
            <p:nvPr>
              <p:custDataLst>
                <p:tags r:id="rId199"/>
              </p:custDataLst>
            </p:nvPr>
          </p:nvSpPr>
          <p:spPr bwMode="auto">
            <a:xfrm>
              <a:off x="3379995" y="1966119"/>
              <a:ext cx="16589" cy="2212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2" name="Freeform 600"/>
            <p:cNvSpPr/>
            <p:nvPr>
              <p:custDataLst>
                <p:tags r:id="rId200"/>
              </p:custDataLst>
            </p:nvPr>
          </p:nvSpPr>
          <p:spPr bwMode="auto">
            <a:xfrm>
              <a:off x="3203044" y="1949528"/>
              <a:ext cx="481085" cy="147498"/>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3" name="Freeform 601"/>
            <p:cNvSpPr/>
            <p:nvPr>
              <p:custDataLst>
                <p:tags r:id="rId201"/>
              </p:custDataLst>
            </p:nvPr>
          </p:nvSpPr>
          <p:spPr bwMode="auto">
            <a:xfrm>
              <a:off x="3214105" y="1695095"/>
              <a:ext cx="318880" cy="20096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324" name="Freeform 602"/>
            <p:cNvSpPr/>
            <p:nvPr>
              <p:custDataLst>
                <p:tags r:id="rId202"/>
              </p:custDataLst>
            </p:nvPr>
          </p:nvSpPr>
          <p:spPr bwMode="auto">
            <a:xfrm>
              <a:off x="3343129" y="1571567"/>
              <a:ext cx="842359" cy="43880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25" name="Freeform 604"/>
            <p:cNvSpPr/>
            <p:nvPr>
              <p:custDataLst>
                <p:tags r:id="rId203"/>
              </p:custDataLst>
            </p:nvPr>
          </p:nvSpPr>
          <p:spPr bwMode="auto">
            <a:xfrm>
              <a:off x="3737583" y="1814936"/>
              <a:ext cx="75573" cy="27657"/>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6" name="Freeform 605"/>
            <p:cNvSpPr/>
            <p:nvPr>
              <p:custDataLst>
                <p:tags r:id="rId204"/>
              </p:custDataLst>
            </p:nvPr>
          </p:nvSpPr>
          <p:spPr bwMode="auto">
            <a:xfrm>
              <a:off x="3527454" y="1837059"/>
              <a:ext cx="31336" cy="11063"/>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7" name="Freeform 606"/>
            <p:cNvSpPr/>
            <p:nvPr>
              <p:custDataLst>
                <p:tags r:id="rId205"/>
              </p:custDataLst>
            </p:nvPr>
          </p:nvSpPr>
          <p:spPr bwMode="auto">
            <a:xfrm>
              <a:off x="3667540" y="2004838"/>
              <a:ext cx="31336" cy="16595"/>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8" name="Freeform 607"/>
            <p:cNvSpPr/>
            <p:nvPr>
              <p:custDataLst>
                <p:tags r:id="rId206"/>
              </p:custDataLst>
            </p:nvPr>
          </p:nvSpPr>
          <p:spPr bwMode="auto">
            <a:xfrm>
              <a:off x="1829834" y="2757074"/>
              <a:ext cx="27648" cy="2212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29" name="Freeform 608"/>
            <p:cNvSpPr/>
            <p:nvPr>
              <p:custDataLst>
                <p:tags r:id="rId207"/>
              </p:custDataLst>
            </p:nvPr>
          </p:nvSpPr>
          <p:spPr bwMode="auto">
            <a:xfrm>
              <a:off x="1868544" y="2751542"/>
              <a:ext cx="5531" cy="553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0" name="Freeform 609"/>
            <p:cNvSpPr/>
            <p:nvPr>
              <p:custDataLst>
                <p:tags r:id="rId208"/>
              </p:custDataLst>
            </p:nvPr>
          </p:nvSpPr>
          <p:spPr bwMode="auto">
            <a:xfrm>
              <a:off x="1317415" y="2757074"/>
              <a:ext cx="36865" cy="33186"/>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1" name="Freeform 610"/>
            <p:cNvSpPr/>
            <p:nvPr>
              <p:custDataLst>
                <p:tags r:id="rId209"/>
              </p:custDataLst>
            </p:nvPr>
          </p:nvSpPr>
          <p:spPr bwMode="auto">
            <a:xfrm>
              <a:off x="9270971" y="4680067"/>
              <a:ext cx="11060" cy="5532"/>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2" name="Freeform 611"/>
            <p:cNvSpPr/>
            <p:nvPr>
              <p:custDataLst>
                <p:tags r:id="rId210"/>
              </p:custDataLst>
            </p:nvPr>
          </p:nvSpPr>
          <p:spPr bwMode="auto">
            <a:xfrm>
              <a:off x="9200928" y="4669004"/>
              <a:ext cx="11060" cy="1106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3" name="Freeform 612"/>
            <p:cNvSpPr/>
            <p:nvPr>
              <p:custDataLst>
                <p:tags r:id="rId211"/>
              </p:custDataLst>
            </p:nvPr>
          </p:nvSpPr>
          <p:spPr bwMode="auto">
            <a:xfrm>
              <a:off x="9444235" y="5633268"/>
              <a:ext cx="36865" cy="27657"/>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4" name="Rectangle 613"/>
            <p:cNvSpPr>
              <a:spLocks noChangeArrowheads="1"/>
            </p:cNvSpPr>
            <p:nvPr>
              <p:custDataLst>
                <p:tags r:id="rId212"/>
              </p:custDataLst>
            </p:nvPr>
          </p:nvSpPr>
          <p:spPr bwMode="auto">
            <a:xfrm>
              <a:off x="6255441" y="2399393"/>
              <a:ext cx="1845" cy="1845"/>
            </a:xfrm>
            <a:prstGeom prst="rect">
              <a:avLst/>
            </a:pr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5" name="Freeform 614"/>
            <p:cNvSpPr/>
            <p:nvPr>
              <p:custDataLst>
                <p:tags r:id="rId213"/>
              </p:custDataLst>
            </p:nvPr>
          </p:nvSpPr>
          <p:spPr bwMode="auto">
            <a:xfrm>
              <a:off x="4406676" y="5471022"/>
              <a:ext cx="55297" cy="4793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6" name="Freeform 615"/>
            <p:cNvSpPr/>
            <p:nvPr>
              <p:custDataLst>
                <p:tags r:id="rId214"/>
              </p:custDataLst>
            </p:nvPr>
          </p:nvSpPr>
          <p:spPr bwMode="auto">
            <a:xfrm>
              <a:off x="3575379" y="3288064"/>
              <a:ext cx="38708" cy="16595"/>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7" name="Freeform 616"/>
            <p:cNvSpPr/>
            <p:nvPr>
              <p:custDataLst>
                <p:tags r:id="rId215"/>
              </p:custDataLst>
            </p:nvPr>
          </p:nvSpPr>
          <p:spPr bwMode="auto">
            <a:xfrm>
              <a:off x="3958770" y="6201131"/>
              <a:ext cx="97692" cy="8665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8" name="Freeform 617"/>
            <p:cNvSpPr/>
            <p:nvPr>
              <p:custDataLst>
                <p:tags r:id="rId216"/>
              </p:custDataLst>
            </p:nvPr>
          </p:nvSpPr>
          <p:spPr bwMode="auto">
            <a:xfrm>
              <a:off x="3855550" y="6190072"/>
              <a:ext cx="162205" cy="125371"/>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39" name="Freeform 618"/>
            <p:cNvSpPr/>
            <p:nvPr>
              <p:custDataLst>
                <p:tags r:id="rId217"/>
              </p:custDataLst>
            </p:nvPr>
          </p:nvSpPr>
          <p:spPr bwMode="auto">
            <a:xfrm>
              <a:off x="3829743" y="4311324"/>
              <a:ext cx="411043" cy="298681"/>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40" name="Freeform 619"/>
            <p:cNvSpPr/>
            <p:nvPr>
              <p:custDataLst>
                <p:tags r:id="rId218"/>
              </p:custDataLst>
            </p:nvPr>
          </p:nvSpPr>
          <p:spPr bwMode="auto">
            <a:xfrm>
              <a:off x="4159683" y="4392448"/>
              <a:ext cx="140084" cy="206496"/>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7500" lnSpcReduction="20000"/>
            </a:bodyPr>
            <a:lstStyle/>
            <a:p>
              <a:pPr>
                <a:lnSpc>
                  <a:spcPct val="120000"/>
                </a:lnSpc>
              </a:pPr>
              <a:endParaRPr lang="id-ID" sz="900">
                <a:sym typeface="Arial" panose="020B0604020202020204" pitchFamily="34" charset="0"/>
              </a:endParaRPr>
            </a:p>
          </p:txBody>
        </p:sp>
        <p:sp>
          <p:nvSpPr>
            <p:cNvPr id="341" name="Freeform 620"/>
            <p:cNvSpPr/>
            <p:nvPr>
              <p:custDataLst>
                <p:tags r:id="rId219"/>
              </p:custDataLst>
            </p:nvPr>
          </p:nvSpPr>
          <p:spPr bwMode="auto">
            <a:xfrm>
              <a:off x="4250001" y="4456978"/>
              <a:ext cx="119810" cy="125371"/>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42" name="Freeform 621"/>
            <p:cNvSpPr/>
            <p:nvPr>
              <p:custDataLst>
                <p:tags r:id="rId220"/>
              </p:custDataLst>
            </p:nvPr>
          </p:nvSpPr>
          <p:spPr bwMode="auto">
            <a:xfrm>
              <a:off x="4347693" y="4468042"/>
              <a:ext cx="86632" cy="97719"/>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43" name="Freeform 622"/>
            <p:cNvSpPr/>
            <p:nvPr>
              <p:custDataLst>
                <p:tags r:id="rId221"/>
              </p:custDataLst>
            </p:nvPr>
          </p:nvSpPr>
          <p:spPr bwMode="auto">
            <a:xfrm>
              <a:off x="3575379" y="4283670"/>
              <a:ext cx="436848" cy="455398"/>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44" name="Freeform 623"/>
            <p:cNvSpPr/>
            <p:nvPr>
              <p:custDataLst>
                <p:tags r:id="rId222"/>
              </p:custDataLst>
            </p:nvPr>
          </p:nvSpPr>
          <p:spPr bwMode="auto">
            <a:xfrm>
              <a:off x="3634361" y="4587882"/>
              <a:ext cx="151144" cy="178842"/>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5000" lnSpcReduction="20000"/>
            </a:bodyPr>
            <a:lstStyle/>
            <a:p>
              <a:pPr>
                <a:lnSpc>
                  <a:spcPct val="120000"/>
                </a:lnSpc>
              </a:pPr>
              <a:endParaRPr lang="id-ID" sz="900">
                <a:sym typeface="Arial" panose="020B0604020202020204" pitchFamily="34" charset="0"/>
              </a:endParaRPr>
            </a:p>
          </p:txBody>
        </p:sp>
        <p:sp>
          <p:nvSpPr>
            <p:cNvPr id="345" name="Freeform 624"/>
            <p:cNvSpPr/>
            <p:nvPr>
              <p:custDataLst>
                <p:tags r:id="rId223"/>
              </p:custDataLst>
            </p:nvPr>
          </p:nvSpPr>
          <p:spPr bwMode="auto">
            <a:xfrm>
              <a:off x="3617772" y="4621069"/>
              <a:ext cx="346528" cy="514397"/>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46" name="Freeform 625"/>
            <p:cNvSpPr/>
            <p:nvPr>
              <p:custDataLst>
                <p:tags r:id="rId224"/>
              </p:custDataLst>
            </p:nvPr>
          </p:nvSpPr>
          <p:spPr bwMode="auto">
            <a:xfrm>
              <a:off x="3770761" y="5102279"/>
              <a:ext cx="235934" cy="1148635"/>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47" name="Freeform 626"/>
            <p:cNvSpPr/>
            <p:nvPr>
              <p:custDataLst>
                <p:tags r:id="rId225"/>
              </p:custDataLst>
            </p:nvPr>
          </p:nvSpPr>
          <p:spPr bwMode="auto">
            <a:xfrm>
              <a:off x="3931122" y="4881032"/>
              <a:ext cx="346528" cy="37796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48" name="Freeform 627"/>
            <p:cNvSpPr/>
            <p:nvPr>
              <p:custDataLst>
                <p:tags r:id="rId226"/>
              </p:custDataLst>
            </p:nvPr>
          </p:nvSpPr>
          <p:spPr bwMode="auto">
            <a:xfrm>
              <a:off x="4126506" y="5150215"/>
              <a:ext cx="243307" cy="239683"/>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a:bodyPr>
            <a:lstStyle/>
            <a:p>
              <a:pPr>
                <a:lnSpc>
                  <a:spcPct val="110000"/>
                </a:lnSpc>
              </a:pPr>
              <a:endParaRPr lang="id-ID" sz="900">
                <a:sym typeface="Arial" panose="020B0604020202020204" pitchFamily="34" charset="0"/>
              </a:endParaRPr>
            </a:p>
          </p:txBody>
        </p:sp>
        <p:sp>
          <p:nvSpPr>
            <p:cNvPr id="349" name="Freeform 628"/>
            <p:cNvSpPr>
              <a:spLocks noEditPoints="1"/>
            </p:cNvSpPr>
            <p:nvPr>
              <p:custDataLst>
                <p:tags r:id="rId227"/>
              </p:custDataLst>
            </p:nvPr>
          </p:nvSpPr>
          <p:spPr bwMode="auto">
            <a:xfrm>
              <a:off x="3818685" y="4484634"/>
              <a:ext cx="1074605" cy="1089636"/>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50" name="Freeform 629"/>
            <p:cNvSpPr/>
            <p:nvPr>
              <p:custDataLst>
                <p:tags r:id="rId228"/>
              </p:custDataLst>
            </p:nvPr>
          </p:nvSpPr>
          <p:spPr bwMode="auto">
            <a:xfrm>
              <a:off x="4235256" y="5459960"/>
              <a:ext cx="145615" cy="15118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351" name="Freeform 630"/>
            <p:cNvSpPr/>
            <p:nvPr>
              <p:custDataLst>
                <p:tags r:id="rId229"/>
              </p:custDataLst>
            </p:nvPr>
          </p:nvSpPr>
          <p:spPr bwMode="auto">
            <a:xfrm>
              <a:off x="3818685" y="5222120"/>
              <a:ext cx="556656" cy="967950"/>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52" name="Freeform 631"/>
            <p:cNvSpPr/>
            <p:nvPr>
              <p:custDataLst>
                <p:tags r:id="rId230"/>
              </p:custDataLst>
            </p:nvPr>
          </p:nvSpPr>
          <p:spPr bwMode="auto">
            <a:xfrm>
              <a:off x="3457410" y="4202547"/>
              <a:ext cx="117968" cy="13090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3" name="Freeform 632"/>
            <p:cNvSpPr/>
            <p:nvPr>
              <p:custDataLst>
                <p:tags r:id="rId231"/>
              </p:custDataLst>
            </p:nvPr>
          </p:nvSpPr>
          <p:spPr bwMode="auto">
            <a:xfrm>
              <a:off x="3494277" y="4322386"/>
              <a:ext cx="92161" cy="8112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4" name="Freeform 633"/>
            <p:cNvSpPr/>
            <p:nvPr>
              <p:custDataLst>
                <p:tags r:id="rId232"/>
              </p:custDataLst>
            </p:nvPr>
          </p:nvSpPr>
          <p:spPr bwMode="auto">
            <a:xfrm>
              <a:off x="3391054" y="4230201"/>
              <a:ext cx="60827" cy="4793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5" name="Freeform 634"/>
            <p:cNvSpPr/>
            <p:nvPr>
              <p:custDataLst>
                <p:tags r:id="rId233"/>
              </p:custDataLst>
            </p:nvPr>
          </p:nvSpPr>
          <p:spPr bwMode="auto">
            <a:xfrm>
              <a:off x="3326541" y="4132487"/>
              <a:ext cx="108753" cy="125371"/>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6" name="Freeform 635"/>
            <p:cNvSpPr/>
            <p:nvPr>
              <p:custDataLst>
                <p:tags r:id="rId234"/>
              </p:custDataLst>
            </p:nvPr>
          </p:nvSpPr>
          <p:spPr bwMode="auto">
            <a:xfrm>
              <a:off x="2668507" y="3704744"/>
              <a:ext cx="809181" cy="519928"/>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57" name="Freeform 636"/>
            <p:cNvSpPr/>
            <p:nvPr>
              <p:custDataLst>
                <p:tags r:id="rId235"/>
              </p:custDataLst>
            </p:nvPr>
          </p:nvSpPr>
          <p:spPr bwMode="auto">
            <a:xfrm>
              <a:off x="3407644" y="4187797"/>
              <a:ext cx="162205" cy="8665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8" name="Freeform 637"/>
            <p:cNvSpPr/>
            <p:nvPr>
              <p:custDataLst>
                <p:tags r:id="rId236"/>
              </p:custDataLst>
            </p:nvPr>
          </p:nvSpPr>
          <p:spPr bwMode="auto">
            <a:xfrm>
              <a:off x="3407644" y="4115892"/>
              <a:ext cx="38708" cy="8112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59" name="Freeform 638"/>
            <p:cNvSpPr/>
            <p:nvPr>
              <p:custDataLst>
                <p:tags r:id="rId237"/>
              </p:custDataLst>
            </p:nvPr>
          </p:nvSpPr>
          <p:spPr bwMode="auto">
            <a:xfrm>
              <a:off x="3813153" y="4067954"/>
              <a:ext cx="70042" cy="58998"/>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0" name="Freeform 639"/>
            <p:cNvSpPr/>
            <p:nvPr>
              <p:custDataLst>
                <p:tags r:id="rId238"/>
              </p:custDataLst>
            </p:nvPr>
          </p:nvSpPr>
          <p:spPr bwMode="auto">
            <a:xfrm>
              <a:off x="3877668" y="4067954"/>
              <a:ext cx="97692" cy="8112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1" name="Freeform 640"/>
            <p:cNvSpPr/>
            <p:nvPr>
              <p:custDataLst>
                <p:tags r:id="rId239"/>
              </p:custDataLst>
            </p:nvPr>
          </p:nvSpPr>
          <p:spPr bwMode="auto">
            <a:xfrm>
              <a:off x="1273178" y="2264802"/>
              <a:ext cx="1048802" cy="70429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62" name="Freeform 641"/>
            <p:cNvSpPr/>
            <p:nvPr>
              <p:custDataLst>
                <p:tags r:id="rId240"/>
              </p:custDataLst>
            </p:nvPr>
          </p:nvSpPr>
          <p:spPr bwMode="auto">
            <a:xfrm>
              <a:off x="2456534" y="3162690"/>
              <a:ext cx="1561220" cy="774361"/>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63" name="Freeform 642"/>
            <p:cNvSpPr>
              <a:spLocks noEditPoints="1"/>
            </p:cNvSpPr>
            <p:nvPr>
              <p:custDataLst>
                <p:tags r:id="rId241"/>
              </p:custDataLst>
            </p:nvPr>
          </p:nvSpPr>
          <p:spPr bwMode="auto">
            <a:xfrm>
              <a:off x="2019688" y="2231616"/>
              <a:ext cx="2305886" cy="1185510"/>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64" name="Freeform 643"/>
            <p:cNvSpPr/>
            <p:nvPr>
              <p:custDataLst>
                <p:tags r:id="rId242"/>
              </p:custDataLst>
            </p:nvPr>
          </p:nvSpPr>
          <p:spPr bwMode="auto">
            <a:xfrm>
              <a:off x="9086649" y="4869971"/>
              <a:ext cx="55297" cy="4793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5" name="Freeform 644"/>
            <p:cNvSpPr/>
            <p:nvPr>
              <p:custDataLst>
                <p:tags r:id="rId243"/>
              </p:custDataLst>
            </p:nvPr>
          </p:nvSpPr>
          <p:spPr bwMode="auto">
            <a:xfrm>
              <a:off x="9130886" y="4858909"/>
              <a:ext cx="70042" cy="2581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6" name="Freeform 645"/>
            <p:cNvSpPr/>
            <p:nvPr>
              <p:custDataLst>
                <p:tags r:id="rId244"/>
              </p:custDataLst>
            </p:nvPr>
          </p:nvSpPr>
          <p:spPr bwMode="auto">
            <a:xfrm>
              <a:off x="6152220" y="3103692"/>
              <a:ext cx="167735" cy="92187"/>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7" name="Freeform 646"/>
            <p:cNvSpPr/>
            <p:nvPr>
              <p:custDataLst>
                <p:tags r:id="rId245"/>
              </p:custDataLst>
            </p:nvPr>
          </p:nvSpPr>
          <p:spPr bwMode="auto">
            <a:xfrm>
              <a:off x="6076647" y="3179284"/>
              <a:ext cx="200911" cy="86655"/>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68" name="Freeform 647"/>
            <p:cNvSpPr/>
            <p:nvPr>
              <p:custDataLst>
                <p:tags r:id="rId246"/>
              </p:custDataLst>
            </p:nvPr>
          </p:nvSpPr>
          <p:spPr bwMode="auto">
            <a:xfrm>
              <a:off x="6006604" y="3243814"/>
              <a:ext cx="307820" cy="298681"/>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69" name="Freeform 648"/>
            <p:cNvSpPr/>
            <p:nvPr>
              <p:custDataLst>
                <p:tags r:id="rId247"/>
              </p:custDataLst>
            </p:nvPr>
          </p:nvSpPr>
          <p:spPr bwMode="auto">
            <a:xfrm>
              <a:off x="6185397" y="3260408"/>
              <a:ext cx="145615" cy="136435"/>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0" name="Freeform 649"/>
            <p:cNvSpPr/>
            <p:nvPr>
              <p:custDataLst>
                <p:tags r:id="rId248"/>
              </p:custDataLst>
            </p:nvPr>
          </p:nvSpPr>
          <p:spPr bwMode="auto">
            <a:xfrm>
              <a:off x="5687724" y="3103692"/>
              <a:ext cx="357588" cy="307900"/>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71" name="Freeform 650"/>
            <p:cNvSpPr/>
            <p:nvPr>
              <p:custDataLst>
                <p:tags r:id="rId249"/>
              </p:custDataLst>
            </p:nvPr>
          </p:nvSpPr>
          <p:spPr bwMode="auto">
            <a:xfrm>
              <a:off x="5984484" y="3223534"/>
              <a:ext cx="119810" cy="8112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2" name="Freeform 651"/>
            <p:cNvSpPr/>
            <p:nvPr>
              <p:custDataLst>
                <p:tags r:id="rId250"/>
              </p:custDataLst>
            </p:nvPr>
          </p:nvSpPr>
          <p:spPr bwMode="auto">
            <a:xfrm>
              <a:off x="5883108" y="3092629"/>
              <a:ext cx="112437" cy="70061"/>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3" name="Freeform 652"/>
            <p:cNvSpPr/>
            <p:nvPr>
              <p:custDataLst>
                <p:tags r:id="rId251"/>
              </p:custDataLst>
            </p:nvPr>
          </p:nvSpPr>
          <p:spPr bwMode="auto">
            <a:xfrm>
              <a:off x="5975269" y="3142410"/>
              <a:ext cx="20276" cy="20281"/>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4" name="Freeform 653"/>
            <p:cNvSpPr/>
            <p:nvPr>
              <p:custDataLst>
                <p:tags r:id="rId252"/>
              </p:custDataLst>
            </p:nvPr>
          </p:nvSpPr>
          <p:spPr bwMode="auto">
            <a:xfrm>
              <a:off x="5908913" y="3017037"/>
              <a:ext cx="108753" cy="97719"/>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5" name="Freeform 654"/>
            <p:cNvSpPr/>
            <p:nvPr>
              <p:custDataLst>
                <p:tags r:id="rId253"/>
              </p:custDataLst>
            </p:nvPr>
          </p:nvSpPr>
          <p:spPr bwMode="auto">
            <a:xfrm>
              <a:off x="6039781" y="2854790"/>
              <a:ext cx="81102" cy="11984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6" name="Freeform 655"/>
            <p:cNvSpPr/>
            <p:nvPr>
              <p:custDataLst>
                <p:tags r:id="rId254"/>
              </p:custDataLst>
            </p:nvPr>
          </p:nvSpPr>
          <p:spPr bwMode="auto">
            <a:xfrm>
              <a:off x="5980799" y="2963571"/>
              <a:ext cx="241464" cy="280245"/>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77" name="Freeform 656"/>
            <p:cNvSpPr/>
            <p:nvPr>
              <p:custDataLst>
                <p:tags r:id="rId255"/>
              </p:custDataLst>
            </p:nvPr>
          </p:nvSpPr>
          <p:spPr bwMode="auto">
            <a:xfrm>
              <a:off x="6406587" y="3050225"/>
              <a:ext cx="481085" cy="285777"/>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78" name="Freeform 657"/>
            <p:cNvSpPr/>
            <p:nvPr>
              <p:custDataLst>
                <p:tags r:id="rId256"/>
              </p:custDataLst>
            </p:nvPr>
          </p:nvSpPr>
          <p:spPr bwMode="auto">
            <a:xfrm>
              <a:off x="6255441" y="3157159"/>
              <a:ext cx="162205" cy="66373"/>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79" name="Freeform 658"/>
            <p:cNvSpPr/>
            <p:nvPr>
              <p:custDataLst>
                <p:tags r:id="rId257"/>
              </p:custDataLst>
            </p:nvPr>
          </p:nvSpPr>
          <p:spPr bwMode="auto">
            <a:xfrm>
              <a:off x="6434233" y="2913789"/>
              <a:ext cx="254366" cy="18990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0000" lnSpcReduction="20000"/>
            </a:bodyPr>
            <a:lstStyle/>
            <a:p>
              <a:pPr>
                <a:lnSpc>
                  <a:spcPct val="120000"/>
                </a:lnSpc>
              </a:pPr>
              <a:endParaRPr lang="id-ID" sz="900">
                <a:sym typeface="Arial" panose="020B0604020202020204" pitchFamily="34" charset="0"/>
              </a:endParaRPr>
            </a:p>
          </p:txBody>
        </p:sp>
        <p:sp>
          <p:nvSpPr>
            <p:cNvPr id="380" name="Freeform 659"/>
            <p:cNvSpPr/>
            <p:nvPr>
              <p:custDataLst>
                <p:tags r:id="rId258"/>
              </p:custDataLst>
            </p:nvPr>
          </p:nvSpPr>
          <p:spPr bwMode="auto">
            <a:xfrm>
              <a:off x="6375251" y="2902727"/>
              <a:ext cx="156674" cy="10324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1" name="Freeform 660"/>
            <p:cNvSpPr/>
            <p:nvPr>
              <p:custDataLst>
                <p:tags r:id="rId259"/>
              </p:custDataLst>
            </p:nvPr>
          </p:nvSpPr>
          <p:spPr bwMode="auto">
            <a:xfrm>
              <a:off x="6375251" y="2838197"/>
              <a:ext cx="193541" cy="97719"/>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2" name="Freeform 661"/>
            <p:cNvSpPr/>
            <p:nvPr>
              <p:custDataLst>
                <p:tags r:id="rId260"/>
              </p:custDataLst>
            </p:nvPr>
          </p:nvSpPr>
          <p:spPr bwMode="auto">
            <a:xfrm>
              <a:off x="6434233" y="2779199"/>
              <a:ext cx="129027" cy="8112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3" name="Freeform 662"/>
            <p:cNvSpPr/>
            <p:nvPr>
              <p:custDataLst>
                <p:tags r:id="rId261"/>
              </p:custDataLst>
            </p:nvPr>
          </p:nvSpPr>
          <p:spPr bwMode="auto">
            <a:xfrm>
              <a:off x="6336544" y="2946977"/>
              <a:ext cx="86632" cy="42406"/>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4" name="Freeform 663"/>
            <p:cNvSpPr/>
            <p:nvPr>
              <p:custDataLst>
                <p:tags r:id="rId262"/>
              </p:custDataLst>
            </p:nvPr>
          </p:nvSpPr>
          <p:spPr bwMode="auto">
            <a:xfrm>
              <a:off x="6201986" y="2958038"/>
              <a:ext cx="258053" cy="226777"/>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2500"/>
            </a:bodyPr>
            <a:lstStyle/>
            <a:p>
              <a:pPr>
                <a:lnSpc>
                  <a:spcPct val="110000"/>
                </a:lnSpc>
              </a:pPr>
              <a:endParaRPr lang="id-ID" sz="900">
                <a:sym typeface="Arial" panose="020B0604020202020204" pitchFamily="34" charset="0"/>
              </a:endParaRPr>
            </a:p>
          </p:txBody>
        </p:sp>
        <p:sp>
          <p:nvSpPr>
            <p:cNvPr id="385" name="Freeform 664"/>
            <p:cNvSpPr/>
            <p:nvPr>
              <p:custDataLst>
                <p:tags r:id="rId263"/>
              </p:custDataLst>
            </p:nvPr>
          </p:nvSpPr>
          <p:spPr bwMode="auto">
            <a:xfrm>
              <a:off x="6358660" y="3195879"/>
              <a:ext cx="248837" cy="162247"/>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7500" lnSpcReduction="20000"/>
            </a:bodyPr>
            <a:lstStyle/>
            <a:p>
              <a:pPr>
                <a:lnSpc>
                  <a:spcPct val="120000"/>
                </a:lnSpc>
              </a:pPr>
              <a:endParaRPr lang="id-ID" sz="900">
                <a:sym typeface="Arial" panose="020B0604020202020204" pitchFamily="34" charset="0"/>
              </a:endParaRPr>
            </a:p>
          </p:txBody>
        </p:sp>
        <p:sp>
          <p:nvSpPr>
            <p:cNvPr id="386" name="Freeform 665"/>
            <p:cNvSpPr/>
            <p:nvPr>
              <p:custDataLst>
                <p:tags r:id="rId264"/>
              </p:custDataLst>
            </p:nvPr>
          </p:nvSpPr>
          <p:spPr bwMode="auto">
            <a:xfrm>
              <a:off x="6531925" y="3190347"/>
              <a:ext cx="90318" cy="10878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7" name="Freeform 666"/>
            <p:cNvSpPr/>
            <p:nvPr>
              <p:custDataLst>
                <p:tags r:id="rId265"/>
              </p:custDataLst>
            </p:nvPr>
          </p:nvSpPr>
          <p:spPr bwMode="auto">
            <a:xfrm>
              <a:off x="6568791" y="3249345"/>
              <a:ext cx="53453" cy="55311"/>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8" name="Freeform 667"/>
            <p:cNvSpPr/>
            <p:nvPr>
              <p:custDataLst>
                <p:tags r:id="rId266"/>
              </p:custDataLst>
            </p:nvPr>
          </p:nvSpPr>
          <p:spPr bwMode="auto">
            <a:xfrm>
              <a:off x="6406587" y="3336000"/>
              <a:ext cx="173264" cy="10324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89" name="Freeform 668"/>
            <p:cNvSpPr/>
            <p:nvPr>
              <p:custDataLst>
                <p:tags r:id="rId267"/>
              </p:custDataLst>
            </p:nvPr>
          </p:nvSpPr>
          <p:spPr bwMode="auto">
            <a:xfrm>
              <a:off x="6238851" y="3310188"/>
              <a:ext cx="97692" cy="8112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0" name="Freeform 669"/>
            <p:cNvSpPr/>
            <p:nvPr>
              <p:custDataLst>
                <p:tags r:id="rId268"/>
              </p:custDataLst>
            </p:nvPr>
          </p:nvSpPr>
          <p:spPr bwMode="auto">
            <a:xfrm>
              <a:off x="6308893" y="3271470"/>
              <a:ext cx="119810" cy="14565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391" name="Freeform 670"/>
            <p:cNvSpPr/>
            <p:nvPr>
              <p:custDataLst>
                <p:tags r:id="rId269"/>
              </p:custDataLst>
            </p:nvPr>
          </p:nvSpPr>
          <p:spPr bwMode="auto">
            <a:xfrm>
              <a:off x="6244381" y="3184817"/>
              <a:ext cx="189855" cy="10324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2" name="Freeform 671"/>
            <p:cNvSpPr/>
            <p:nvPr>
              <p:custDataLst>
                <p:tags r:id="rId270"/>
              </p:custDataLst>
            </p:nvPr>
          </p:nvSpPr>
          <p:spPr bwMode="auto">
            <a:xfrm>
              <a:off x="6353130" y="3417124"/>
              <a:ext cx="167735" cy="173310"/>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5000" lnSpcReduction="20000"/>
            </a:bodyPr>
            <a:lstStyle/>
            <a:p>
              <a:pPr>
                <a:lnSpc>
                  <a:spcPct val="120000"/>
                </a:lnSpc>
              </a:pPr>
              <a:endParaRPr lang="id-ID" sz="900">
                <a:sym typeface="Arial" panose="020B0604020202020204" pitchFamily="34" charset="0"/>
              </a:endParaRPr>
            </a:p>
          </p:txBody>
        </p:sp>
        <p:sp>
          <p:nvSpPr>
            <p:cNvPr id="393" name="Freeform 672"/>
            <p:cNvSpPr/>
            <p:nvPr>
              <p:custDataLst>
                <p:tags r:id="rId271"/>
              </p:custDataLst>
            </p:nvPr>
          </p:nvSpPr>
          <p:spPr bwMode="auto">
            <a:xfrm>
              <a:off x="6504277" y="3407904"/>
              <a:ext cx="81102" cy="53467"/>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4" name="Freeform 673"/>
            <p:cNvSpPr/>
            <p:nvPr>
              <p:custDataLst>
                <p:tags r:id="rId272"/>
              </p:custDataLst>
            </p:nvPr>
          </p:nvSpPr>
          <p:spPr bwMode="auto">
            <a:xfrm>
              <a:off x="6331014" y="3391312"/>
              <a:ext cx="47924" cy="97719"/>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5" name="Freeform 674"/>
            <p:cNvSpPr/>
            <p:nvPr>
              <p:custDataLst>
                <p:tags r:id="rId273"/>
              </p:custDataLst>
            </p:nvPr>
          </p:nvSpPr>
          <p:spPr bwMode="auto">
            <a:xfrm>
              <a:off x="6358660" y="3402375"/>
              <a:ext cx="70042" cy="4793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6" name="Freeform 675"/>
            <p:cNvSpPr/>
            <p:nvPr>
              <p:custDataLst>
                <p:tags r:id="rId274"/>
              </p:custDataLst>
            </p:nvPr>
          </p:nvSpPr>
          <p:spPr bwMode="auto">
            <a:xfrm>
              <a:off x="6952183" y="3433716"/>
              <a:ext cx="103222" cy="86655"/>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7" name="Freeform 676"/>
            <p:cNvSpPr/>
            <p:nvPr>
              <p:custDataLst>
                <p:tags r:id="rId275"/>
              </p:custDataLst>
            </p:nvPr>
          </p:nvSpPr>
          <p:spPr bwMode="auto">
            <a:xfrm>
              <a:off x="6990891" y="3477966"/>
              <a:ext cx="534538" cy="45355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398" name="Freeform 677"/>
            <p:cNvSpPr/>
            <p:nvPr>
              <p:custDataLst>
                <p:tags r:id="rId276"/>
              </p:custDataLst>
            </p:nvPr>
          </p:nvSpPr>
          <p:spPr bwMode="auto">
            <a:xfrm>
              <a:off x="7001950" y="3483498"/>
              <a:ext cx="42395" cy="31344"/>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399" name="Freeform 678"/>
            <p:cNvSpPr/>
            <p:nvPr>
              <p:custDataLst>
                <p:tags r:id="rId277"/>
              </p:custDataLst>
            </p:nvPr>
          </p:nvSpPr>
          <p:spPr bwMode="auto">
            <a:xfrm>
              <a:off x="6876609" y="3352593"/>
              <a:ext cx="189855" cy="97719"/>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04" name="Freeform 679"/>
            <p:cNvSpPr/>
            <p:nvPr>
              <p:custDataLst>
                <p:tags r:id="rId278"/>
              </p:custDataLst>
            </p:nvPr>
          </p:nvSpPr>
          <p:spPr bwMode="auto">
            <a:xfrm>
              <a:off x="7007481" y="3417124"/>
              <a:ext cx="145615" cy="114312"/>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09" name="Freeform 680"/>
            <p:cNvSpPr/>
            <p:nvPr>
              <p:custDataLst>
                <p:tags r:id="rId279"/>
              </p:custDataLst>
            </p:nvPr>
          </p:nvSpPr>
          <p:spPr bwMode="auto">
            <a:xfrm>
              <a:off x="7055404" y="3774805"/>
              <a:ext cx="47924" cy="55311"/>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14" name="Freeform 681"/>
            <p:cNvSpPr/>
            <p:nvPr>
              <p:custDataLst>
                <p:tags r:id="rId280"/>
              </p:custDataLst>
            </p:nvPr>
          </p:nvSpPr>
          <p:spPr bwMode="auto">
            <a:xfrm>
              <a:off x="6753115" y="3570151"/>
              <a:ext cx="188010" cy="14565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15" name="Freeform 682"/>
            <p:cNvSpPr/>
            <p:nvPr>
              <p:custDataLst>
                <p:tags r:id="rId281"/>
              </p:custDataLst>
            </p:nvPr>
          </p:nvSpPr>
          <p:spPr bwMode="auto">
            <a:xfrm>
              <a:off x="6839745" y="3559090"/>
              <a:ext cx="269112" cy="254432"/>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80000"/>
            </a:bodyPr>
            <a:lstStyle/>
            <a:p>
              <a:endParaRPr lang="id-ID" sz="900">
                <a:sym typeface="Arial" panose="020B0604020202020204" pitchFamily="34" charset="0"/>
              </a:endParaRPr>
            </a:p>
          </p:txBody>
        </p:sp>
        <p:sp>
          <p:nvSpPr>
            <p:cNvPr id="416" name="Freeform 683"/>
            <p:cNvSpPr/>
            <p:nvPr>
              <p:custDataLst>
                <p:tags r:id="rId282"/>
              </p:custDataLst>
            </p:nvPr>
          </p:nvSpPr>
          <p:spPr bwMode="auto">
            <a:xfrm>
              <a:off x="6498747" y="3411593"/>
              <a:ext cx="512419" cy="195433"/>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fontScale="40000" lnSpcReduction="20000"/>
            </a:bodyPr>
            <a:lstStyle/>
            <a:p>
              <a:pPr>
                <a:lnSpc>
                  <a:spcPct val="120000"/>
                </a:lnSpc>
              </a:pPr>
              <a:endParaRPr lang="id-ID" sz="900">
                <a:sym typeface="Arial" panose="020B0604020202020204" pitchFamily="34" charset="0"/>
              </a:endParaRPr>
            </a:p>
          </p:txBody>
        </p:sp>
        <p:sp>
          <p:nvSpPr>
            <p:cNvPr id="417" name="Freeform 684"/>
            <p:cNvSpPr/>
            <p:nvPr>
              <p:custDataLst>
                <p:tags r:id="rId283"/>
              </p:custDataLst>
            </p:nvPr>
          </p:nvSpPr>
          <p:spPr bwMode="auto">
            <a:xfrm>
              <a:off x="6730994" y="3721337"/>
              <a:ext cx="567716" cy="455398"/>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18" name="Freeform 685"/>
            <p:cNvSpPr/>
            <p:nvPr>
              <p:custDataLst>
                <p:tags r:id="rId284"/>
              </p:custDataLst>
            </p:nvPr>
          </p:nvSpPr>
          <p:spPr bwMode="auto">
            <a:xfrm>
              <a:off x="6742054" y="3688148"/>
              <a:ext cx="112437" cy="11984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19" name="Freeform 686"/>
            <p:cNvSpPr/>
            <p:nvPr>
              <p:custDataLst>
                <p:tags r:id="rId285"/>
              </p:custDataLst>
            </p:nvPr>
          </p:nvSpPr>
          <p:spPr bwMode="auto">
            <a:xfrm>
              <a:off x="6747584" y="3645745"/>
              <a:ext cx="42395" cy="4793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20" name="Freeform 687"/>
            <p:cNvSpPr/>
            <p:nvPr>
              <p:custDataLst>
                <p:tags r:id="rId286"/>
              </p:custDataLst>
            </p:nvPr>
          </p:nvSpPr>
          <p:spPr bwMode="auto">
            <a:xfrm>
              <a:off x="6742054" y="3710275"/>
              <a:ext cx="16590" cy="3871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21" name="Freeform 688"/>
            <p:cNvSpPr/>
            <p:nvPr>
              <p:custDataLst>
                <p:tags r:id="rId287"/>
              </p:custDataLst>
            </p:nvPr>
          </p:nvSpPr>
          <p:spPr bwMode="auto">
            <a:xfrm>
              <a:off x="6719936" y="3688148"/>
              <a:ext cx="44237" cy="141967"/>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422" name="Freeform 689"/>
            <p:cNvSpPr/>
            <p:nvPr>
              <p:custDataLst>
                <p:tags r:id="rId288"/>
              </p:custDataLst>
            </p:nvPr>
          </p:nvSpPr>
          <p:spPr bwMode="auto">
            <a:xfrm>
              <a:off x="7167841" y="3900176"/>
              <a:ext cx="27648" cy="42406"/>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23" name="Freeform 690"/>
            <p:cNvSpPr/>
            <p:nvPr>
              <p:custDataLst>
                <p:tags r:id="rId289"/>
              </p:custDataLst>
            </p:nvPr>
          </p:nvSpPr>
          <p:spPr bwMode="auto">
            <a:xfrm>
              <a:off x="6946654" y="4101143"/>
              <a:ext cx="287544" cy="182529"/>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5000" lnSpcReduction="20000"/>
            </a:bodyPr>
            <a:lstStyle/>
            <a:p>
              <a:pPr>
                <a:lnSpc>
                  <a:spcPct val="120000"/>
                </a:lnSpc>
              </a:pPr>
              <a:endParaRPr lang="id-ID" sz="900">
                <a:sym typeface="Arial" panose="020B0604020202020204" pitchFamily="34" charset="0"/>
              </a:endParaRPr>
            </a:p>
          </p:txBody>
        </p:sp>
        <p:sp>
          <p:nvSpPr>
            <p:cNvPr id="424" name="Freeform 691"/>
            <p:cNvSpPr/>
            <p:nvPr>
              <p:custDataLst>
                <p:tags r:id="rId290"/>
              </p:custDataLst>
            </p:nvPr>
          </p:nvSpPr>
          <p:spPr bwMode="auto">
            <a:xfrm>
              <a:off x="7201019" y="3900176"/>
              <a:ext cx="221188" cy="265495"/>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a:bodyPr>
            <a:lstStyle/>
            <a:p>
              <a:endParaRPr lang="id-ID" sz="900">
                <a:sym typeface="Arial" panose="020B0604020202020204" pitchFamily="34" charset="0"/>
              </a:endParaRPr>
            </a:p>
          </p:txBody>
        </p:sp>
        <p:sp>
          <p:nvSpPr>
            <p:cNvPr id="425" name="Freeform 692"/>
            <p:cNvSpPr/>
            <p:nvPr>
              <p:custDataLst>
                <p:tags r:id="rId291"/>
              </p:custDataLst>
            </p:nvPr>
          </p:nvSpPr>
          <p:spPr bwMode="auto">
            <a:xfrm>
              <a:off x="7671043" y="3380250"/>
              <a:ext cx="296762" cy="129061"/>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26" name="Freeform 693"/>
            <p:cNvSpPr/>
            <p:nvPr>
              <p:custDataLst>
                <p:tags r:id="rId292"/>
              </p:custDataLst>
            </p:nvPr>
          </p:nvSpPr>
          <p:spPr bwMode="auto">
            <a:xfrm>
              <a:off x="7309771" y="3299127"/>
              <a:ext cx="481085" cy="2820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27" name="Freeform 694"/>
            <p:cNvSpPr/>
            <p:nvPr>
              <p:custDataLst>
                <p:tags r:id="rId293"/>
              </p:custDataLst>
            </p:nvPr>
          </p:nvSpPr>
          <p:spPr bwMode="auto">
            <a:xfrm>
              <a:off x="7455386" y="3612558"/>
              <a:ext cx="0" cy="553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28" name="Freeform 695"/>
            <p:cNvSpPr/>
            <p:nvPr>
              <p:custDataLst>
                <p:tags r:id="rId294"/>
              </p:custDataLst>
            </p:nvPr>
          </p:nvSpPr>
          <p:spPr bwMode="auto">
            <a:xfrm>
              <a:off x="7206549" y="3396843"/>
              <a:ext cx="394451" cy="23230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a:bodyPr>
            <a:lstStyle/>
            <a:p>
              <a:endParaRPr lang="id-ID" sz="900">
                <a:sym typeface="Arial" panose="020B0604020202020204" pitchFamily="34" charset="0"/>
              </a:endParaRPr>
            </a:p>
          </p:txBody>
        </p:sp>
        <p:sp>
          <p:nvSpPr>
            <p:cNvPr id="429" name="Freeform 696"/>
            <p:cNvSpPr/>
            <p:nvPr>
              <p:custDataLst>
                <p:tags r:id="rId295"/>
              </p:custDataLst>
            </p:nvPr>
          </p:nvSpPr>
          <p:spPr bwMode="auto">
            <a:xfrm>
              <a:off x="7623120" y="3450310"/>
              <a:ext cx="215657" cy="14565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30" name="Freeform 697"/>
            <p:cNvSpPr/>
            <p:nvPr>
              <p:custDataLst>
                <p:tags r:id="rId296"/>
              </p:custDataLst>
            </p:nvPr>
          </p:nvSpPr>
          <p:spPr bwMode="auto">
            <a:xfrm>
              <a:off x="7449857" y="3575683"/>
              <a:ext cx="447908" cy="400087"/>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31" name="Freeform 698"/>
            <p:cNvSpPr/>
            <p:nvPr>
              <p:custDataLst>
                <p:tags r:id="rId297"/>
              </p:custDataLst>
            </p:nvPr>
          </p:nvSpPr>
          <p:spPr bwMode="auto">
            <a:xfrm>
              <a:off x="7427737" y="3525903"/>
              <a:ext cx="405512" cy="28761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32" name="Freeform 699"/>
            <p:cNvSpPr/>
            <p:nvPr>
              <p:custDataLst>
                <p:tags r:id="rId298"/>
              </p:custDataLst>
            </p:nvPr>
          </p:nvSpPr>
          <p:spPr bwMode="auto">
            <a:xfrm>
              <a:off x="7390873" y="3293595"/>
              <a:ext cx="14745" cy="22125"/>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52" name="Freeform 700"/>
            <p:cNvSpPr>
              <a:spLocks noEditPoints="1"/>
            </p:cNvSpPr>
            <p:nvPr>
              <p:custDataLst>
                <p:tags r:id="rId299"/>
              </p:custDataLst>
            </p:nvPr>
          </p:nvSpPr>
          <p:spPr bwMode="auto">
            <a:xfrm>
              <a:off x="7049874" y="2952509"/>
              <a:ext cx="1096725" cy="525459"/>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53" name="Freeform 701"/>
            <p:cNvSpPr/>
            <p:nvPr>
              <p:custDataLst>
                <p:tags r:id="rId300"/>
              </p:custDataLst>
            </p:nvPr>
          </p:nvSpPr>
          <p:spPr bwMode="auto">
            <a:xfrm>
              <a:off x="7643396" y="3607026"/>
              <a:ext cx="757569" cy="807546"/>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54" name="Freeform 702"/>
            <p:cNvSpPr/>
            <p:nvPr>
              <p:custDataLst>
                <p:tags r:id="rId301"/>
              </p:custDataLst>
            </p:nvPr>
          </p:nvSpPr>
          <p:spPr bwMode="auto">
            <a:xfrm>
              <a:off x="8266409" y="3830116"/>
              <a:ext cx="221188" cy="530990"/>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59" name="Freeform 703"/>
            <p:cNvSpPr/>
            <p:nvPr>
              <p:custDataLst>
                <p:tags r:id="rId302"/>
              </p:custDataLst>
            </p:nvPr>
          </p:nvSpPr>
          <p:spPr bwMode="auto">
            <a:xfrm>
              <a:off x="8163187" y="3894644"/>
              <a:ext cx="123498" cy="15118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460" name="Freeform 704"/>
            <p:cNvSpPr/>
            <p:nvPr>
              <p:custDataLst>
                <p:tags r:id="rId303"/>
              </p:custDataLst>
            </p:nvPr>
          </p:nvSpPr>
          <p:spPr bwMode="auto">
            <a:xfrm>
              <a:off x="8395435" y="4062423"/>
              <a:ext cx="226718" cy="416680"/>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61" name="Freeform 705"/>
            <p:cNvSpPr/>
            <p:nvPr>
              <p:custDataLst>
                <p:tags r:id="rId304"/>
              </p:custDataLst>
            </p:nvPr>
          </p:nvSpPr>
          <p:spPr bwMode="auto">
            <a:xfrm>
              <a:off x="8518932" y="3975768"/>
              <a:ext cx="206442" cy="42221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62" name="Freeform 706"/>
            <p:cNvSpPr/>
            <p:nvPr>
              <p:custDataLst>
                <p:tags r:id="rId305"/>
              </p:custDataLst>
            </p:nvPr>
          </p:nvSpPr>
          <p:spPr bwMode="auto">
            <a:xfrm>
              <a:off x="8471008" y="4008956"/>
              <a:ext cx="199070" cy="24337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lnSpcReduction="10000"/>
            </a:bodyPr>
            <a:lstStyle/>
            <a:p>
              <a:pPr>
                <a:lnSpc>
                  <a:spcPct val="110000"/>
                </a:lnSpc>
              </a:pPr>
              <a:endParaRPr lang="id-ID" sz="900">
                <a:sym typeface="Arial" panose="020B0604020202020204" pitchFamily="34" charset="0"/>
              </a:endParaRPr>
            </a:p>
          </p:txBody>
        </p:sp>
        <p:sp>
          <p:nvSpPr>
            <p:cNvPr id="463" name="Freeform 707"/>
            <p:cNvSpPr/>
            <p:nvPr>
              <p:custDataLst>
                <p:tags r:id="rId306"/>
              </p:custDataLst>
            </p:nvPr>
          </p:nvSpPr>
          <p:spPr bwMode="auto">
            <a:xfrm>
              <a:off x="9324424" y="4669004"/>
              <a:ext cx="243307" cy="206496"/>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7500" lnSpcReduction="20000"/>
            </a:bodyPr>
            <a:lstStyle/>
            <a:p>
              <a:pPr>
                <a:lnSpc>
                  <a:spcPct val="120000"/>
                </a:lnSpc>
              </a:pPr>
              <a:endParaRPr lang="id-ID" sz="900">
                <a:sym typeface="Arial" panose="020B0604020202020204" pitchFamily="34" charset="0"/>
              </a:endParaRPr>
            </a:p>
          </p:txBody>
        </p:sp>
        <p:sp>
          <p:nvSpPr>
            <p:cNvPr id="464" name="Freeform 708"/>
            <p:cNvSpPr/>
            <p:nvPr>
              <p:custDataLst>
                <p:tags r:id="rId307"/>
              </p:custDataLst>
            </p:nvPr>
          </p:nvSpPr>
          <p:spPr bwMode="auto">
            <a:xfrm>
              <a:off x="9562202" y="4702194"/>
              <a:ext cx="276485" cy="22124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2500"/>
            </a:bodyPr>
            <a:lstStyle/>
            <a:p>
              <a:pPr>
                <a:lnSpc>
                  <a:spcPct val="110000"/>
                </a:lnSpc>
              </a:pPr>
              <a:endParaRPr lang="id-ID" sz="900">
                <a:sym typeface="Arial" panose="020B0604020202020204" pitchFamily="34" charset="0"/>
              </a:endParaRPr>
            </a:p>
          </p:txBody>
        </p:sp>
        <p:sp>
          <p:nvSpPr>
            <p:cNvPr id="465" name="Freeform 709"/>
            <p:cNvSpPr/>
            <p:nvPr>
              <p:custDataLst>
                <p:tags r:id="rId308"/>
              </p:custDataLst>
            </p:nvPr>
          </p:nvSpPr>
          <p:spPr bwMode="auto">
            <a:xfrm>
              <a:off x="8703255" y="4501228"/>
              <a:ext cx="276485" cy="24337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a:bodyPr>
            <a:lstStyle/>
            <a:p>
              <a:pPr>
                <a:lnSpc>
                  <a:spcPct val="110000"/>
                </a:lnSpc>
              </a:pPr>
              <a:endParaRPr lang="id-ID" sz="900">
                <a:sym typeface="Arial" panose="020B0604020202020204" pitchFamily="34" charset="0"/>
              </a:endParaRPr>
            </a:p>
          </p:txBody>
        </p:sp>
        <p:sp>
          <p:nvSpPr>
            <p:cNvPr id="466" name="Freeform 710"/>
            <p:cNvSpPr/>
            <p:nvPr>
              <p:custDataLst>
                <p:tags r:id="rId309"/>
              </p:custDataLst>
            </p:nvPr>
          </p:nvSpPr>
          <p:spPr bwMode="auto">
            <a:xfrm>
              <a:off x="8719843" y="4436697"/>
              <a:ext cx="265426" cy="17331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5000" lnSpcReduction="20000"/>
            </a:bodyPr>
            <a:lstStyle/>
            <a:p>
              <a:pPr>
                <a:lnSpc>
                  <a:spcPct val="120000"/>
                </a:lnSpc>
              </a:pPr>
              <a:endParaRPr lang="id-ID" sz="900">
                <a:sym typeface="Arial" panose="020B0604020202020204" pitchFamily="34" charset="0"/>
              </a:endParaRPr>
            </a:p>
          </p:txBody>
        </p:sp>
        <p:sp>
          <p:nvSpPr>
            <p:cNvPr id="467" name="Freeform 711"/>
            <p:cNvSpPr/>
            <p:nvPr>
              <p:custDataLst>
                <p:tags r:id="rId310"/>
              </p:custDataLst>
            </p:nvPr>
          </p:nvSpPr>
          <p:spPr bwMode="auto">
            <a:xfrm>
              <a:off x="8179777" y="3835646"/>
              <a:ext cx="92161" cy="53467"/>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68" name="Freeform 712"/>
            <p:cNvSpPr/>
            <p:nvPr>
              <p:custDataLst>
                <p:tags r:id="rId311"/>
              </p:custDataLst>
            </p:nvPr>
          </p:nvSpPr>
          <p:spPr bwMode="auto">
            <a:xfrm>
              <a:off x="7967805" y="3774805"/>
              <a:ext cx="200911" cy="125371"/>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69" name="Freeform 713"/>
            <p:cNvSpPr/>
            <p:nvPr>
              <p:custDataLst>
                <p:tags r:id="rId312"/>
              </p:custDataLst>
            </p:nvPr>
          </p:nvSpPr>
          <p:spPr bwMode="auto">
            <a:xfrm>
              <a:off x="8524461" y="4230201"/>
              <a:ext cx="151144" cy="125371"/>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70" name="Freeform 714"/>
            <p:cNvSpPr/>
            <p:nvPr>
              <p:custDataLst>
                <p:tags r:id="rId313"/>
              </p:custDataLst>
            </p:nvPr>
          </p:nvSpPr>
          <p:spPr bwMode="auto">
            <a:xfrm>
              <a:off x="8465477" y="4451446"/>
              <a:ext cx="119810" cy="141967"/>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471" name="Freeform 715"/>
            <p:cNvSpPr/>
            <p:nvPr>
              <p:custDataLst>
                <p:tags r:id="rId314"/>
              </p:custDataLst>
            </p:nvPr>
          </p:nvSpPr>
          <p:spPr bwMode="auto">
            <a:xfrm>
              <a:off x="7790854" y="3017037"/>
              <a:ext cx="1620204" cy="1056449"/>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2" name="Freeform 716"/>
            <p:cNvSpPr/>
            <p:nvPr>
              <p:custDataLst>
                <p:tags r:id="rId315"/>
              </p:custDataLst>
            </p:nvPr>
          </p:nvSpPr>
          <p:spPr bwMode="auto">
            <a:xfrm>
              <a:off x="8163187" y="3070506"/>
              <a:ext cx="847888" cy="36874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3" name="Freeform 717"/>
            <p:cNvSpPr/>
            <p:nvPr>
              <p:custDataLst>
                <p:tags r:id="rId316"/>
              </p:custDataLst>
            </p:nvPr>
          </p:nvSpPr>
          <p:spPr bwMode="auto">
            <a:xfrm>
              <a:off x="6120884" y="2362519"/>
              <a:ext cx="339155" cy="584459"/>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4" name="Freeform 718"/>
            <p:cNvSpPr/>
            <p:nvPr>
              <p:custDataLst>
                <p:tags r:id="rId317"/>
              </p:custDataLst>
            </p:nvPr>
          </p:nvSpPr>
          <p:spPr bwMode="auto">
            <a:xfrm>
              <a:off x="6369721" y="2318271"/>
              <a:ext cx="291232" cy="455398"/>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5" name="Freeform 719"/>
            <p:cNvSpPr/>
            <p:nvPr>
              <p:custDataLst>
                <p:tags r:id="rId318"/>
              </p:custDataLst>
            </p:nvPr>
          </p:nvSpPr>
          <p:spPr bwMode="auto">
            <a:xfrm>
              <a:off x="5953150" y="2264802"/>
              <a:ext cx="691213" cy="578927"/>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6" name="Freeform 720"/>
            <p:cNvSpPr>
              <a:spLocks noEditPoints="1"/>
            </p:cNvSpPr>
            <p:nvPr>
              <p:custDataLst>
                <p:tags r:id="rId319"/>
              </p:custDataLst>
            </p:nvPr>
          </p:nvSpPr>
          <p:spPr bwMode="auto">
            <a:xfrm>
              <a:off x="6541141" y="1918184"/>
              <a:ext cx="4377682" cy="1526596"/>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77" name="Freeform 721"/>
            <p:cNvSpPr/>
            <p:nvPr>
              <p:custDataLst>
                <p:tags r:id="rId320"/>
              </p:custDataLst>
            </p:nvPr>
          </p:nvSpPr>
          <p:spPr bwMode="auto">
            <a:xfrm>
              <a:off x="9578791" y="2994914"/>
              <a:ext cx="81102" cy="17331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55000" lnSpcReduction="20000"/>
            </a:bodyPr>
            <a:lstStyle/>
            <a:p>
              <a:pPr>
                <a:lnSpc>
                  <a:spcPct val="120000"/>
                </a:lnSpc>
              </a:pPr>
              <a:endParaRPr lang="id-ID" sz="900">
                <a:sym typeface="Arial" panose="020B0604020202020204" pitchFamily="34" charset="0"/>
              </a:endParaRPr>
            </a:p>
          </p:txBody>
        </p:sp>
        <p:sp>
          <p:nvSpPr>
            <p:cNvPr id="478" name="Freeform 722"/>
            <p:cNvSpPr/>
            <p:nvPr>
              <p:custDataLst>
                <p:tags r:id="rId321"/>
              </p:custDataLst>
            </p:nvPr>
          </p:nvSpPr>
          <p:spPr bwMode="auto">
            <a:xfrm>
              <a:off x="9595380" y="3162690"/>
              <a:ext cx="81102" cy="125371"/>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79" name="Freeform 723"/>
            <p:cNvSpPr/>
            <p:nvPr>
              <p:custDataLst>
                <p:tags r:id="rId322"/>
              </p:custDataLst>
            </p:nvPr>
          </p:nvSpPr>
          <p:spPr bwMode="auto">
            <a:xfrm>
              <a:off x="9167750" y="3531435"/>
              <a:ext cx="114281" cy="136435"/>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80" name="Freeform 724"/>
            <p:cNvSpPr/>
            <p:nvPr>
              <p:custDataLst>
                <p:tags r:id="rId323"/>
              </p:custDataLst>
            </p:nvPr>
          </p:nvSpPr>
          <p:spPr bwMode="auto">
            <a:xfrm>
              <a:off x="9119827" y="3385780"/>
              <a:ext cx="173264" cy="167779"/>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481" name="Freeform 725"/>
            <p:cNvSpPr/>
            <p:nvPr>
              <p:custDataLst>
                <p:tags r:id="rId324"/>
              </p:custDataLst>
            </p:nvPr>
          </p:nvSpPr>
          <p:spPr bwMode="auto">
            <a:xfrm>
              <a:off x="5536580" y="2958038"/>
              <a:ext cx="129027" cy="134590"/>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82" name="Freeform 726"/>
            <p:cNvSpPr/>
            <p:nvPr>
              <p:custDataLst>
                <p:tags r:id="rId325"/>
              </p:custDataLst>
            </p:nvPr>
          </p:nvSpPr>
          <p:spPr bwMode="auto">
            <a:xfrm>
              <a:off x="5601091" y="2952509"/>
              <a:ext cx="86632" cy="53467"/>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83" name="Freeform 727"/>
            <p:cNvSpPr/>
            <p:nvPr>
              <p:custDataLst>
                <p:tags r:id="rId326"/>
              </p:custDataLst>
            </p:nvPr>
          </p:nvSpPr>
          <p:spPr bwMode="auto">
            <a:xfrm>
              <a:off x="5569757" y="3358125"/>
              <a:ext cx="339155" cy="24890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80000"/>
            </a:bodyPr>
            <a:lstStyle/>
            <a:p>
              <a:endParaRPr lang="id-ID" sz="900">
                <a:sym typeface="Arial" panose="020B0604020202020204" pitchFamily="34" charset="0"/>
              </a:endParaRPr>
            </a:p>
          </p:txBody>
        </p:sp>
        <p:sp>
          <p:nvSpPr>
            <p:cNvPr id="484" name="Freeform 728"/>
            <p:cNvSpPr/>
            <p:nvPr>
              <p:custDataLst>
                <p:tags r:id="rId327"/>
              </p:custDataLst>
            </p:nvPr>
          </p:nvSpPr>
          <p:spPr bwMode="auto">
            <a:xfrm>
              <a:off x="5569757" y="3411593"/>
              <a:ext cx="86632" cy="164092"/>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485" name="Freeform 729"/>
            <p:cNvSpPr/>
            <p:nvPr>
              <p:custDataLst>
                <p:tags r:id="rId328"/>
              </p:custDataLst>
            </p:nvPr>
          </p:nvSpPr>
          <p:spPr bwMode="auto">
            <a:xfrm>
              <a:off x="6613028" y="4895782"/>
              <a:ext cx="285702" cy="477523"/>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86" name="Freeform 730"/>
            <p:cNvSpPr/>
            <p:nvPr>
              <p:custDataLst>
                <p:tags r:id="rId329"/>
              </p:custDataLst>
            </p:nvPr>
          </p:nvSpPr>
          <p:spPr bwMode="auto">
            <a:xfrm>
              <a:off x="6677541" y="4881032"/>
              <a:ext cx="86632" cy="204654"/>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7500" lnSpcReduction="20000"/>
            </a:bodyPr>
            <a:lstStyle/>
            <a:p>
              <a:pPr>
                <a:lnSpc>
                  <a:spcPct val="120000"/>
                </a:lnSpc>
              </a:pPr>
              <a:endParaRPr lang="id-ID" sz="900">
                <a:sym typeface="Arial" panose="020B0604020202020204" pitchFamily="34" charset="0"/>
              </a:endParaRPr>
            </a:p>
          </p:txBody>
        </p:sp>
        <p:sp>
          <p:nvSpPr>
            <p:cNvPr id="487" name="Freeform 731"/>
            <p:cNvSpPr/>
            <p:nvPr>
              <p:custDataLst>
                <p:tags r:id="rId330"/>
              </p:custDataLst>
            </p:nvPr>
          </p:nvSpPr>
          <p:spPr bwMode="auto">
            <a:xfrm>
              <a:off x="6384466" y="4842315"/>
              <a:ext cx="324409" cy="27102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a:bodyPr>
            <a:lstStyle/>
            <a:p>
              <a:endParaRPr lang="id-ID" sz="900">
                <a:sym typeface="Arial" panose="020B0604020202020204" pitchFamily="34" charset="0"/>
              </a:endParaRPr>
            </a:p>
          </p:txBody>
        </p:sp>
        <p:sp>
          <p:nvSpPr>
            <p:cNvPr id="488" name="Freeform 732"/>
            <p:cNvSpPr/>
            <p:nvPr>
              <p:custDataLst>
                <p:tags r:id="rId331"/>
              </p:custDataLst>
            </p:nvPr>
          </p:nvSpPr>
          <p:spPr bwMode="auto">
            <a:xfrm>
              <a:off x="6137474" y="5085685"/>
              <a:ext cx="344685" cy="34108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89" name="Freeform 733"/>
            <p:cNvSpPr/>
            <p:nvPr>
              <p:custDataLst>
                <p:tags r:id="rId332"/>
              </p:custDataLst>
            </p:nvPr>
          </p:nvSpPr>
          <p:spPr bwMode="auto">
            <a:xfrm>
              <a:off x="6146689" y="4473573"/>
              <a:ext cx="492145" cy="514397"/>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90" name="Freeform 734"/>
            <p:cNvSpPr/>
            <p:nvPr>
              <p:custDataLst>
                <p:tags r:id="rId333"/>
              </p:custDataLst>
            </p:nvPr>
          </p:nvSpPr>
          <p:spPr bwMode="auto">
            <a:xfrm>
              <a:off x="6141159" y="4777786"/>
              <a:ext cx="304134" cy="34108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91" name="Freeform 735"/>
            <p:cNvSpPr/>
            <p:nvPr>
              <p:custDataLst>
                <p:tags r:id="rId334"/>
              </p:custDataLst>
            </p:nvPr>
          </p:nvSpPr>
          <p:spPr bwMode="auto">
            <a:xfrm>
              <a:off x="6336543" y="5102279"/>
              <a:ext cx="248837" cy="259964"/>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lnSpcReduction="10000"/>
            </a:bodyPr>
            <a:lstStyle/>
            <a:p>
              <a:endParaRPr lang="id-ID" sz="900">
                <a:sym typeface="Arial" panose="020B0604020202020204" pitchFamily="34" charset="0"/>
              </a:endParaRPr>
            </a:p>
          </p:txBody>
        </p:sp>
        <p:sp>
          <p:nvSpPr>
            <p:cNvPr id="492" name="Freeform 736"/>
            <p:cNvSpPr/>
            <p:nvPr>
              <p:custDataLst>
                <p:tags r:id="rId335"/>
              </p:custDataLst>
            </p:nvPr>
          </p:nvSpPr>
          <p:spPr bwMode="auto">
            <a:xfrm>
              <a:off x="6471099" y="5048810"/>
              <a:ext cx="211972" cy="188059"/>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60000" lnSpcReduction="20000"/>
            </a:bodyPr>
            <a:lstStyle/>
            <a:p>
              <a:pPr>
                <a:lnSpc>
                  <a:spcPct val="120000"/>
                </a:lnSpc>
              </a:pPr>
              <a:endParaRPr lang="id-ID" sz="900">
                <a:sym typeface="Arial" panose="020B0604020202020204" pitchFamily="34" charset="0"/>
              </a:endParaRPr>
            </a:p>
          </p:txBody>
        </p:sp>
        <p:sp>
          <p:nvSpPr>
            <p:cNvPr id="493" name="Freeform 737"/>
            <p:cNvSpPr/>
            <p:nvPr>
              <p:custDataLst>
                <p:tags r:id="rId336"/>
              </p:custDataLst>
            </p:nvPr>
          </p:nvSpPr>
          <p:spPr bwMode="auto">
            <a:xfrm>
              <a:off x="6613028" y="5329055"/>
              <a:ext cx="53453" cy="60843"/>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94" name="Freeform 738"/>
            <p:cNvSpPr>
              <a:spLocks noEditPoints="1"/>
            </p:cNvSpPr>
            <p:nvPr>
              <p:custDataLst>
                <p:tags r:id="rId337"/>
              </p:custDataLst>
            </p:nvPr>
          </p:nvSpPr>
          <p:spPr bwMode="auto">
            <a:xfrm>
              <a:off x="6249910" y="5231339"/>
              <a:ext cx="427630" cy="374274"/>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chemeClr val="bg1">
                <a:lumMod val="75000"/>
              </a:schemeClr>
            </a:solidFill>
            <a:ln w="9525"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495" name="Freeform 739"/>
            <p:cNvSpPr/>
            <p:nvPr>
              <p:custDataLst>
                <p:tags r:id="rId338"/>
              </p:custDataLst>
            </p:nvPr>
          </p:nvSpPr>
          <p:spPr bwMode="auto">
            <a:xfrm>
              <a:off x="6526395" y="5410179"/>
              <a:ext cx="70042" cy="71905"/>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96" name="Freeform 740"/>
            <p:cNvSpPr/>
            <p:nvPr>
              <p:custDataLst>
                <p:tags r:id="rId339"/>
              </p:custDataLst>
            </p:nvPr>
          </p:nvSpPr>
          <p:spPr bwMode="auto">
            <a:xfrm>
              <a:off x="6146689" y="4739065"/>
              <a:ext cx="27648" cy="44249"/>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497" name="Freeform 741"/>
            <p:cNvSpPr/>
            <p:nvPr>
              <p:custDataLst>
                <p:tags r:id="rId340"/>
              </p:custDataLst>
            </p:nvPr>
          </p:nvSpPr>
          <p:spPr bwMode="auto">
            <a:xfrm>
              <a:off x="6120883" y="4517821"/>
              <a:ext cx="188010" cy="243370"/>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lnSpcReduction="10000"/>
            </a:bodyPr>
            <a:lstStyle/>
            <a:p>
              <a:pPr>
                <a:lnSpc>
                  <a:spcPct val="110000"/>
                </a:lnSpc>
              </a:pPr>
              <a:endParaRPr lang="id-ID" sz="900">
                <a:sym typeface="Arial" panose="020B0604020202020204" pitchFamily="34" charset="0"/>
              </a:endParaRPr>
            </a:p>
          </p:txBody>
        </p:sp>
        <p:sp>
          <p:nvSpPr>
            <p:cNvPr id="498" name="Freeform 742"/>
            <p:cNvSpPr/>
            <p:nvPr>
              <p:custDataLst>
                <p:tags r:id="rId341"/>
              </p:custDataLst>
            </p:nvPr>
          </p:nvSpPr>
          <p:spPr bwMode="auto">
            <a:xfrm>
              <a:off x="6201986" y="4322386"/>
              <a:ext cx="344685" cy="243370"/>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0000"/>
            </a:bodyPr>
            <a:lstStyle/>
            <a:p>
              <a:pPr>
                <a:lnSpc>
                  <a:spcPct val="110000"/>
                </a:lnSpc>
              </a:pPr>
              <a:endParaRPr lang="id-ID" sz="900">
                <a:sym typeface="Arial" panose="020B0604020202020204" pitchFamily="34" charset="0"/>
              </a:endParaRPr>
            </a:p>
          </p:txBody>
        </p:sp>
        <p:sp>
          <p:nvSpPr>
            <p:cNvPr id="499" name="Freeform 743"/>
            <p:cNvSpPr/>
            <p:nvPr>
              <p:custDataLst>
                <p:tags r:id="rId342"/>
              </p:custDataLst>
            </p:nvPr>
          </p:nvSpPr>
          <p:spPr bwMode="auto">
            <a:xfrm>
              <a:off x="5818593" y="3975768"/>
              <a:ext cx="632230" cy="44433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00" name="Freeform 744"/>
            <p:cNvSpPr/>
            <p:nvPr>
              <p:custDataLst>
                <p:tags r:id="rId343"/>
              </p:custDataLst>
            </p:nvPr>
          </p:nvSpPr>
          <p:spPr bwMode="auto">
            <a:xfrm>
              <a:off x="6389995" y="3986831"/>
              <a:ext cx="444220" cy="547583"/>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01" name="Freeform 745"/>
            <p:cNvSpPr/>
            <p:nvPr>
              <p:custDataLst>
                <p:tags r:id="rId344"/>
              </p:custDataLst>
            </p:nvPr>
          </p:nvSpPr>
          <p:spPr bwMode="auto">
            <a:xfrm>
              <a:off x="6778920" y="4126953"/>
              <a:ext cx="173264" cy="15671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502" name="Freeform 746"/>
            <p:cNvSpPr/>
            <p:nvPr>
              <p:custDataLst>
                <p:tags r:id="rId345"/>
              </p:custDataLst>
            </p:nvPr>
          </p:nvSpPr>
          <p:spPr bwMode="auto">
            <a:xfrm>
              <a:off x="6688600" y="4202547"/>
              <a:ext cx="399982" cy="33186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03" name="Freeform 747"/>
            <p:cNvSpPr/>
            <p:nvPr>
              <p:custDataLst>
                <p:tags r:id="rId346"/>
              </p:custDataLst>
            </p:nvPr>
          </p:nvSpPr>
          <p:spPr bwMode="auto">
            <a:xfrm>
              <a:off x="6708876" y="4300263"/>
              <a:ext cx="470025" cy="44986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04" name="Freeform 748"/>
            <p:cNvSpPr/>
            <p:nvPr>
              <p:custDataLst>
                <p:tags r:id="rId347"/>
              </p:custDataLst>
            </p:nvPr>
          </p:nvSpPr>
          <p:spPr bwMode="auto">
            <a:xfrm>
              <a:off x="6920849" y="4274451"/>
              <a:ext cx="47924" cy="5899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05" name="Freeform 749"/>
            <p:cNvSpPr/>
            <p:nvPr>
              <p:custDataLst>
                <p:tags r:id="rId348"/>
              </p:custDataLst>
            </p:nvPr>
          </p:nvSpPr>
          <p:spPr bwMode="auto">
            <a:xfrm>
              <a:off x="6596440" y="4512291"/>
              <a:ext cx="140084" cy="15118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2500" lnSpcReduction="20000"/>
            </a:bodyPr>
            <a:lstStyle/>
            <a:p>
              <a:pPr>
                <a:lnSpc>
                  <a:spcPct val="120000"/>
                </a:lnSpc>
              </a:pPr>
              <a:endParaRPr lang="id-ID" sz="900">
                <a:sym typeface="Arial" panose="020B0604020202020204" pitchFamily="34" charset="0"/>
              </a:endParaRPr>
            </a:p>
          </p:txBody>
        </p:sp>
        <p:sp>
          <p:nvSpPr>
            <p:cNvPr id="506" name="Freeform 750"/>
            <p:cNvSpPr/>
            <p:nvPr>
              <p:custDataLst>
                <p:tags r:id="rId349"/>
              </p:custDataLst>
            </p:nvPr>
          </p:nvSpPr>
          <p:spPr bwMode="auto">
            <a:xfrm>
              <a:off x="6579850" y="4685599"/>
              <a:ext cx="53453" cy="5346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07" name="Freeform 751"/>
            <p:cNvSpPr/>
            <p:nvPr>
              <p:custDataLst>
                <p:tags r:id="rId350"/>
              </p:custDataLst>
            </p:nvPr>
          </p:nvSpPr>
          <p:spPr bwMode="auto">
            <a:xfrm>
              <a:off x="6579850" y="4652413"/>
              <a:ext cx="58982" cy="4978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08" name="Freeform 752"/>
            <p:cNvSpPr/>
            <p:nvPr>
              <p:custDataLst>
                <p:tags r:id="rId351"/>
              </p:custDataLst>
            </p:nvPr>
          </p:nvSpPr>
          <p:spPr bwMode="auto">
            <a:xfrm>
              <a:off x="6590910" y="4635819"/>
              <a:ext cx="291232" cy="315276"/>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09" name="Freeform 753"/>
            <p:cNvSpPr/>
            <p:nvPr>
              <p:custDataLst>
                <p:tags r:id="rId352"/>
              </p:custDataLst>
            </p:nvPr>
          </p:nvSpPr>
          <p:spPr bwMode="auto">
            <a:xfrm>
              <a:off x="6061902" y="4560226"/>
              <a:ext cx="145615" cy="167779"/>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510" name="Freeform 754"/>
            <p:cNvSpPr/>
            <p:nvPr>
              <p:custDataLst>
                <p:tags r:id="rId353"/>
              </p:custDataLst>
            </p:nvPr>
          </p:nvSpPr>
          <p:spPr bwMode="auto">
            <a:xfrm>
              <a:off x="6071117" y="4560226"/>
              <a:ext cx="60827" cy="3871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11" name="Freeform 755"/>
            <p:cNvSpPr/>
            <p:nvPr>
              <p:custDataLst>
                <p:tags r:id="rId354"/>
              </p:custDataLst>
            </p:nvPr>
          </p:nvSpPr>
          <p:spPr bwMode="auto">
            <a:xfrm>
              <a:off x="6050841" y="4268920"/>
              <a:ext cx="199070" cy="307900"/>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12" name="Freeform 756"/>
            <p:cNvSpPr/>
            <p:nvPr>
              <p:custDataLst>
                <p:tags r:id="rId355"/>
              </p:custDataLst>
            </p:nvPr>
          </p:nvSpPr>
          <p:spPr bwMode="auto">
            <a:xfrm>
              <a:off x="5838871" y="4283670"/>
              <a:ext cx="81102" cy="167779"/>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567" name="Freeform 757"/>
            <p:cNvSpPr/>
            <p:nvPr>
              <p:custDataLst>
                <p:tags r:id="rId356"/>
              </p:custDataLst>
            </p:nvPr>
          </p:nvSpPr>
          <p:spPr bwMode="auto">
            <a:xfrm>
              <a:off x="5894167" y="4241262"/>
              <a:ext cx="318880" cy="276558"/>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lnSpcReduction="10000"/>
            </a:bodyPr>
            <a:lstStyle/>
            <a:p>
              <a:endParaRPr lang="id-ID" sz="900">
                <a:sym typeface="Arial" panose="020B0604020202020204" pitchFamily="34" charset="0"/>
              </a:endParaRPr>
            </a:p>
          </p:txBody>
        </p:sp>
        <p:sp>
          <p:nvSpPr>
            <p:cNvPr id="568" name="Freeform 758"/>
            <p:cNvSpPr/>
            <p:nvPr>
              <p:custDataLst>
                <p:tags r:id="rId357"/>
              </p:custDataLst>
            </p:nvPr>
          </p:nvSpPr>
          <p:spPr bwMode="auto">
            <a:xfrm>
              <a:off x="5665606" y="4208075"/>
              <a:ext cx="228561" cy="162247"/>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7500" lnSpcReduction="20000"/>
            </a:bodyPr>
            <a:lstStyle/>
            <a:p>
              <a:pPr>
                <a:lnSpc>
                  <a:spcPct val="120000"/>
                </a:lnSpc>
              </a:pPr>
              <a:endParaRPr lang="id-ID" sz="900">
                <a:sym typeface="Arial" panose="020B0604020202020204" pitchFamily="34" charset="0"/>
              </a:endParaRPr>
            </a:p>
          </p:txBody>
        </p:sp>
        <p:sp>
          <p:nvSpPr>
            <p:cNvPr id="569" name="Freeform 759"/>
            <p:cNvSpPr/>
            <p:nvPr>
              <p:custDataLst>
                <p:tags r:id="rId358"/>
              </p:custDataLst>
            </p:nvPr>
          </p:nvSpPr>
          <p:spPr bwMode="auto">
            <a:xfrm>
              <a:off x="5818594" y="4327917"/>
              <a:ext cx="53453" cy="129061"/>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0" name="Freeform 760"/>
            <p:cNvSpPr/>
            <p:nvPr>
              <p:custDataLst>
                <p:tags r:id="rId359"/>
              </p:custDataLst>
            </p:nvPr>
          </p:nvSpPr>
          <p:spPr bwMode="auto">
            <a:xfrm>
              <a:off x="5586346" y="4333449"/>
              <a:ext cx="171420" cy="167779"/>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571" name="Freeform 761"/>
            <p:cNvSpPr/>
            <p:nvPr>
              <p:custDataLst>
                <p:tags r:id="rId360"/>
              </p:custDataLst>
            </p:nvPr>
          </p:nvSpPr>
          <p:spPr bwMode="auto">
            <a:xfrm>
              <a:off x="5731962" y="4327917"/>
              <a:ext cx="123498" cy="162247"/>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47500" lnSpcReduction="20000"/>
            </a:bodyPr>
            <a:lstStyle/>
            <a:p>
              <a:pPr>
                <a:lnSpc>
                  <a:spcPct val="120000"/>
                </a:lnSpc>
              </a:pPr>
              <a:endParaRPr lang="id-ID" sz="900">
                <a:sym typeface="Arial" panose="020B0604020202020204" pitchFamily="34" charset="0"/>
              </a:endParaRPr>
            </a:p>
          </p:txBody>
        </p:sp>
        <p:sp>
          <p:nvSpPr>
            <p:cNvPr id="572" name="Freeform 762"/>
            <p:cNvSpPr/>
            <p:nvPr>
              <p:custDataLst>
                <p:tags r:id="rId361"/>
              </p:custDataLst>
            </p:nvPr>
          </p:nvSpPr>
          <p:spPr bwMode="auto">
            <a:xfrm>
              <a:off x="5461007" y="4344510"/>
              <a:ext cx="81102" cy="97717"/>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3" name="Freeform 763"/>
            <p:cNvSpPr/>
            <p:nvPr>
              <p:custDataLst>
                <p:tags r:id="rId362"/>
              </p:custDataLst>
            </p:nvPr>
          </p:nvSpPr>
          <p:spPr bwMode="auto">
            <a:xfrm>
              <a:off x="5508930" y="4386916"/>
              <a:ext cx="119810" cy="114312"/>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4" name="Freeform 764"/>
            <p:cNvSpPr/>
            <p:nvPr>
              <p:custDataLst>
                <p:tags r:id="rId363"/>
              </p:custDataLst>
            </p:nvPr>
          </p:nvSpPr>
          <p:spPr bwMode="auto">
            <a:xfrm>
              <a:off x="5424141" y="4278138"/>
              <a:ext cx="188010" cy="158560"/>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7500" lnSpcReduction="20000"/>
            </a:bodyPr>
            <a:lstStyle/>
            <a:p>
              <a:pPr>
                <a:lnSpc>
                  <a:spcPct val="120000"/>
                </a:lnSpc>
              </a:pPr>
              <a:endParaRPr lang="id-ID" sz="900">
                <a:sym typeface="Arial" panose="020B0604020202020204" pitchFamily="34" charset="0"/>
              </a:endParaRPr>
            </a:p>
          </p:txBody>
        </p:sp>
        <p:sp>
          <p:nvSpPr>
            <p:cNvPr id="575" name="Freeform 765"/>
            <p:cNvSpPr/>
            <p:nvPr>
              <p:custDataLst>
                <p:tags r:id="rId364"/>
              </p:custDataLst>
            </p:nvPr>
          </p:nvSpPr>
          <p:spPr bwMode="auto">
            <a:xfrm>
              <a:off x="5374375" y="4283670"/>
              <a:ext cx="86632" cy="3871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6" name="Freeform 766"/>
            <p:cNvSpPr/>
            <p:nvPr>
              <p:custDataLst>
                <p:tags r:id="rId365"/>
              </p:custDataLst>
            </p:nvPr>
          </p:nvSpPr>
          <p:spPr bwMode="auto">
            <a:xfrm>
              <a:off x="5368844" y="4246794"/>
              <a:ext cx="81102" cy="2212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7" name="Freeform 767"/>
            <p:cNvSpPr/>
            <p:nvPr>
              <p:custDataLst>
                <p:tags r:id="rId366"/>
              </p:custDataLst>
            </p:nvPr>
          </p:nvSpPr>
          <p:spPr bwMode="auto">
            <a:xfrm>
              <a:off x="5357785" y="3866990"/>
              <a:ext cx="324409" cy="368742"/>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78" name="Freeform 768"/>
            <p:cNvSpPr/>
            <p:nvPr>
              <p:custDataLst>
                <p:tags r:id="rId367"/>
              </p:custDataLst>
            </p:nvPr>
          </p:nvSpPr>
          <p:spPr bwMode="auto">
            <a:xfrm>
              <a:off x="5357785" y="4171202"/>
              <a:ext cx="156674" cy="12353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79" name="Freeform 769"/>
            <p:cNvSpPr/>
            <p:nvPr>
              <p:custDataLst>
                <p:tags r:id="rId368"/>
              </p:custDataLst>
            </p:nvPr>
          </p:nvSpPr>
          <p:spPr bwMode="auto">
            <a:xfrm>
              <a:off x="5494185" y="3927831"/>
              <a:ext cx="453435" cy="42221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80" name="Freeform 770"/>
            <p:cNvSpPr/>
            <p:nvPr>
              <p:custDataLst>
                <p:tags r:id="rId369"/>
              </p:custDataLst>
            </p:nvPr>
          </p:nvSpPr>
          <p:spPr bwMode="auto">
            <a:xfrm>
              <a:off x="6465570" y="3732397"/>
              <a:ext cx="298603" cy="29130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81" name="Freeform 771"/>
            <p:cNvSpPr/>
            <p:nvPr>
              <p:custDataLst>
                <p:tags r:id="rId370"/>
              </p:custDataLst>
            </p:nvPr>
          </p:nvSpPr>
          <p:spPr bwMode="auto">
            <a:xfrm>
              <a:off x="6023192" y="3564620"/>
              <a:ext cx="108753" cy="21018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77500" lnSpcReduction="20000"/>
            </a:bodyPr>
            <a:lstStyle/>
            <a:p>
              <a:pPr>
                <a:lnSpc>
                  <a:spcPct val="120000"/>
                </a:lnSpc>
              </a:pPr>
              <a:endParaRPr lang="id-ID" sz="900">
                <a:sym typeface="Arial" panose="020B0604020202020204" pitchFamily="34" charset="0"/>
              </a:endParaRPr>
            </a:p>
          </p:txBody>
        </p:sp>
        <p:sp>
          <p:nvSpPr>
            <p:cNvPr id="582" name="Freeform 772"/>
            <p:cNvSpPr/>
            <p:nvPr>
              <p:custDataLst>
                <p:tags r:id="rId371"/>
              </p:custDataLst>
            </p:nvPr>
          </p:nvSpPr>
          <p:spPr bwMode="auto">
            <a:xfrm>
              <a:off x="6071118" y="3688148"/>
              <a:ext cx="411043" cy="396400"/>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83" name="Freeform 773"/>
            <p:cNvSpPr/>
            <p:nvPr>
              <p:custDataLst>
                <p:tags r:id="rId372"/>
              </p:custDataLst>
            </p:nvPr>
          </p:nvSpPr>
          <p:spPr bwMode="auto">
            <a:xfrm>
              <a:off x="5363315" y="3855928"/>
              <a:ext cx="226718" cy="18437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35000" lnSpcReduction="20000"/>
            </a:bodyPr>
            <a:lstStyle/>
            <a:p>
              <a:pPr>
                <a:lnSpc>
                  <a:spcPct val="120000"/>
                </a:lnSpc>
              </a:pPr>
              <a:endParaRPr lang="id-ID" sz="900">
                <a:sym typeface="Arial" panose="020B0604020202020204" pitchFamily="34" charset="0"/>
              </a:endParaRPr>
            </a:p>
          </p:txBody>
        </p:sp>
        <p:sp>
          <p:nvSpPr>
            <p:cNvPr id="584" name="Freeform 774"/>
            <p:cNvSpPr/>
            <p:nvPr>
              <p:custDataLst>
                <p:tags r:id="rId373"/>
              </p:custDataLst>
            </p:nvPr>
          </p:nvSpPr>
          <p:spPr bwMode="auto">
            <a:xfrm>
              <a:off x="5472065" y="3595963"/>
              <a:ext cx="324409" cy="259964"/>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90000" lnSpcReduction="10000"/>
            </a:bodyPr>
            <a:lstStyle/>
            <a:p>
              <a:endParaRPr lang="id-ID" sz="900">
                <a:sym typeface="Arial" panose="020B0604020202020204" pitchFamily="34" charset="0"/>
              </a:endParaRPr>
            </a:p>
          </p:txBody>
        </p:sp>
        <p:sp>
          <p:nvSpPr>
            <p:cNvPr id="585" name="Freeform 775"/>
            <p:cNvSpPr/>
            <p:nvPr>
              <p:custDataLst>
                <p:tags r:id="rId374"/>
              </p:custDataLst>
            </p:nvPr>
          </p:nvSpPr>
          <p:spPr bwMode="auto">
            <a:xfrm>
              <a:off x="5586347" y="3570151"/>
              <a:ext cx="560343" cy="534677"/>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86" name="Freeform 776"/>
            <p:cNvSpPr/>
            <p:nvPr>
              <p:custDataLst>
                <p:tags r:id="rId375"/>
              </p:custDataLst>
            </p:nvPr>
          </p:nvSpPr>
          <p:spPr bwMode="auto">
            <a:xfrm>
              <a:off x="3850020" y="1543910"/>
              <a:ext cx="1649695" cy="122975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a:bodyPr>
            <a:lstStyle/>
            <a:p>
              <a:endParaRPr lang="id-ID" sz="900">
                <a:sym typeface="Arial" panose="020B0604020202020204" pitchFamily="34" charset="0"/>
              </a:endParaRPr>
            </a:p>
          </p:txBody>
        </p:sp>
        <p:sp>
          <p:nvSpPr>
            <p:cNvPr id="587" name="Freeform 777"/>
            <p:cNvSpPr/>
            <p:nvPr>
              <p:custDataLst>
                <p:tags r:id="rId376"/>
              </p:custDataLst>
            </p:nvPr>
          </p:nvSpPr>
          <p:spPr bwMode="auto">
            <a:xfrm>
              <a:off x="4336633" y="2307208"/>
              <a:ext cx="86632" cy="6084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88" name="Freeform 778"/>
            <p:cNvSpPr/>
            <p:nvPr>
              <p:custDataLst>
                <p:tags r:id="rId377"/>
              </p:custDataLst>
            </p:nvPr>
          </p:nvSpPr>
          <p:spPr bwMode="auto">
            <a:xfrm>
              <a:off x="4364283" y="2264802"/>
              <a:ext cx="22119" cy="11063"/>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89" name="Freeform 779"/>
            <p:cNvSpPr/>
            <p:nvPr>
              <p:custDataLst>
                <p:tags r:id="rId378"/>
              </p:custDataLst>
            </p:nvPr>
          </p:nvSpPr>
          <p:spPr bwMode="auto">
            <a:xfrm>
              <a:off x="4380872" y="1625033"/>
              <a:ext cx="58982" cy="33186"/>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0" name="Freeform 780"/>
            <p:cNvSpPr/>
            <p:nvPr>
              <p:custDataLst>
                <p:tags r:id="rId379"/>
              </p:custDataLst>
            </p:nvPr>
          </p:nvSpPr>
          <p:spPr bwMode="auto">
            <a:xfrm>
              <a:off x="4563352" y="1577095"/>
              <a:ext cx="44237" cy="25812"/>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1" name="Freeform 782"/>
            <p:cNvSpPr/>
            <p:nvPr>
              <p:custDataLst>
                <p:tags r:id="rId380"/>
              </p:custDataLst>
            </p:nvPr>
          </p:nvSpPr>
          <p:spPr bwMode="auto">
            <a:xfrm>
              <a:off x="5261937" y="1647158"/>
              <a:ext cx="31336" cy="2212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2" name="Freeform 783"/>
            <p:cNvSpPr/>
            <p:nvPr>
              <p:custDataLst>
                <p:tags r:id="rId381"/>
              </p:custDataLst>
            </p:nvPr>
          </p:nvSpPr>
          <p:spPr bwMode="auto">
            <a:xfrm>
              <a:off x="5304333" y="1669281"/>
              <a:ext cx="27648" cy="5532"/>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3" name="Freeform 784"/>
            <p:cNvSpPr/>
            <p:nvPr>
              <p:custDataLst>
                <p:tags r:id="rId382"/>
              </p:custDataLst>
            </p:nvPr>
          </p:nvSpPr>
          <p:spPr bwMode="auto">
            <a:xfrm>
              <a:off x="5304333" y="1977182"/>
              <a:ext cx="22119" cy="38718"/>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4" name="Freeform 785"/>
            <p:cNvSpPr/>
            <p:nvPr>
              <p:custDataLst>
                <p:tags r:id="rId383"/>
              </p:custDataLst>
            </p:nvPr>
          </p:nvSpPr>
          <p:spPr bwMode="auto">
            <a:xfrm>
              <a:off x="5315392" y="2047242"/>
              <a:ext cx="36865" cy="2212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5" name="Freeform 786"/>
            <p:cNvSpPr/>
            <p:nvPr>
              <p:custDataLst>
                <p:tags r:id="rId384"/>
              </p:custDataLst>
            </p:nvPr>
          </p:nvSpPr>
          <p:spPr bwMode="auto">
            <a:xfrm>
              <a:off x="5164245" y="2167084"/>
              <a:ext cx="92161" cy="5346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6" name="Freeform 787"/>
            <p:cNvSpPr/>
            <p:nvPr>
              <p:custDataLst>
                <p:tags r:id="rId385"/>
              </p:custDataLst>
            </p:nvPr>
          </p:nvSpPr>
          <p:spPr bwMode="auto">
            <a:xfrm>
              <a:off x="5147658" y="2156023"/>
              <a:ext cx="47924" cy="16595"/>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7" name="Freeform 788"/>
            <p:cNvSpPr/>
            <p:nvPr>
              <p:custDataLst>
                <p:tags r:id="rId386"/>
              </p:custDataLst>
            </p:nvPr>
          </p:nvSpPr>
          <p:spPr bwMode="auto">
            <a:xfrm>
              <a:off x="5072085" y="2270332"/>
              <a:ext cx="70042" cy="36874"/>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8" name="Freeform 789"/>
            <p:cNvSpPr/>
            <p:nvPr>
              <p:custDataLst>
                <p:tags r:id="rId387"/>
              </p:custDataLst>
            </p:nvPr>
          </p:nvSpPr>
          <p:spPr bwMode="auto">
            <a:xfrm>
              <a:off x="4434325" y="2323801"/>
              <a:ext cx="22119" cy="33186"/>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599" name="Freeform 790"/>
            <p:cNvSpPr/>
            <p:nvPr>
              <p:custDataLst>
                <p:tags r:id="rId388"/>
              </p:custDataLst>
            </p:nvPr>
          </p:nvSpPr>
          <p:spPr bwMode="auto">
            <a:xfrm>
              <a:off x="4386401" y="2253739"/>
              <a:ext cx="20276" cy="2212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0" name="Freeform 791"/>
            <p:cNvSpPr/>
            <p:nvPr>
              <p:custDataLst>
                <p:tags r:id="rId389"/>
              </p:custDataLst>
            </p:nvPr>
          </p:nvSpPr>
          <p:spPr bwMode="auto">
            <a:xfrm>
              <a:off x="5337510" y="1907121"/>
              <a:ext cx="11060" cy="11063"/>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1" name="Freeform 792"/>
            <p:cNvSpPr/>
            <p:nvPr>
              <p:custDataLst>
                <p:tags r:id="rId390"/>
              </p:custDataLst>
            </p:nvPr>
          </p:nvSpPr>
          <p:spPr bwMode="auto">
            <a:xfrm>
              <a:off x="5293273" y="1848122"/>
              <a:ext cx="16590" cy="9219"/>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2" name="Freeform 793"/>
            <p:cNvSpPr/>
            <p:nvPr>
              <p:custDataLst>
                <p:tags r:id="rId391"/>
              </p:custDataLst>
            </p:nvPr>
          </p:nvSpPr>
          <p:spPr bwMode="auto">
            <a:xfrm>
              <a:off x="5337510" y="1825997"/>
              <a:ext cx="14745" cy="16595"/>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3" name="Freeform 794"/>
            <p:cNvSpPr/>
            <p:nvPr>
              <p:custDataLst>
                <p:tags r:id="rId392"/>
              </p:custDataLst>
            </p:nvPr>
          </p:nvSpPr>
          <p:spPr bwMode="auto">
            <a:xfrm>
              <a:off x="3861079" y="1934776"/>
              <a:ext cx="27648" cy="3687"/>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4" name="Freeform 795"/>
            <p:cNvSpPr/>
            <p:nvPr>
              <p:custDataLst>
                <p:tags r:id="rId393"/>
              </p:custDataLst>
            </p:nvPr>
          </p:nvSpPr>
          <p:spPr bwMode="auto">
            <a:xfrm>
              <a:off x="3894256" y="1934776"/>
              <a:ext cx="3317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5" name="Freeform 796"/>
            <p:cNvSpPr/>
            <p:nvPr>
              <p:custDataLst>
                <p:tags r:id="rId394"/>
              </p:custDataLst>
            </p:nvPr>
          </p:nvSpPr>
          <p:spPr bwMode="auto">
            <a:xfrm>
              <a:off x="4515429" y="1591847"/>
              <a:ext cx="22119" cy="11063"/>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sp>
          <p:nvSpPr>
            <p:cNvPr id="606" name="Freeform 797"/>
            <p:cNvSpPr/>
            <p:nvPr>
              <p:custDataLst>
                <p:tags r:id="rId395"/>
              </p:custDataLst>
            </p:nvPr>
          </p:nvSpPr>
          <p:spPr bwMode="auto">
            <a:xfrm>
              <a:off x="2213222" y="2913771"/>
              <a:ext cx="49768" cy="64530"/>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chemeClr val="bg1">
                <a:lumMod val="75000"/>
              </a:schemeClr>
            </a:solidFill>
            <a:ln w="4763" cap="flat">
              <a:solidFill>
                <a:schemeClr val="bg1"/>
              </a:solidFill>
              <a:prstDash val="solid"/>
              <a:round/>
            </a:ln>
          </p:spPr>
          <p:txBody>
            <a:bodyPr vert="horz" wrap="square" lIns="90000" tIns="46800" rIns="90000" bIns="46800" numCol="1" anchor="t" anchorCtr="0" compatLnSpc="1">
              <a:normAutofit fontScale="25000" lnSpcReduction="20000"/>
            </a:bodyPr>
            <a:lstStyle/>
            <a:p>
              <a:pPr>
                <a:lnSpc>
                  <a:spcPct val="120000"/>
                </a:lnSpc>
              </a:pPr>
              <a:endParaRPr lang="id-ID" sz="900">
                <a:sym typeface="Arial" panose="020B0604020202020204" pitchFamily="34" charset="0"/>
              </a:endParaRPr>
            </a:p>
          </p:txBody>
        </p:sp>
      </p:grpSp>
      <p:sp>
        <p:nvSpPr>
          <p:cNvPr id="433" name="Freeform 432"/>
          <p:cNvSpPr/>
          <p:nvPr>
            <p:custDataLst>
              <p:tags r:id="rId396"/>
            </p:custDataLst>
          </p:nvPr>
        </p:nvSpPr>
        <p:spPr>
          <a:xfrm>
            <a:off x="2752690" y="1977390"/>
            <a:ext cx="720725" cy="747395"/>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rmAutofit/>
          </a:bodyPr>
          <a:lstStyle/>
          <a:p>
            <a:pPr algn="ctr" defTabSz="1066165">
              <a:spcBef>
                <a:spcPct val="0"/>
              </a:spcBef>
            </a:pPr>
            <a:endParaRPr lang="en-US" sz="900" dirty="0">
              <a:solidFill>
                <a:srgbClr val="FFFFFF"/>
              </a:solidFill>
              <a:sym typeface="Arial" panose="020B0604020202020204" pitchFamily="34" charset="0"/>
            </a:endParaRPr>
          </a:p>
        </p:txBody>
      </p:sp>
      <p:sp>
        <p:nvSpPr>
          <p:cNvPr id="2" name="文本框 1"/>
          <p:cNvSpPr txBox="1"/>
          <p:nvPr>
            <p:custDataLst>
              <p:tags r:id="rId397"/>
            </p:custDataLst>
          </p:nvPr>
        </p:nvSpPr>
        <p:spPr>
          <a:xfrm>
            <a:off x="2488488" y="2197494"/>
            <a:ext cx="1239789" cy="362782"/>
          </a:xfrm>
          <a:prstGeom prst="rect">
            <a:avLst/>
          </a:prstGeom>
          <a:noFill/>
        </p:spPr>
        <p:txBody>
          <a:bodyPr wrap="square" rtlCol="0" anchor="b" anchorCtr="0">
            <a:normAutofit fontScale="90000" lnSpcReduction="20000"/>
          </a:bodyPr>
          <a:lstStyle/>
          <a:p>
            <a:pPr algn="ctr"/>
            <a:r>
              <a:rPr lang="en-US" altLang="zh-CN" sz="2000" b="1" smtClean="0">
                <a:solidFill>
                  <a:schemeClr val="bg1"/>
                </a:solidFill>
                <a:latin typeface="+mj-lt"/>
                <a:ea typeface="+mj-ea"/>
                <a:cs typeface="+mj-cs"/>
              </a:rPr>
              <a:t>USA</a:t>
            </a:r>
            <a:endParaRPr lang="en-US" altLang="zh-CN" sz="2000" b="1" smtClean="0">
              <a:solidFill>
                <a:schemeClr val="bg1"/>
              </a:solidFill>
              <a:latin typeface="+mj-lt"/>
              <a:ea typeface="+mj-ea"/>
              <a:cs typeface="+mj-cs"/>
            </a:endParaRPr>
          </a:p>
        </p:txBody>
      </p:sp>
      <p:sp>
        <p:nvSpPr>
          <p:cNvPr id="5" name="Freeform 432"/>
          <p:cNvSpPr/>
          <p:nvPr>
            <p:custDataLst>
              <p:tags r:id="rId398"/>
            </p:custDataLst>
          </p:nvPr>
        </p:nvSpPr>
        <p:spPr>
          <a:xfrm>
            <a:off x="6064215" y="1838325"/>
            <a:ext cx="720725" cy="747395"/>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rmAutofit/>
          </a:bodyPr>
          <a:p>
            <a:pPr algn="ctr" defTabSz="1066165">
              <a:spcBef>
                <a:spcPct val="0"/>
              </a:spcBef>
            </a:pPr>
            <a:endParaRPr lang="en-US" sz="900" dirty="0">
              <a:solidFill>
                <a:srgbClr val="FFFFFF"/>
              </a:solidFill>
              <a:sym typeface="Arial" panose="020B0604020202020204" pitchFamily="34" charset="0"/>
            </a:endParaRPr>
          </a:p>
        </p:txBody>
      </p:sp>
      <p:sp>
        <p:nvSpPr>
          <p:cNvPr id="4" name="Freeform 432"/>
          <p:cNvSpPr/>
          <p:nvPr>
            <p:custDataLst>
              <p:tags r:id="rId399"/>
            </p:custDataLst>
          </p:nvPr>
        </p:nvSpPr>
        <p:spPr>
          <a:xfrm>
            <a:off x="7227535" y="2141220"/>
            <a:ext cx="720725" cy="747395"/>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rmAutofit/>
          </a:bodyPr>
          <a:p>
            <a:pPr algn="ctr" defTabSz="1066165">
              <a:spcBef>
                <a:spcPct val="0"/>
              </a:spcBef>
            </a:pPr>
            <a:endParaRPr lang="en-US" sz="900" dirty="0">
              <a:solidFill>
                <a:srgbClr val="FFFFFF"/>
              </a:solidFill>
              <a:sym typeface="Arial" panose="020B0604020202020204" pitchFamily="34" charset="0"/>
            </a:endParaRPr>
          </a:p>
        </p:txBody>
      </p:sp>
      <p:sp>
        <p:nvSpPr>
          <p:cNvPr id="436" name="文本框 435"/>
          <p:cNvSpPr txBox="1"/>
          <p:nvPr>
            <p:custDataLst>
              <p:tags r:id="rId400"/>
            </p:custDataLst>
          </p:nvPr>
        </p:nvSpPr>
        <p:spPr>
          <a:xfrm>
            <a:off x="6973327" y="2362361"/>
            <a:ext cx="1239789" cy="362782"/>
          </a:xfrm>
          <a:prstGeom prst="rect">
            <a:avLst/>
          </a:prstGeom>
          <a:noFill/>
        </p:spPr>
        <p:txBody>
          <a:bodyPr wrap="square" rtlCol="0" anchor="b" anchorCtr="0">
            <a:normAutofit fontScale="90000" lnSpcReduction="20000"/>
          </a:bodyPr>
          <a:lstStyle/>
          <a:p>
            <a:pPr algn="ctr"/>
            <a:r>
              <a:rPr lang="en-US" altLang="zh-CN" sz="2000" b="1" smtClean="0">
                <a:solidFill>
                  <a:schemeClr val="bg1"/>
                </a:solidFill>
                <a:latin typeface="+mj-lt"/>
                <a:ea typeface="+mj-ea"/>
                <a:cs typeface="+mj-cs"/>
              </a:rPr>
              <a:t>CHINA</a:t>
            </a:r>
            <a:endParaRPr lang="en-US" altLang="zh-CN" sz="2000" b="1" smtClean="0">
              <a:solidFill>
                <a:schemeClr val="bg1"/>
              </a:solidFill>
              <a:latin typeface="+mj-lt"/>
              <a:ea typeface="+mj-ea"/>
              <a:cs typeface="+mj-cs"/>
            </a:endParaRPr>
          </a:p>
        </p:txBody>
      </p:sp>
      <p:sp>
        <p:nvSpPr>
          <p:cNvPr id="6" name="文本框 5"/>
          <p:cNvSpPr txBox="1"/>
          <p:nvPr>
            <p:custDataLst>
              <p:tags r:id="rId401"/>
            </p:custDataLst>
          </p:nvPr>
        </p:nvSpPr>
        <p:spPr>
          <a:xfrm>
            <a:off x="6018495" y="2068830"/>
            <a:ext cx="818515" cy="362585"/>
          </a:xfrm>
          <a:prstGeom prst="rect">
            <a:avLst/>
          </a:prstGeom>
          <a:noFill/>
        </p:spPr>
        <p:txBody>
          <a:bodyPr wrap="square" rtlCol="0" anchor="b" anchorCtr="0">
            <a:normAutofit fontScale="90000" lnSpcReduction="20000"/>
          </a:bodyPr>
          <a:p>
            <a:pPr algn="ctr"/>
            <a:r>
              <a:rPr lang="en-US" altLang="zh-CN" sz="2000" b="1" smtClean="0">
                <a:solidFill>
                  <a:schemeClr val="bg1"/>
                </a:solidFill>
                <a:latin typeface="+mj-lt"/>
                <a:ea typeface="+mj-ea"/>
                <a:cs typeface="+mj-cs"/>
              </a:rPr>
              <a:t>EU</a:t>
            </a:r>
            <a:endParaRPr lang="en-US" altLang="zh-CN" sz="2000" b="1" smtClean="0">
              <a:solidFill>
                <a:schemeClr val="bg1"/>
              </a:solidFill>
              <a:latin typeface="+mj-lt"/>
              <a:ea typeface="+mj-ea"/>
              <a:cs typeface="+mj-cs"/>
            </a:endParaRPr>
          </a:p>
        </p:txBody>
      </p:sp>
      <p:sp>
        <p:nvSpPr>
          <p:cNvPr id="33" name="iṡľidé"/>
          <p:cNvSpPr/>
          <p:nvPr/>
        </p:nvSpPr>
        <p:spPr>
          <a:xfrm>
            <a:off x="236855" y="2522855"/>
            <a:ext cx="4547235" cy="2444114"/>
          </a:xfrm>
          <a:prstGeom prst="snip2SameRect">
            <a:avLst>
              <a:gd name="adj1" fmla="val 0"/>
              <a:gd name="adj2" fmla="val 0"/>
            </a:avLst>
          </a:prstGeom>
          <a:ln>
            <a:noFill/>
          </a:ln>
        </p:spPr>
        <p:txBody>
          <a:bodyPr wrap="square" anchor="t">
            <a:spAutoFit/>
          </a:bodyPr>
          <a:lstStyle/>
          <a:p>
            <a:pPr marL="285750" indent="-285750">
              <a:lnSpc>
                <a:spcPct val="170000"/>
              </a:lnSpc>
              <a:spcBef>
                <a:spcPct val="0"/>
              </a:spcBef>
              <a:buFont typeface="Arial" panose="020B0604020202020204" pitchFamily="34" charset="0"/>
              <a:buChar char="•"/>
            </a:pPr>
            <a:r>
              <a:rPr lang="zh-CN" altLang="en-US" dirty="0">
                <a:latin typeface="楷体" panose="02010609060101010101" pitchFamily="49" charset="-122"/>
                <a:ea typeface="楷体" panose="02010609060101010101" pitchFamily="49" charset="-122"/>
              </a:rPr>
              <a:t>美国方面，</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月</a:t>
            </a:r>
            <a:r>
              <a:rPr lang="zh-CN" altLang="en-US" dirty="0">
                <a:latin typeface="楷体" panose="02010609060101010101" pitchFamily="49" charset="-122"/>
                <a:ea typeface="楷体" panose="02010609060101010101" pitchFamily="49" charset="-122"/>
                <a:sym typeface="+mn-ea"/>
              </a:rPr>
              <a:t>劳动力市场表现稳健</a:t>
            </a:r>
            <a:r>
              <a:rPr lang="zh-CN" altLang="en-US" dirty="0">
                <a:latin typeface="楷体" panose="02010609060101010101" pitchFamily="49" charset="-122"/>
                <a:ea typeface="楷体" panose="02010609060101010101" pitchFamily="49" charset="-122"/>
              </a:rPr>
              <a:t>，核心通胀温和上行，经济向好态势不改，</a:t>
            </a:r>
            <a:r>
              <a:rPr lang="zh-CN" altLang="en-US" dirty="0">
                <a:latin typeface="楷体" panose="02010609060101010101" pitchFamily="49" charset="-122"/>
                <a:ea typeface="楷体" panose="02010609060101010101" pitchFamily="49" charset="-122"/>
                <a:sym typeface="+mn-ea"/>
              </a:rPr>
              <a:t>预计2018年美联储仍将加息2次</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285750" indent="-285750">
              <a:lnSpc>
                <a:spcPct val="170000"/>
              </a:lnSpc>
              <a:spcBef>
                <a:spcPct val="0"/>
              </a:spcBef>
              <a:buFont typeface="Arial" panose="020B0604020202020204" pitchFamily="34" charset="0"/>
              <a:buChar char="•"/>
            </a:pPr>
            <a:r>
              <a:rPr lang="zh-CN" altLang="en-US" dirty="0">
                <a:latin typeface="楷体" panose="02010609060101010101" pitchFamily="49" charset="-122"/>
                <a:ea typeface="楷体" panose="02010609060101010101" pitchFamily="49" charset="-122"/>
              </a:rPr>
              <a:t>欧元区：</a:t>
            </a:r>
            <a:r>
              <a:rPr lang="zh-CN" altLang="en-US" dirty="0">
                <a:latin typeface="楷体" panose="02010609060101010101" pitchFamily="49" charset="-122"/>
                <a:ea typeface="楷体" panose="02010609060101010101" pitchFamily="49" charset="-122"/>
                <a:sym typeface="+mn-ea"/>
              </a:rPr>
              <a:t>2月份通胀表现平稳，PMI虽短期下降，但仍处扩张水平。</a:t>
            </a:r>
            <a:endParaRPr lang="zh-CN" altLang="en-US" dirty="0">
              <a:latin typeface="楷体" panose="02010609060101010101" pitchFamily="49" charset="-122"/>
              <a:ea typeface="楷体" panose="02010609060101010101" pitchFamily="49" charset="-122"/>
            </a:endParaRPr>
          </a:p>
        </p:txBody>
      </p:sp>
      <p:sp>
        <p:nvSpPr>
          <p:cNvPr id="34" name="îṩľîḓè"/>
          <p:cNvSpPr txBox="1"/>
          <p:nvPr/>
        </p:nvSpPr>
        <p:spPr bwMode="auto">
          <a:xfrm>
            <a:off x="236855" y="2070100"/>
            <a:ext cx="161099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000" b="1" dirty="0">
                <a:solidFill>
                  <a:srgbClr val="0070C0"/>
                </a:solidFill>
                <a:ea typeface="微软雅黑" panose="020B0503020204020204" pitchFamily="34" charset="-122"/>
              </a:rPr>
              <a:t>国际方面</a:t>
            </a:r>
            <a:endParaRPr lang="zh-CN" altLang="en-US" sz="2000" b="1" dirty="0">
              <a:solidFill>
                <a:srgbClr val="0070C0"/>
              </a:solidFill>
              <a:ea typeface="微软雅黑" panose="020B0503020204020204" pitchFamily="34" charset="-122"/>
            </a:endParaRPr>
          </a:p>
        </p:txBody>
      </p:sp>
      <p:sp>
        <p:nvSpPr>
          <p:cNvPr id="27" name="íṥliḑè"/>
          <p:cNvSpPr/>
          <p:nvPr/>
        </p:nvSpPr>
        <p:spPr>
          <a:xfrm>
            <a:off x="7890510" y="1430655"/>
            <a:ext cx="4183380" cy="2915285"/>
          </a:xfrm>
          <a:prstGeom prst="snip2SameRect">
            <a:avLst>
              <a:gd name="adj1" fmla="val 0"/>
              <a:gd name="adj2" fmla="val 0"/>
            </a:avLst>
          </a:prstGeom>
          <a:ln>
            <a:noFill/>
          </a:ln>
        </p:spPr>
        <p:txBody>
          <a:bodyPr wrap="square" anchor="t">
            <a:sp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70000"/>
              </a:lnSpc>
              <a:spcBef>
                <a:spcPct val="0"/>
              </a:spcBef>
              <a:buFont typeface="Arial" panose="020B0604020202020204" pitchFamily="34" charset="0"/>
              <a:buChar char="•"/>
            </a:pPr>
            <a:r>
              <a:rPr lang="en-US" altLang="zh-CN" dirty="0">
                <a:latin typeface="楷体" panose="02010609060101010101" pitchFamily="49" charset="-122"/>
                <a:ea typeface="楷体" panose="02010609060101010101" pitchFamily="49" charset="-122"/>
                <a:sym typeface="+mn-ea"/>
              </a:rPr>
              <a:t>1-2</a:t>
            </a:r>
            <a:r>
              <a:rPr lang="zh-CN" altLang="zh-CN" dirty="0">
                <a:latin typeface="楷体" panose="02010609060101010101" pitchFamily="49" charset="-122"/>
                <a:ea typeface="楷体" panose="02010609060101010101" pitchFamily="49" charset="-122"/>
                <a:sym typeface="+mn-ea"/>
              </a:rPr>
              <a:t>月工业增加值同比增长</a:t>
            </a:r>
            <a:r>
              <a:rPr lang="en-US" altLang="zh-CN" dirty="0">
                <a:latin typeface="楷体" panose="02010609060101010101" pitchFamily="49" charset="-122"/>
                <a:ea typeface="楷体" panose="02010609060101010101" pitchFamily="49" charset="-122"/>
                <a:sym typeface="+mn-ea"/>
              </a:rPr>
              <a:t>7.2%</a:t>
            </a:r>
            <a:r>
              <a:rPr lang="zh-CN" altLang="en-US" dirty="0">
                <a:latin typeface="楷体" panose="02010609060101010101" pitchFamily="49" charset="-122"/>
                <a:ea typeface="楷体" panose="02010609060101010101" pitchFamily="49" charset="-122"/>
                <a:sym typeface="+mn-ea"/>
              </a:rPr>
              <a:t>，</a:t>
            </a:r>
            <a:r>
              <a:rPr lang="zh-CN" altLang="zh-CN" dirty="0">
                <a:latin typeface="楷体" panose="02010609060101010101" pitchFamily="49" charset="-122"/>
                <a:ea typeface="楷体" panose="02010609060101010101" pitchFamily="49" charset="-122"/>
                <a:sym typeface="+mn-ea"/>
              </a:rPr>
              <a:t>发电量同比增长</a:t>
            </a:r>
            <a:r>
              <a:rPr lang="en-US" altLang="zh-CN" dirty="0">
                <a:latin typeface="楷体" panose="02010609060101010101" pitchFamily="49" charset="-122"/>
                <a:ea typeface="楷体" panose="02010609060101010101" pitchFamily="49" charset="-122"/>
                <a:sym typeface="+mn-ea"/>
              </a:rPr>
              <a:t>11.0%</a:t>
            </a:r>
            <a:r>
              <a:rPr lang="zh-CN" altLang="zh-CN" dirty="0">
                <a:latin typeface="楷体" panose="02010609060101010101" pitchFamily="49" charset="-122"/>
                <a:ea typeface="楷体" panose="02010609060101010101" pitchFamily="49" charset="-122"/>
                <a:sym typeface="+mn-ea"/>
              </a:rPr>
              <a:t>，工业增加值和发电量均呈现快速回升态势，工业增长开局良好；社会消费零售总额同比增长</a:t>
            </a:r>
            <a:r>
              <a:rPr lang="en-US" altLang="zh-CN" dirty="0">
                <a:latin typeface="楷体" panose="02010609060101010101" pitchFamily="49" charset="-122"/>
                <a:ea typeface="楷体" panose="02010609060101010101" pitchFamily="49" charset="-122"/>
                <a:sym typeface="+mn-ea"/>
              </a:rPr>
              <a:t>9.7%</a:t>
            </a:r>
            <a:r>
              <a:rPr lang="zh-CN" altLang="en-US" dirty="0">
                <a:latin typeface="楷体" panose="02010609060101010101" pitchFamily="49" charset="-122"/>
                <a:ea typeface="楷体" panose="02010609060101010101" pitchFamily="49" charset="-122"/>
                <a:sym typeface="+mn-ea"/>
              </a:rPr>
              <a:t>，总体保持稳定；维持一季度GDP同比增长6.7%的判断。</a:t>
            </a:r>
            <a:endParaRPr lang="zh-CN" altLang="en-US" dirty="0">
              <a:latin typeface="楷体" panose="02010609060101010101" pitchFamily="49" charset="-122"/>
              <a:ea typeface="楷体" panose="02010609060101010101" pitchFamily="49" charset="-122"/>
              <a:sym typeface="+mn-ea"/>
            </a:endParaRPr>
          </a:p>
        </p:txBody>
      </p:sp>
      <p:sp>
        <p:nvSpPr>
          <p:cNvPr id="28" name="iśḻîḋé"/>
          <p:cNvSpPr txBox="1"/>
          <p:nvPr/>
        </p:nvSpPr>
        <p:spPr bwMode="auto">
          <a:xfrm>
            <a:off x="8027129" y="977930"/>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000" b="1" dirty="0">
                <a:solidFill>
                  <a:srgbClr val="C00000"/>
                </a:solidFill>
                <a:latin typeface="微软雅黑" panose="020B0503020204020204" pitchFamily="34" charset="-122"/>
                <a:ea typeface="微软雅黑" panose="020B0503020204020204" pitchFamily="34" charset="-122"/>
                <a:sym typeface="+mn-ea"/>
              </a:rPr>
              <a:t> 国内方面</a:t>
            </a:r>
            <a:endParaRPr lang="zh-CN" altLang="en-US" sz="2000" b="1" dirty="0">
              <a:solidFill>
                <a:srgbClr val="C00000"/>
              </a:solidFill>
              <a:latin typeface="微软雅黑" panose="020B0503020204020204" pitchFamily="34" charset="-122"/>
              <a:ea typeface="微软雅黑" panose="020B0503020204020204" pitchFamily="34" charset="-122"/>
              <a:sym typeface="+mn-ea"/>
            </a:endParaRPr>
          </a:p>
        </p:txBody>
      </p:sp>
      <p:sp>
        <p:nvSpPr>
          <p:cNvPr id="18" name="íṩḻïḍè"/>
          <p:cNvSpPr txBox="1"/>
          <p:nvPr/>
        </p:nvSpPr>
        <p:spPr>
          <a:xfrm>
            <a:off x="1111885" y="5127625"/>
            <a:ext cx="10001250" cy="1569720"/>
          </a:xfrm>
          <a:prstGeom prst="rect">
            <a:avLst/>
          </a:prstGeom>
          <a:noFill/>
        </p:spPr>
        <p:txBody>
          <a:bodyPr wrap="square" lIns="90000" tIns="46800" rIns="90000" bIns="46800" rtlCol="0"/>
          <a:p>
            <a:pPr indent="0">
              <a:lnSpc>
                <a:spcPct val="150000"/>
              </a:lnSpc>
              <a:buNone/>
            </a:pPr>
            <a:r>
              <a:rPr lang="zh-CN" altLang="en-US" b="1" dirty="0">
                <a:solidFill>
                  <a:srgbClr val="C00000"/>
                </a:solidFill>
                <a:latin typeface="楷体" panose="02010609060101010101" pitchFamily="49" charset="-122"/>
                <a:ea typeface="楷体" panose="02010609060101010101" pitchFamily="49" charset="-122"/>
                <a:sym typeface="+mn-lt"/>
              </a:rPr>
              <a:t>货币政策保持中性，中美贸易战阴云来袭，现金类资产防御性显著，类固收产品收益率保持高位，债券市场继续震荡筑底。在权益类市场上，</a:t>
            </a:r>
            <a:r>
              <a:rPr lang="en-US" altLang="zh-CN" b="1" dirty="0">
                <a:solidFill>
                  <a:srgbClr val="C00000"/>
                </a:solidFill>
                <a:latin typeface="楷体" panose="02010609060101010101" pitchFamily="49" charset="-122"/>
                <a:ea typeface="楷体" panose="02010609060101010101" pitchFamily="49" charset="-122"/>
                <a:sym typeface="+mn-lt"/>
              </a:rPr>
              <a:t>A</a:t>
            </a:r>
            <a:r>
              <a:rPr lang="zh-CN" altLang="en-US" b="1" dirty="0">
                <a:solidFill>
                  <a:srgbClr val="C00000"/>
                </a:solidFill>
                <a:latin typeface="楷体" panose="02010609060101010101" pitchFamily="49" charset="-122"/>
                <a:ea typeface="楷体" panose="02010609060101010101" pitchFamily="49" charset="-122"/>
                <a:sym typeface="+mn-lt"/>
              </a:rPr>
              <a:t>股有望二次探底；受美股波动影响，港股短期震荡加剧。美联储加息常态化促使美元企稳走强，大宗商品走势继续分化。</a:t>
            </a:r>
            <a:endParaRPr lang="zh-CN" altLang="en-US" b="1" dirty="0">
              <a:solidFill>
                <a:srgbClr val="C00000"/>
              </a:solidFill>
              <a:latin typeface="楷体" panose="02010609060101010101" pitchFamily="49" charset="-122"/>
              <a:ea typeface="楷体" panose="02010609060101010101" pitchFamily="49" charset="-122"/>
              <a:sym typeface="+mn-lt"/>
            </a:endParaRPr>
          </a:p>
        </p:txBody>
      </p:sp>
      <p:sp>
        <p:nvSpPr>
          <p:cNvPr id="8" name="iśḻîḋé"/>
          <p:cNvSpPr txBox="1"/>
          <p:nvPr/>
        </p:nvSpPr>
        <p:spPr bwMode="auto">
          <a:xfrm>
            <a:off x="4902835" y="4678045"/>
            <a:ext cx="247713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000" b="1" dirty="0">
                <a:solidFill>
                  <a:schemeClr val="accent6"/>
                </a:solidFill>
                <a:latin typeface="微软雅黑" panose="020B0503020204020204" pitchFamily="34" charset="-122"/>
                <a:ea typeface="微软雅黑" panose="020B0503020204020204" pitchFamily="34" charset="-122"/>
                <a:sym typeface="+mn-ea"/>
              </a:rPr>
              <a:t>金融市场方面</a:t>
            </a:r>
            <a:endParaRPr lang="zh-CN" altLang="en-US" sz="2000" b="1" dirty="0">
              <a:solidFill>
                <a:schemeClr val="accent6"/>
              </a:solidFill>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402">
            <a:clrChange>
              <a:clrFrom>
                <a:srgbClr val="FFFFFF">
                  <a:alpha val="100000"/>
                </a:srgbClr>
              </a:clrFrom>
              <a:clrTo>
                <a:srgbClr val="FFFFFF">
                  <a:alpha val="100000"/>
                  <a:alpha val="0"/>
                </a:srgbClr>
              </a:clrTo>
            </a:clrChange>
          </a:blip>
          <a:stretch>
            <a:fillRect/>
          </a:stretch>
        </p:blipFill>
        <p:spPr>
          <a:xfrm>
            <a:off x="9096397" y="172924"/>
            <a:ext cx="2907665" cy="746760"/>
          </a:xfrm>
          <a:prstGeom prst="rect">
            <a:avLst/>
          </a:prstGeom>
        </p:spPr>
      </p:pic>
      <p:sp>
        <p:nvSpPr>
          <p:cNvPr id="12" name="矩形 11"/>
          <p:cNvSpPr/>
          <p:nvPr/>
        </p:nvSpPr>
        <p:spPr>
          <a:xfrm>
            <a:off x="474831" y="172924"/>
            <a:ext cx="3348683" cy="883285"/>
          </a:xfrm>
          <a:prstGeom prst="rect">
            <a:avLst/>
          </a:prstGeom>
        </p:spPr>
        <p:txBody>
          <a:bodyPr wrap="square">
            <a:spAutoFit/>
          </a:bodyPr>
          <a:lstStyle/>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rPr>
              <a:t>核心观点</a:t>
            </a:r>
            <a:endParaRPr lang="zh-CN" altLang="en-US" sz="2800" b="1" dirty="0">
              <a:solidFill>
                <a:srgbClr val="D65840"/>
              </a:solidFill>
              <a:latin typeface="微软雅黑" panose="020B0503020204020204" pitchFamily="34" charset="-122"/>
              <a:ea typeface="微软雅黑" panose="020B0503020204020204" pitchFamily="34"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灯片编号占位符 14"/>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21590" y="6696075"/>
            <a:ext cx="12214225" cy="161925"/>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Tree>
    <p:custDataLst>
      <p:tags r:id="rId40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 name="矩形 5"/>
          <p:cNvSpPr/>
          <p:nvPr/>
        </p:nvSpPr>
        <p:spPr>
          <a:xfrm>
            <a:off x="-10830" y="1332230"/>
            <a:ext cx="12193270" cy="1447800"/>
          </a:xfrm>
          <a:prstGeom prst="rect">
            <a:avLst/>
          </a:prstGeom>
          <a:blipFill>
            <a:blip r:embed="rId1"/>
          </a:blipFill>
          <a:ln>
            <a:noFill/>
          </a:ln>
        </p:spPr>
        <p:style>
          <a:lnRef idx="1">
            <a:schemeClr val="accent3"/>
          </a:lnRef>
          <a:fillRef idx="2">
            <a:schemeClr val="accent3"/>
          </a:fillRef>
          <a:effectRef idx="1">
            <a:schemeClr val="accent3"/>
          </a:effectRef>
          <a:fontRef idx="minor">
            <a:schemeClr val="dk1"/>
          </a:fontRef>
        </p:style>
        <p:txBody>
          <a:bodyPr rtlCol="0" anchor="ctr"/>
          <a:p>
            <a:pPr algn="ctr"/>
            <a:endParaRPr lang="zh-CN" altLang="en-US"/>
          </a:p>
        </p:txBody>
      </p:sp>
      <p:sp>
        <p:nvSpPr>
          <p:cNvPr id="5" name="矩形 4"/>
          <p:cNvSpPr/>
          <p:nvPr/>
        </p:nvSpPr>
        <p:spPr>
          <a:xfrm>
            <a:off x="-21625" y="2687955"/>
            <a:ext cx="12204065" cy="4128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516" name="矩形 19"/>
          <p:cNvSpPr/>
          <p:nvPr/>
        </p:nvSpPr>
        <p:spPr>
          <a:xfrm>
            <a:off x="786060" y="1268730"/>
            <a:ext cx="10455725" cy="1418590"/>
          </a:xfrm>
          <a:prstGeom prst="rect">
            <a:avLst/>
          </a:prstGeom>
          <a:noFill/>
          <a:ln w="9525">
            <a:noFill/>
          </a:ln>
        </p:spPr>
        <p:txBody>
          <a:bodyPr wrap="square" lIns="91431" tIns="45716" rIns="91431" bIns="45716">
            <a:spAutoFit/>
          </a:bodyPr>
          <a:p>
            <a:pPr eaLnBrk="0" hangingPunct="0">
              <a:lnSpc>
                <a:spcPct val="130000"/>
              </a:lnSpc>
              <a:spcAft>
                <a:spcPts val="500"/>
              </a:spcAft>
            </a:pPr>
            <a:r>
              <a:rPr lang="zh-CN" altLang="en-US" sz="2000" b="1" dirty="0">
                <a:solidFill>
                  <a:srgbClr val="A0262F"/>
                </a:solidFill>
                <a:latin typeface="微软雅黑" panose="020B0503020204020204" pitchFamily="34" charset="-122"/>
                <a:ea typeface="微软雅黑" panose="020B0503020204020204" pitchFamily="34" charset="-122"/>
                <a:sym typeface="+mn-ea"/>
              </a:rPr>
              <a:t>配置资产研究类别明细表</a:t>
            </a:r>
            <a:endParaRPr lang="zh-CN" altLang="en-US" sz="2000" b="1" dirty="0">
              <a:solidFill>
                <a:srgbClr val="A0262F"/>
              </a:solidFill>
              <a:latin typeface="微软雅黑" panose="020B0503020204020204" pitchFamily="34" charset="-122"/>
              <a:ea typeface="微软雅黑" panose="020B0503020204020204" pitchFamily="34"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chemeClr val="tx1">
                    <a:lumMod val="75000"/>
                    <a:lumOff val="25000"/>
                  </a:schemeClr>
                </a:solidFill>
                <a:latin typeface="楷体" panose="02010609060101010101" pitchFamily="49" charset="-122"/>
                <a:ea typeface="楷体" panose="02010609060101010101" pitchFamily="49" charset="-122"/>
                <a:sym typeface="+mn-ea"/>
              </a:rPr>
              <a:t>基础资产：现金类资产、类固收资产、债券、股票、大宗商品等</a:t>
            </a:r>
            <a:endParaRPr lang="zh-CN" altLang="en-US" sz="2000" dirty="0">
              <a:solidFill>
                <a:schemeClr val="tx1">
                  <a:lumMod val="75000"/>
                  <a:lumOff val="25000"/>
                </a:schemeClr>
              </a:solidFill>
              <a:latin typeface="楷体" panose="02010609060101010101" pitchFamily="49" charset="-122"/>
              <a:ea typeface="楷体" panose="02010609060101010101" pitchFamily="49"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chemeClr val="tx1">
                    <a:lumMod val="75000"/>
                    <a:lumOff val="25000"/>
                  </a:schemeClr>
                </a:solidFill>
                <a:latin typeface="楷体" panose="02010609060101010101" pitchFamily="49" charset="-122"/>
                <a:ea typeface="楷体" panose="02010609060101010101" pitchFamily="49" charset="-122"/>
                <a:sym typeface="+mn-ea"/>
              </a:rPr>
              <a:t>将基础资产细分，共跟踪九类细分资产并选择对标指数</a:t>
            </a:r>
            <a:endParaRPr lang="zh-CN" altLang="en-US" sz="2000" b="1" dirty="0">
              <a:solidFill>
                <a:schemeClr val="tx1">
                  <a:lumMod val="75000"/>
                  <a:lumOff val="25000"/>
                </a:schemeClr>
              </a:solidFill>
              <a:latin typeface="楷体" panose="02010609060101010101" pitchFamily="49" charset="-122"/>
              <a:ea typeface="楷体" panose="02010609060101010101" pitchFamily="49" charset="-122"/>
              <a:cs typeface="方正兰亭黑_GBK"/>
              <a:sym typeface="+mn-ea"/>
            </a:endParaRPr>
          </a:p>
        </p:txBody>
      </p:sp>
      <p:sp>
        <p:nvSpPr>
          <p:cNvPr id="12" name="矩形 11"/>
          <p:cNvSpPr/>
          <p:nvPr/>
        </p:nvSpPr>
        <p:spPr>
          <a:xfrm>
            <a:off x="474831" y="172924"/>
            <a:ext cx="3348683"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rPr>
              <a:t>资产配置框架</a:t>
            </a:r>
            <a:endParaRPr lang="zh-CN" altLang="en-US" sz="2800" b="1" dirty="0">
              <a:solidFill>
                <a:srgbClr val="D65840"/>
              </a:solidFill>
              <a:latin typeface="微软雅黑" panose="020B0503020204020204" pitchFamily="34" charset="-122"/>
              <a:ea typeface="微软雅黑" panose="020B0503020204020204" pitchFamily="34"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0" name="表格 79"/>
          <p:cNvGraphicFramePr>
            <a:graphicFrameLocks noGrp="1"/>
          </p:cNvGraphicFramePr>
          <p:nvPr/>
        </p:nvGraphicFramePr>
        <p:xfrm>
          <a:off x="1758995" y="3025622"/>
          <a:ext cx="8703945" cy="3482975"/>
        </p:xfrm>
        <a:graphic>
          <a:graphicData uri="http://schemas.openxmlformats.org/drawingml/2006/table">
            <a:tbl>
              <a:tblPr>
                <a:tableStyleId>{775DCB02-9BB8-47FD-8907-85C794F793BA}</a:tableStyleId>
              </a:tblPr>
              <a:tblGrid>
                <a:gridCol w="1230630"/>
                <a:gridCol w="3736340"/>
                <a:gridCol w="3736975"/>
              </a:tblGrid>
              <a:tr h="332105">
                <a:tc>
                  <a:txBody>
                    <a:bodyPr/>
                    <a:p>
                      <a:pPr algn="ctr">
                        <a:spcAft>
                          <a:spcPts val="600"/>
                        </a:spcAft>
                      </a:pPr>
                      <a:r>
                        <a:rPr lang="zh-CN" sz="1800" b="1" kern="100" dirty="0">
                          <a:solidFill>
                            <a:schemeClr val="bg1"/>
                          </a:solidFill>
                          <a:latin typeface="楷体" panose="02010609060101010101" pitchFamily="49" charset="-122"/>
                          <a:ea typeface="楷体" panose="02010609060101010101" pitchFamily="49" charset="-122"/>
                        </a:rPr>
                        <a:t>基础资产</a:t>
                      </a:r>
                      <a:endParaRPr lang="zh-CN" sz="1800" b="1"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zh-CN" sz="1800" b="1" kern="100" dirty="0">
                          <a:solidFill>
                            <a:schemeClr val="bg1"/>
                          </a:solidFill>
                          <a:latin typeface="楷体" panose="02010609060101010101" pitchFamily="49" charset="-122"/>
                          <a:ea typeface="楷体" panose="02010609060101010101" pitchFamily="49" charset="-122"/>
                        </a:rPr>
                        <a:t>细分资产</a:t>
                      </a:r>
                      <a:endParaRPr lang="zh-CN" sz="1800" b="1"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zh-CN" sz="1800" b="1" kern="100" dirty="0">
                          <a:solidFill>
                            <a:schemeClr val="bg1"/>
                          </a:solidFill>
                          <a:latin typeface="楷体" panose="02010609060101010101" pitchFamily="49" charset="-122"/>
                          <a:ea typeface="楷体" panose="02010609060101010101" pitchFamily="49" charset="-122"/>
                        </a:rPr>
                        <a:t>对标指数</a:t>
                      </a:r>
                      <a:endParaRPr lang="zh-CN" sz="1800" b="1"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r>
              <a:tr h="340995">
                <a:tc>
                  <a:txBody>
                    <a:bodyPr/>
                    <a:p>
                      <a:pPr algn="ctr">
                        <a:spcAft>
                          <a:spcPts val="600"/>
                        </a:spcAft>
                      </a:pPr>
                      <a:r>
                        <a:rPr lang="zh-CN" altLang="en-US" sz="1800" kern="100" dirty="0">
                          <a:solidFill>
                            <a:schemeClr val="bg1"/>
                          </a:solidFill>
                          <a:latin typeface="楷体" panose="02010609060101010101" pitchFamily="49" charset="-122"/>
                          <a:ea typeface="楷体" panose="02010609060101010101" pitchFamily="49" charset="-122"/>
                        </a:rPr>
                        <a:t>现金类</a:t>
                      </a:r>
                      <a:endParaRPr lang="zh-CN" altLang="en-US" sz="1800"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zh-CN" altLang="en-US" sz="1800" kern="100" dirty="0">
                          <a:latin typeface="楷体" panose="02010609060101010101" pitchFamily="49" charset="-122"/>
                          <a:ea typeface="楷体" panose="02010609060101010101" pitchFamily="49" charset="-122"/>
                        </a:rPr>
                        <a:t>货币基金</a:t>
                      </a:r>
                      <a:endParaRPr lang="zh-CN" altLang="en-US"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altLang="en-US" sz="1800" kern="100" dirty="0">
                          <a:latin typeface="楷体" panose="02010609060101010101" pitchFamily="49" charset="-122"/>
                          <a:ea typeface="楷体" panose="02010609060101010101" pitchFamily="49" charset="-122"/>
                        </a:rPr>
                        <a:t>天天快车</a:t>
                      </a:r>
                      <a:endParaRPr lang="zh-CN" altLang="en-US"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41316">
                <a:tc rowSpan="2">
                  <a:txBody>
                    <a:bodyPr/>
                    <a:p>
                      <a:pPr algn="ctr">
                        <a:spcAft>
                          <a:spcPts val="600"/>
                        </a:spcAft>
                        <a:buNone/>
                      </a:pPr>
                      <a:r>
                        <a:rPr lang="zh-CN" altLang="en-US" sz="1800" kern="100" dirty="0">
                          <a:solidFill>
                            <a:schemeClr val="bg1"/>
                          </a:solidFill>
                          <a:latin typeface="楷体" panose="02010609060101010101" pitchFamily="49" charset="-122"/>
                          <a:ea typeface="楷体" panose="02010609060101010101" pitchFamily="49" charset="-122"/>
                          <a:sym typeface="+mn-ea"/>
                        </a:rPr>
                        <a:t>类固收</a:t>
                      </a:r>
                      <a:endParaRPr lang="zh-CN" altLang="en-US" sz="1800" kern="100" dirty="0">
                        <a:solidFill>
                          <a:schemeClr val="bg1"/>
                        </a:solidFill>
                        <a:latin typeface="楷体" panose="02010609060101010101" pitchFamily="49" charset="-122"/>
                        <a:ea typeface="楷体" panose="02010609060101010101" pitchFamily="49" charset="-122"/>
                        <a:sym typeface="+mn-ea"/>
                      </a:endParaRPr>
                    </a:p>
                  </a:txBody>
                  <a:tcPr marL="68580" marR="68580" marT="0" marB="0" anchor="ctr">
                    <a:solidFill>
                      <a:srgbClr val="D65840"/>
                    </a:solidFill>
                  </a:tcP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sym typeface="+mn-ea"/>
                        </a:rPr>
                        <a:t>融资类信托</a:t>
                      </a:r>
                      <a:endParaRPr lang="zh-CN" altLang="en-US" sz="1800" kern="100" dirty="0">
                        <a:latin typeface="楷体" panose="02010609060101010101" pitchFamily="49" charset="-122"/>
                        <a:ea typeface="楷体" panose="02010609060101010101" pitchFamily="49" charset="-122"/>
                        <a:sym typeface="+mn-ea"/>
                      </a:endParaRPr>
                    </a:p>
                  </a:txBody>
                  <a:tcPr marL="68580" marR="68580" marT="0" marB="0" anchor="ctr">
                    <a:solidFill>
                      <a:schemeClr val="accent2">
                        <a:lumMod val="20000"/>
                        <a:lumOff val="80000"/>
                      </a:schemeClr>
                    </a:solidFill>
                  </a:tcP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sym typeface="+mn-ea"/>
                        </a:rPr>
                        <a:t>拟用信托融资平均收益</a:t>
                      </a:r>
                      <a:endParaRPr lang="zh-CN" altLang="en-US" sz="1800" kern="100" dirty="0">
                        <a:latin typeface="楷体" panose="02010609060101010101" pitchFamily="49" charset="-122"/>
                        <a:ea typeface="楷体" panose="02010609060101010101" pitchFamily="49" charset="-122"/>
                        <a:sym typeface="+mn-ea"/>
                      </a:endParaRPr>
                    </a:p>
                  </a:txBody>
                  <a:tcPr marL="68580" marR="68580" marT="0" marB="0" anchor="ctr">
                    <a:solidFill>
                      <a:schemeClr val="accent2">
                        <a:lumMod val="20000"/>
                        <a:lumOff val="80000"/>
                      </a:schemeClr>
                    </a:solidFill>
                  </a:tcPr>
                </a:tc>
              </a:tr>
              <a:tr h="341630">
                <a:tc vMerge="1">
                  <a:tcPr marL="68580" marR="68580" marT="0" marB="0" anchor="ct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rPr>
                        <a:t>银行理财</a:t>
                      </a:r>
                      <a:endParaRPr lang="zh-CN" altLang="en-US"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buNone/>
                      </a:pPr>
                      <a:r>
                        <a:rPr lang="zh-CN" altLang="en-US" sz="1800" kern="100" dirty="0">
                          <a:latin typeface="楷体" panose="02010609060101010101" pitchFamily="49" charset="-122"/>
                          <a:ea typeface="楷体" panose="02010609060101010101" pitchFamily="49" charset="-122"/>
                          <a:sym typeface="+mn-ea"/>
                        </a:rPr>
                        <a:t>理财</a:t>
                      </a:r>
                      <a:r>
                        <a:rPr lang="zh-CN" altLang="en-US" sz="1800" kern="100" dirty="0">
                          <a:latin typeface="楷体" panose="02010609060101010101" pitchFamily="49" charset="-122"/>
                          <a:ea typeface="楷体" panose="02010609060101010101" pitchFamily="49" charset="-122"/>
                        </a:rPr>
                        <a:t>平均收益率</a:t>
                      </a:r>
                      <a:endParaRPr lang="zh-CN" altLang="en-US"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32740">
                <a:tc rowSpan="2">
                  <a:txBody>
                    <a:bodyPr/>
                    <a:p>
                      <a:pPr algn="ctr">
                        <a:spcAft>
                          <a:spcPts val="600"/>
                        </a:spcAft>
                      </a:pPr>
                      <a:r>
                        <a:rPr lang="zh-CN" altLang="en-US" sz="1800" kern="100" dirty="0">
                          <a:solidFill>
                            <a:schemeClr val="bg1"/>
                          </a:solidFill>
                          <a:latin typeface="楷体" panose="02010609060101010101" pitchFamily="49" charset="-122"/>
                          <a:ea typeface="楷体" panose="02010609060101010101" pitchFamily="49" charset="-122"/>
                        </a:rPr>
                        <a:t>债券</a:t>
                      </a:r>
                      <a:endParaRPr lang="zh-CN" altLang="en-US" sz="1800"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zh-CN" sz="1800" kern="100" dirty="0">
                          <a:latin typeface="楷体" panose="02010609060101010101" pitchFamily="49" charset="-122"/>
                          <a:ea typeface="楷体" panose="02010609060101010101" pitchFamily="49" charset="-122"/>
                        </a:rPr>
                        <a:t>利率债</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sz="1800" kern="100" dirty="0">
                          <a:latin typeface="楷体" panose="02010609060101010101" pitchFamily="49" charset="-122"/>
                          <a:ea typeface="楷体" panose="02010609060101010101" pitchFamily="49" charset="-122"/>
                        </a:rPr>
                        <a:t>中债总财富（总值）指数</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465455">
                <a:tc vMerge="1">
                  <a:tcPr/>
                </a:tc>
                <a:tc>
                  <a:txBody>
                    <a:bodyPr/>
                    <a:p>
                      <a:pPr algn="ctr">
                        <a:spcAft>
                          <a:spcPts val="600"/>
                        </a:spcAft>
                      </a:pPr>
                      <a:r>
                        <a:rPr lang="zh-CN" sz="1800" kern="100" dirty="0">
                          <a:latin typeface="楷体" panose="02010609060101010101" pitchFamily="49" charset="-122"/>
                          <a:ea typeface="楷体" panose="02010609060101010101" pitchFamily="49" charset="-122"/>
                        </a:rPr>
                        <a:t>信用债</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sz="1800" kern="100" dirty="0">
                          <a:latin typeface="楷体" panose="02010609060101010101" pitchFamily="49" charset="-122"/>
                          <a:ea typeface="楷体" panose="02010609060101010101" pitchFamily="49" charset="-122"/>
                        </a:rPr>
                        <a:t>中债信用债总财富（总值）指数</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32550">
                <a:tc rowSpan="2">
                  <a:txBody>
                    <a:bodyPr/>
                    <a:p>
                      <a:pPr algn="ctr">
                        <a:spcAft>
                          <a:spcPts val="600"/>
                        </a:spcAft>
                      </a:pPr>
                      <a:r>
                        <a:rPr lang="zh-CN" altLang="en-US" sz="1800" kern="100" dirty="0">
                          <a:solidFill>
                            <a:schemeClr val="bg1"/>
                          </a:solidFill>
                          <a:latin typeface="楷体" panose="02010609060101010101" pitchFamily="49" charset="-122"/>
                          <a:ea typeface="楷体" panose="02010609060101010101" pitchFamily="49" charset="-122"/>
                        </a:rPr>
                        <a:t>股票</a:t>
                      </a:r>
                      <a:endParaRPr lang="zh-CN" altLang="en-US" sz="1800"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en-US" sz="1800" kern="100" dirty="0">
                          <a:latin typeface="楷体" panose="02010609060101010101" pitchFamily="49" charset="-122"/>
                          <a:ea typeface="楷体" panose="02010609060101010101" pitchFamily="49" charset="-122"/>
                        </a:rPr>
                        <a:t>A</a:t>
                      </a:r>
                      <a:r>
                        <a:rPr lang="zh-CN" sz="1800" kern="100" dirty="0">
                          <a:latin typeface="楷体" panose="02010609060101010101" pitchFamily="49" charset="-122"/>
                          <a:ea typeface="楷体" panose="02010609060101010101" pitchFamily="49" charset="-122"/>
                        </a:rPr>
                        <a:t>股</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sz="1800" kern="100">
                          <a:latin typeface="楷体" panose="02010609060101010101" pitchFamily="49" charset="-122"/>
                          <a:ea typeface="楷体" panose="02010609060101010101" pitchFamily="49" charset="-122"/>
                        </a:rPr>
                        <a:t>中证</a:t>
                      </a:r>
                      <a:r>
                        <a:rPr lang="en-US" sz="1800" kern="100">
                          <a:latin typeface="楷体" panose="02010609060101010101" pitchFamily="49" charset="-122"/>
                          <a:ea typeface="楷体" panose="02010609060101010101" pitchFamily="49" charset="-122"/>
                        </a:rPr>
                        <a:t>800</a:t>
                      </a:r>
                      <a:endParaRPr lang="en-US" sz="1800" kern="10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32002">
                <a:tc vMerge="1">
                  <a:tcPr marL="68580" marR="68580" marT="0" marB="0" anchor="ctr"/>
                </a:tc>
                <a:tc>
                  <a:txBody>
                    <a:bodyPr/>
                    <a:p>
                      <a:pPr algn="ctr">
                        <a:spcAft>
                          <a:spcPts val="600"/>
                        </a:spcAft>
                      </a:pPr>
                      <a:r>
                        <a:rPr lang="zh-CN" sz="1800" kern="100" dirty="0">
                          <a:latin typeface="楷体" panose="02010609060101010101" pitchFamily="49" charset="-122"/>
                          <a:ea typeface="楷体" panose="02010609060101010101" pitchFamily="49" charset="-122"/>
                        </a:rPr>
                        <a:t>港股</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sz="1800" kern="100">
                          <a:latin typeface="楷体" panose="02010609060101010101" pitchFamily="49" charset="-122"/>
                          <a:ea typeface="楷体" panose="02010609060101010101" pitchFamily="49" charset="-122"/>
                        </a:rPr>
                        <a:t>恒生指数</a:t>
                      </a:r>
                      <a:endParaRPr lang="zh-CN" sz="1800" kern="10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32002">
                <a:tc rowSpan="2">
                  <a:txBody>
                    <a:bodyPr/>
                    <a:p>
                      <a:pPr algn="ctr">
                        <a:spcAft>
                          <a:spcPts val="600"/>
                        </a:spcAft>
                      </a:pPr>
                      <a:r>
                        <a:rPr lang="zh-CN" sz="1800" kern="100" dirty="0">
                          <a:solidFill>
                            <a:schemeClr val="bg1"/>
                          </a:solidFill>
                          <a:latin typeface="楷体" panose="02010609060101010101" pitchFamily="49" charset="-122"/>
                          <a:ea typeface="楷体" panose="02010609060101010101" pitchFamily="49" charset="-122"/>
                        </a:rPr>
                        <a:t>商品</a:t>
                      </a:r>
                      <a:endParaRPr lang="zh-CN" sz="1800" kern="100" dirty="0">
                        <a:solidFill>
                          <a:schemeClr val="bg1"/>
                        </a:solidFill>
                        <a:latin typeface="楷体" panose="02010609060101010101" pitchFamily="49" charset="-122"/>
                        <a:ea typeface="楷体" panose="02010609060101010101" pitchFamily="49" charset="-122"/>
                      </a:endParaRPr>
                    </a:p>
                  </a:txBody>
                  <a:tcPr marL="68580" marR="68580" marT="0" marB="0" anchor="ctr">
                    <a:solidFill>
                      <a:srgbClr val="D65840"/>
                    </a:solidFill>
                  </a:tcPr>
                </a:tc>
                <a:tc>
                  <a:txBody>
                    <a:bodyPr/>
                    <a:p>
                      <a:pPr algn="ctr">
                        <a:spcAft>
                          <a:spcPts val="600"/>
                        </a:spcAft>
                      </a:pPr>
                      <a:r>
                        <a:rPr lang="zh-CN" sz="1800" kern="100" dirty="0">
                          <a:latin typeface="楷体" panose="02010609060101010101" pitchFamily="49" charset="-122"/>
                          <a:ea typeface="楷体" panose="02010609060101010101" pitchFamily="49" charset="-122"/>
                        </a:rPr>
                        <a:t>原油</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zh-CN" sz="1800" kern="100" dirty="0">
                          <a:latin typeface="楷体" panose="02010609060101010101" pitchFamily="49" charset="-122"/>
                          <a:ea typeface="楷体" panose="02010609060101010101" pitchFamily="49" charset="-122"/>
                        </a:rPr>
                        <a:t>布伦特原油价格指数</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r h="332002">
                <a:tc vMerge="1">
                  <a:tcPr/>
                </a:tc>
                <a:tc>
                  <a:txBody>
                    <a:bodyPr/>
                    <a:p>
                      <a:pPr algn="ctr">
                        <a:spcAft>
                          <a:spcPts val="600"/>
                        </a:spcAft>
                      </a:pPr>
                      <a:r>
                        <a:rPr lang="zh-CN" sz="1800" kern="100" dirty="0">
                          <a:latin typeface="楷体" panose="02010609060101010101" pitchFamily="49" charset="-122"/>
                          <a:ea typeface="楷体" panose="02010609060101010101" pitchFamily="49" charset="-122"/>
                        </a:rPr>
                        <a:t>黄金</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c>
                  <a:txBody>
                    <a:bodyPr/>
                    <a:p>
                      <a:pPr algn="ctr">
                        <a:spcAft>
                          <a:spcPts val="600"/>
                        </a:spcAft>
                      </a:pPr>
                      <a:r>
                        <a:rPr lang="en-US" sz="1800" kern="100" dirty="0">
                          <a:latin typeface="楷体" panose="02010609060101010101" pitchFamily="49" charset="-122"/>
                          <a:ea typeface="楷体" panose="02010609060101010101" pitchFamily="49" charset="-122"/>
                        </a:rPr>
                        <a:t>COMEX</a:t>
                      </a:r>
                      <a:r>
                        <a:rPr lang="zh-CN" sz="1800" kern="100" dirty="0">
                          <a:latin typeface="楷体" panose="02010609060101010101" pitchFamily="49" charset="-122"/>
                          <a:ea typeface="楷体" panose="02010609060101010101" pitchFamily="49" charset="-122"/>
                        </a:rPr>
                        <a:t>黄金价格指数</a:t>
                      </a:r>
                      <a:endParaRPr lang="zh-CN" sz="1800" kern="100" dirty="0">
                        <a:latin typeface="楷体" panose="02010609060101010101" pitchFamily="49" charset="-122"/>
                        <a:ea typeface="楷体" panose="02010609060101010101" pitchFamily="49" charset="-122"/>
                      </a:endParaRPr>
                    </a:p>
                  </a:txBody>
                  <a:tcPr marL="68580" marR="68580" marT="0" marB="0" anchor="ctr">
                    <a:solidFill>
                      <a:schemeClr val="accent2">
                        <a:lumMod val="20000"/>
                        <a:lumOff val="80000"/>
                      </a:schemeClr>
                    </a:solidFill>
                  </a:tcPr>
                </a:tc>
              </a:tr>
            </a:tbl>
          </a:graphicData>
        </a:graphic>
      </p:graphicFrame>
      <p:sp>
        <p:nvSpPr>
          <p:cNvPr id="7" name="矩形 6"/>
          <p:cNvSpPr/>
          <p:nvPr/>
        </p:nvSpPr>
        <p:spPr>
          <a:xfrm>
            <a:off x="-21590" y="6696075"/>
            <a:ext cx="12214225" cy="161925"/>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clrChange>
              <a:clrFrom>
                <a:srgbClr val="FFFFFF"/>
              </a:clrFrom>
              <a:clrTo>
                <a:srgbClr val="FFFFFF">
                  <a:alpha val="0"/>
                </a:srgbClr>
              </a:clrTo>
            </a:clrChange>
          </a:blip>
          <a:stretch>
            <a:fillRect/>
          </a:stretch>
        </p:blipFill>
        <p:spPr>
          <a:xfrm>
            <a:off x="9096397" y="172924"/>
            <a:ext cx="2907665" cy="74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filter="randombar(horizontal)">
                                      <p:cBhvr>
                                        <p:cTn id="7" dur="75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矩形 19"/>
          <p:cNvSpPr/>
          <p:nvPr/>
        </p:nvSpPr>
        <p:spPr>
          <a:xfrm>
            <a:off x="502423" y="1484063"/>
            <a:ext cx="11249660" cy="1936750"/>
          </a:xfrm>
          <a:prstGeom prst="rect">
            <a:avLst/>
          </a:prstGeom>
          <a:solidFill>
            <a:srgbClr val="D65840"/>
          </a:solidFill>
          <a:ln w="9525">
            <a:noFill/>
          </a:ln>
        </p:spPr>
        <p:txBody>
          <a:bodyPr wrap="square" lIns="91426" tIns="45713" rIns="91426" bIns="45713">
            <a:spAutoFit/>
          </a:bodyPr>
          <a:p>
            <a:pPr indent="0" algn="l" fontAlgn="base">
              <a:lnSpc>
                <a:spcPct val="200000"/>
              </a:lnSpc>
              <a:spcBef>
                <a:spcPct val="20000"/>
              </a:spcBef>
              <a:spcAft>
                <a:spcPct val="0"/>
              </a:spcAft>
              <a:buClr>
                <a:srgbClr val="FF0000"/>
              </a:buClr>
              <a:buSzPct val="90000"/>
              <a:buFont typeface="Wingdings" panose="05000000000000000000" pitchFamily="2" charset="2"/>
              <a:buNone/>
              <a:defRPr/>
            </a:pPr>
            <a:r>
              <a:rPr lang="en-US" altLang="zh-CN" sz="2000" b="1" dirty="0">
                <a:solidFill>
                  <a:schemeClr val="bg1"/>
                </a:solidFill>
                <a:latin typeface="楷体" panose="02010609060101010101" pitchFamily="49" charset="-122"/>
                <a:ea typeface="楷体" panose="02010609060101010101" pitchFamily="49" charset="-122"/>
                <a:cs typeface="方正兰亭黑_GBK"/>
                <a:sym typeface="+mn-ea"/>
              </a:rPr>
              <a:t>3</a:t>
            </a:r>
            <a:r>
              <a:rPr lang="zh-CN" altLang="en-US" sz="2000" b="1" dirty="0">
                <a:solidFill>
                  <a:schemeClr val="bg1"/>
                </a:solidFill>
                <a:latin typeface="楷体" panose="02010609060101010101" pitchFamily="49" charset="-122"/>
                <a:ea typeface="楷体" panose="02010609060101010101" pitchFamily="49" charset="-122"/>
                <a:cs typeface="方正兰亭黑_GBK"/>
                <a:sym typeface="+mn-ea"/>
              </a:rPr>
              <a:t>月</a:t>
            </a:r>
            <a:r>
              <a:rPr lang="en-US" altLang="zh-CN" sz="2000" b="1" dirty="0">
                <a:solidFill>
                  <a:schemeClr val="bg1"/>
                </a:solidFill>
                <a:latin typeface="楷体" panose="02010609060101010101" pitchFamily="49" charset="-122"/>
                <a:ea typeface="楷体" panose="02010609060101010101" pitchFamily="49" charset="-122"/>
                <a:cs typeface="方正兰亭黑_GBK"/>
                <a:sym typeface="+mn-ea"/>
              </a:rPr>
              <a:t>22</a:t>
            </a:r>
            <a:r>
              <a:rPr lang="zh-CN" altLang="en-US" sz="2000" b="1" dirty="0">
                <a:solidFill>
                  <a:schemeClr val="bg1"/>
                </a:solidFill>
                <a:latin typeface="楷体" panose="02010609060101010101" pitchFamily="49" charset="-122"/>
                <a:ea typeface="楷体" panose="02010609060101010101" pitchFamily="49" charset="-122"/>
                <a:cs typeface="方正兰亭黑_GBK"/>
                <a:sym typeface="+mn-ea"/>
              </a:rPr>
              <a:t>日美联储加息靴子刚一落地，</a:t>
            </a:r>
            <a:r>
              <a:rPr lang="en-US" altLang="zh-CN" sz="2000" b="1" dirty="0">
                <a:solidFill>
                  <a:schemeClr val="bg1"/>
                </a:solidFill>
                <a:latin typeface="楷体" panose="02010609060101010101" pitchFamily="49" charset="-122"/>
                <a:ea typeface="楷体" panose="02010609060101010101" pitchFamily="49" charset="-122"/>
                <a:cs typeface="方正兰亭黑_GBK"/>
                <a:sym typeface="+mn-ea"/>
              </a:rPr>
              <a:t>3</a:t>
            </a:r>
            <a:r>
              <a:rPr lang="zh-CN" altLang="en-US" sz="2000" b="1" dirty="0">
                <a:solidFill>
                  <a:schemeClr val="bg1"/>
                </a:solidFill>
                <a:latin typeface="楷体" panose="02010609060101010101" pitchFamily="49" charset="-122"/>
                <a:ea typeface="楷体" panose="02010609060101010101" pitchFamily="49" charset="-122"/>
                <a:cs typeface="方正兰亭黑_GBK"/>
                <a:sym typeface="+mn-ea"/>
              </a:rPr>
              <a:t>月</a:t>
            </a:r>
            <a:r>
              <a:rPr lang="en-US" altLang="zh-CN" sz="2000" b="1" dirty="0">
                <a:solidFill>
                  <a:schemeClr val="bg1"/>
                </a:solidFill>
                <a:latin typeface="楷体" panose="02010609060101010101" pitchFamily="49" charset="-122"/>
                <a:ea typeface="楷体" panose="02010609060101010101" pitchFamily="49" charset="-122"/>
                <a:cs typeface="方正兰亭黑_GBK"/>
                <a:sym typeface="+mn-ea"/>
              </a:rPr>
              <a:t>23</a:t>
            </a:r>
            <a:r>
              <a:rPr lang="zh-CN" altLang="en-US" sz="2000" b="1" dirty="0">
                <a:solidFill>
                  <a:schemeClr val="bg1"/>
                </a:solidFill>
                <a:latin typeface="楷体" panose="02010609060101010101" pitchFamily="49" charset="-122"/>
                <a:ea typeface="楷体" panose="02010609060101010101" pitchFamily="49" charset="-122"/>
                <a:cs typeface="方正兰亭黑_GBK"/>
                <a:sym typeface="+mn-ea"/>
              </a:rPr>
              <a:t>日特朗普就打响了中美贸易战，全球股市应声而落，短期资本市场波动加大，同时考虑到两会后流动性逐步收紧，市场避险情绪开始升温，</a:t>
            </a:r>
            <a:r>
              <a:rPr sz="2000" b="1" dirty="0">
                <a:solidFill>
                  <a:schemeClr val="bg1"/>
                </a:solidFill>
                <a:latin typeface="楷体" panose="02010609060101010101" pitchFamily="49" charset="-122"/>
                <a:ea typeface="楷体" panose="02010609060101010101" pitchFamily="49" charset="-122"/>
                <a:cs typeface="方正兰亭黑_GBK"/>
                <a:sym typeface="+mn-ea"/>
              </a:rPr>
              <a:t>故</a:t>
            </a:r>
            <a:r>
              <a:rPr lang="zh-CN" sz="2000" b="1" dirty="0">
                <a:solidFill>
                  <a:schemeClr val="bg1"/>
                </a:solidFill>
                <a:latin typeface="楷体" panose="02010609060101010101" pitchFamily="49" charset="-122"/>
                <a:ea typeface="楷体" panose="02010609060101010101" pitchFamily="49" charset="-122"/>
                <a:cs typeface="方正兰亭黑_GBK"/>
                <a:sym typeface="+mn-ea"/>
              </a:rPr>
              <a:t>下调</a:t>
            </a:r>
            <a:r>
              <a:rPr lang="en-US" sz="2000" b="1" dirty="0">
                <a:solidFill>
                  <a:schemeClr val="bg1"/>
                </a:solidFill>
                <a:latin typeface="楷体" panose="02010609060101010101" pitchFamily="49" charset="-122"/>
                <a:ea typeface="楷体" panose="02010609060101010101" pitchFamily="49" charset="-122"/>
                <a:cs typeface="方正兰亭黑_GBK"/>
                <a:sym typeface="+mn-ea"/>
              </a:rPr>
              <a:t>4</a:t>
            </a:r>
            <a:r>
              <a:rPr sz="2000" b="1" dirty="0">
                <a:solidFill>
                  <a:schemeClr val="bg1"/>
                </a:solidFill>
                <a:latin typeface="楷体" panose="02010609060101010101" pitchFamily="49" charset="-122"/>
                <a:ea typeface="楷体" panose="02010609060101010101" pitchFamily="49" charset="-122"/>
                <a:cs typeface="方正兰亭黑_GBK"/>
                <a:sym typeface="+mn-ea"/>
              </a:rPr>
              <a:t>月份</a:t>
            </a:r>
            <a:r>
              <a:rPr lang="zh-CN" sz="2000" b="1" dirty="0">
                <a:solidFill>
                  <a:schemeClr val="bg1"/>
                </a:solidFill>
                <a:latin typeface="楷体" panose="02010609060101010101" pitchFamily="49" charset="-122"/>
                <a:ea typeface="楷体" panose="02010609060101010101" pitchFamily="49" charset="-122"/>
                <a:cs typeface="方正兰亭黑_GBK"/>
                <a:sym typeface="+mn-ea"/>
              </a:rPr>
              <a:t>权益类</a:t>
            </a:r>
            <a:r>
              <a:rPr sz="2000" b="1" dirty="0">
                <a:solidFill>
                  <a:schemeClr val="bg1"/>
                </a:solidFill>
                <a:latin typeface="楷体" panose="02010609060101010101" pitchFamily="49" charset="-122"/>
                <a:ea typeface="楷体" panose="02010609060101010101" pitchFamily="49" charset="-122"/>
                <a:cs typeface="方正兰亭黑_GBK"/>
                <a:sym typeface="+mn-ea"/>
              </a:rPr>
              <a:t>资产配置比例</a:t>
            </a:r>
            <a:r>
              <a:rPr lang="en-US" sz="2000" b="1" dirty="0">
                <a:solidFill>
                  <a:schemeClr val="bg1"/>
                </a:solidFill>
                <a:latin typeface="楷体" panose="02010609060101010101" pitchFamily="49" charset="-122"/>
                <a:ea typeface="楷体" panose="02010609060101010101" pitchFamily="49" charset="-122"/>
                <a:cs typeface="方正兰亭黑_GBK"/>
                <a:sym typeface="+mn-ea"/>
              </a:rPr>
              <a:t>3</a:t>
            </a:r>
            <a:r>
              <a:rPr sz="2000" b="1" dirty="0">
                <a:solidFill>
                  <a:schemeClr val="bg1"/>
                </a:solidFill>
                <a:latin typeface="楷体" panose="02010609060101010101" pitchFamily="49" charset="-122"/>
                <a:ea typeface="楷体" panose="02010609060101010101" pitchFamily="49" charset="-122"/>
                <a:cs typeface="方正兰亭黑_GBK"/>
                <a:sym typeface="+mn-ea"/>
              </a:rPr>
              <a:t>%，同时上调</a:t>
            </a:r>
            <a:r>
              <a:rPr lang="zh-CN" sz="2000" b="1" dirty="0">
                <a:solidFill>
                  <a:schemeClr val="bg1"/>
                </a:solidFill>
                <a:latin typeface="楷体" panose="02010609060101010101" pitchFamily="49" charset="-122"/>
                <a:ea typeface="楷体" panose="02010609060101010101" pitchFamily="49" charset="-122"/>
                <a:cs typeface="方正兰亭黑_GBK"/>
                <a:sym typeface="+mn-ea"/>
              </a:rPr>
              <a:t>现金类</a:t>
            </a:r>
            <a:r>
              <a:rPr sz="2000" b="1" dirty="0">
                <a:solidFill>
                  <a:schemeClr val="bg1"/>
                </a:solidFill>
                <a:latin typeface="楷体" panose="02010609060101010101" pitchFamily="49" charset="-122"/>
                <a:ea typeface="楷体" panose="02010609060101010101" pitchFamily="49" charset="-122"/>
                <a:cs typeface="方正兰亭黑_GBK"/>
                <a:sym typeface="+mn-ea"/>
              </a:rPr>
              <a:t>资产配置比例</a:t>
            </a:r>
            <a:r>
              <a:rPr lang="en-US" sz="2000" b="1" dirty="0">
                <a:solidFill>
                  <a:schemeClr val="bg1"/>
                </a:solidFill>
                <a:latin typeface="楷体" panose="02010609060101010101" pitchFamily="49" charset="-122"/>
                <a:ea typeface="楷体" panose="02010609060101010101" pitchFamily="49" charset="-122"/>
                <a:cs typeface="方正兰亭黑_GBK"/>
                <a:sym typeface="+mn-ea"/>
              </a:rPr>
              <a:t>3</a:t>
            </a:r>
            <a:r>
              <a:rPr sz="2000" b="1" dirty="0">
                <a:solidFill>
                  <a:schemeClr val="bg1"/>
                </a:solidFill>
                <a:latin typeface="楷体" panose="02010609060101010101" pitchFamily="49" charset="-122"/>
                <a:ea typeface="楷体" panose="02010609060101010101" pitchFamily="49" charset="-122"/>
                <a:cs typeface="方正兰亭黑_GBK"/>
                <a:sym typeface="+mn-ea"/>
              </a:rPr>
              <a:t>%</a:t>
            </a:r>
            <a:r>
              <a:rPr lang="zh-CN" sz="2000" b="1" dirty="0">
                <a:solidFill>
                  <a:schemeClr val="bg1"/>
                </a:solidFill>
                <a:latin typeface="楷体" panose="02010609060101010101" pitchFamily="49" charset="-122"/>
                <a:ea typeface="楷体" panose="02010609060101010101" pitchFamily="49" charset="-122"/>
                <a:cs typeface="方正兰亭黑_GBK"/>
                <a:sym typeface="+mn-ea"/>
              </a:rPr>
              <a:t>，</a:t>
            </a:r>
            <a:r>
              <a:rPr sz="2000" b="1" dirty="0">
                <a:solidFill>
                  <a:schemeClr val="bg1"/>
                </a:solidFill>
                <a:latin typeface="楷体" panose="02010609060101010101" pitchFamily="49" charset="-122"/>
                <a:ea typeface="楷体" panose="02010609060101010101" pitchFamily="49" charset="-122"/>
                <a:cs typeface="方正兰亭黑_GBK"/>
                <a:sym typeface="+mn-ea"/>
              </a:rPr>
              <a:t>其他资产配置比例维持不变。</a:t>
            </a:r>
            <a:endParaRPr sz="2000" b="1" dirty="0">
              <a:solidFill>
                <a:schemeClr val="bg1"/>
              </a:solidFill>
              <a:latin typeface="楷体" panose="02010609060101010101" pitchFamily="49" charset="-122"/>
              <a:ea typeface="楷体" panose="02010609060101010101" pitchFamily="49" charset="-122"/>
              <a:cs typeface="方正兰亭黑_GBK"/>
              <a:sym typeface="+mn-ea"/>
            </a:endParaRPr>
          </a:p>
        </p:txBody>
      </p:sp>
      <p:sp>
        <p:nvSpPr>
          <p:cNvPr id="12" name="矩形 11"/>
          <p:cNvSpPr/>
          <p:nvPr/>
        </p:nvSpPr>
        <p:spPr>
          <a:xfrm>
            <a:off x="474945" y="172720"/>
            <a:ext cx="4033520"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五大类资产配置建议</a:t>
            </a:r>
            <a:endParaRPr kumimoji="1" lang="zh-CN" altLang="en-US" sz="2800" b="1" dirty="0">
              <a:solidFill>
                <a:schemeClr val="accent2">
                  <a:lumMod val="75000"/>
                </a:schemeClr>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clrChange>
              <a:clrFrom>
                <a:srgbClr val="FFFFFF"/>
              </a:clrFrom>
              <a:clrTo>
                <a:srgbClr val="FFFFFF">
                  <a:alpha val="0"/>
                </a:srgbClr>
              </a:clrTo>
            </a:clrChange>
          </a:blip>
          <a:stretch>
            <a:fillRect/>
          </a:stretch>
        </p:blipFill>
        <p:spPr>
          <a:xfrm>
            <a:off x="9096397" y="172924"/>
            <a:ext cx="2907665" cy="746760"/>
          </a:xfrm>
          <a:prstGeom prst="rect">
            <a:avLst/>
          </a:prstGeom>
        </p:spPr>
      </p:pic>
      <p:graphicFrame>
        <p:nvGraphicFramePr>
          <p:cNvPr id="3" name="图表 2"/>
          <p:cNvGraphicFramePr/>
          <p:nvPr/>
        </p:nvGraphicFramePr>
        <p:xfrm>
          <a:off x="-75248" y="3914140"/>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3048317" y="391414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6797357" y="391414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filter="randombar(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矩形 2"/>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五大类资产配置建议</a:t>
            </a:r>
            <a:endParaRPr kumimoji="1" lang="zh-CN" altLang="en-US" sz="2800" b="1" dirty="0">
              <a:solidFill>
                <a:srgbClr val="A0262F"/>
              </a:solidFill>
              <a:latin typeface="新宋体" panose="02010609030101010101" charset="-122"/>
              <a:ea typeface="新宋体" panose="02010609030101010101"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041970" y="1229376"/>
            <a:ext cx="3738880" cy="491490"/>
          </a:xfrm>
          <a:prstGeom prst="rect">
            <a:avLst/>
          </a:prstGeom>
        </p:spPr>
        <p:txBody>
          <a:bodyPr wrap="none">
            <a:spAutoFit/>
          </a:bodyPr>
          <a:p>
            <a:pPr eaLnBrk="0" hangingPunct="0">
              <a:lnSpc>
                <a:spcPct val="130000"/>
              </a:lnSpc>
              <a:spcAft>
                <a:spcPts val="500"/>
              </a:spcAft>
            </a:pPr>
            <a:r>
              <a:rPr lang="zh-CN" altLang="en-US" sz="2000" b="1" dirty="0">
                <a:latin typeface="微软雅黑" panose="020B0503020204020204" pitchFamily="34" charset="-122"/>
                <a:ea typeface="微软雅黑" panose="020B0503020204020204" pitchFamily="34" charset="-122"/>
              </a:rPr>
              <a:t>五大类资产配置观点变化明细表</a:t>
            </a:r>
            <a:endParaRPr lang="zh-CN" altLang="en-US" sz="2000" b="1" dirty="0">
              <a:latin typeface="微软雅黑" panose="020B0503020204020204" pitchFamily="34" charset="-122"/>
              <a:ea typeface="微软雅黑" panose="020B0503020204020204" pitchFamily="34" charset="-122"/>
            </a:endParaRPr>
          </a:p>
        </p:txBody>
      </p:sp>
      <p:sp>
        <p:nvSpPr>
          <p:cNvPr id="231" name="矩形 93"/>
          <p:cNvSpPr/>
          <p:nvPr/>
        </p:nvSpPr>
        <p:spPr>
          <a:xfrm>
            <a:off x="2237441" y="1768203"/>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
        <p:nvSpPr>
          <p:cNvPr id="232" name="矩形 93"/>
          <p:cNvSpPr/>
          <p:nvPr/>
        </p:nvSpPr>
        <p:spPr>
          <a:xfrm rot="10800000">
            <a:off x="9522048" y="639467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微软雅黑" panose="020B0503020204020204" pitchFamily="34" charset="-122"/>
            </a:endParaRPr>
          </a:p>
        </p:txBody>
      </p:sp>
      <p:sp>
        <p:nvSpPr>
          <p:cNvPr id="5" name="矩形 4"/>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clrChange>
              <a:clrFrom>
                <a:srgbClr val="FFFFFF"/>
              </a:clrFrom>
              <a:clrTo>
                <a:srgbClr val="FFFFFF">
                  <a:alpha val="0"/>
                </a:srgbClr>
              </a:clrTo>
            </a:clrChange>
          </a:blip>
          <a:stretch>
            <a:fillRect/>
          </a:stretch>
        </p:blipFill>
        <p:spPr>
          <a:xfrm>
            <a:off x="9096397" y="172924"/>
            <a:ext cx="2907665" cy="746760"/>
          </a:xfrm>
          <a:prstGeom prst="rect">
            <a:avLst/>
          </a:prstGeom>
        </p:spPr>
      </p:pic>
      <p:pic>
        <p:nvPicPr>
          <p:cNvPr id="2" name="图片 1"/>
          <p:cNvPicPr>
            <a:picLocks noChangeAspect="1"/>
          </p:cNvPicPr>
          <p:nvPr/>
        </p:nvPicPr>
        <p:blipFill>
          <a:blip r:embed="rId2">
            <a:clrChange>
              <a:clrFrom>
                <a:srgbClr val="D9D9D9">
                  <a:alpha val="100000"/>
                </a:srgbClr>
              </a:clrFrom>
              <a:clrTo>
                <a:srgbClr val="D9D9D9">
                  <a:alpha val="100000"/>
                  <a:alpha val="0"/>
                </a:srgbClr>
              </a:clrTo>
            </a:clrChange>
          </a:blip>
          <a:stretch>
            <a:fillRect/>
          </a:stretch>
        </p:blipFill>
        <p:spPr>
          <a:xfrm>
            <a:off x="2414270" y="1950085"/>
            <a:ext cx="7230745" cy="4551680"/>
          </a:xfrm>
          <a:prstGeom prst="rect">
            <a:avLst/>
          </a:prstGeom>
          <a:ln w="57150" cmpd="sng">
            <a:solidFill>
              <a:srgbClr val="893C3D"/>
            </a:solidFill>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500" fill="hold"/>
                                        <p:tgtEl>
                                          <p:spTgt spid="231"/>
                                        </p:tgtEl>
                                        <p:attrNameLst>
                                          <p:attrName>ppt_w</p:attrName>
                                        </p:attrNameLst>
                                      </p:cBhvr>
                                      <p:tavLst>
                                        <p:tav tm="0">
                                          <p:val>
                                            <p:fltVal val="0"/>
                                          </p:val>
                                        </p:tav>
                                        <p:tav tm="100000">
                                          <p:val>
                                            <p:strVal val="#ppt_w"/>
                                          </p:val>
                                        </p:tav>
                                      </p:tavLst>
                                    </p:anim>
                                    <p:anim calcmode="lin" valueType="num">
                                      <p:cBhvr>
                                        <p:cTn id="8" dur="500" fill="hold"/>
                                        <p:tgtEl>
                                          <p:spTgt spid="231"/>
                                        </p:tgtEl>
                                        <p:attrNameLst>
                                          <p:attrName>ppt_h</p:attrName>
                                        </p:attrNameLst>
                                      </p:cBhvr>
                                      <p:tavLst>
                                        <p:tav tm="0">
                                          <p:val>
                                            <p:fltVal val="0"/>
                                          </p:val>
                                        </p:tav>
                                        <p:tav tm="100000">
                                          <p:val>
                                            <p:strVal val="#ppt_h"/>
                                          </p:val>
                                        </p:tav>
                                      </p:tavLst>
                                    </p:anim>
                                    <p:animEffect transition="in" filter="fade">
                                      <p:cBhvr>
                                        <p:cTn id="9" dur="500"/>
                                        <p:tgtEl>
                                          <p:spTgt spid="231"/>
                                        </p:tgtEl>
                                      </p:cBhvr>
                                    </p:animEffect>
                                    <p:anim calcmode="lin" valueType="num">
                                      <p:cBhvr>
                                        <p:cTn id="10" dur="500" fill="hold"/>
                                        <p:tgtEl>
                                          <p:spTgt spid="231"/>
                                        </p:tgtEl>
                                        <p:attrNameLst>
                                          <p:attrName>ppt_x</p:attrName>
                                        </p:attrNameLst>
                                      </p:cBhvr>
                                      <p:tavLst>
                                        <p:tav tm="0">
                                          <p:val>
                                            <p:fltVal val="0.5"/>
                                          </p:val>
                                        </p:tav>
                                        <p:tav tm="100000">
                                          <p:val>
                                            <p:strVal val="#ppt_x"/>
                                          </p:val>
                                        </p:tav>
                                      </p:tavLst>
                                    </p:anim>
                                    <p:anim calcmode="lin" valueType="num">
                                      <p:cBhvr>
                                        <p:cTn id="11" dur="500" fill="hold"/>
                                        <p:tgtEl>
                                          <p:spTgt spid="23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2"/>
                                        </p:tgtEl>
                                        <p:attrNameLst>
                                          <p:attrName>style.visibility</p:attrName>
                                        </p:attrNameLst>
                                      </p:cBhvr>
                                      <p:to>
                                        <p:strVal val="visible"/>
                                      </p:to>
                                    </p:set>
                                    <p:anim calcmode="lin" valueType="num">
                                      <p:cBhvr>
                                        <p:cTn id="14" dur="500" fill="hold"/>
                                        <p:tgtEl>
                                          <p:spTgt spid="232"/>
                                        </p:tgtEl>
                                        <p:attrNameLst>
                                          <p:attrName>ppt_w</p:attrName>
                                        </p:attrNameLst>
                                      </p:cBhvr>
                                      <p:tavLst>
                                        <p:tav tm="0">
                                          <p:val>
                                            <p:fltVal val="0"/>
                                          </p:val>
                                        </p:tav>
                                        <p:tav tm="100000">
                                          <p:val>
                                            <p:strVal val="#ppt_w"/>
                                          </p:val>
                                        </p:tav>
                                      </p:tavLst>
                                    </p:anim>
                                    <p:anim calcmode="lin" valueType="num">
                                      <p:cBhvr>
                                        <p:cTn id="15" dur="500" fill="hold"/>
                                        <p:tgtEl>
                                          <p:spTgt spid="232"/>
                                        </p:tgtEl>
                                        <p:attrNameLst>
                                          <p:attrName>ppt_h</p:attrName>
                                        </p:attrNameLst>
                                      </p:cBhvr>
                                      <p:tavLst>
                                        <p:tav tm="0">
                                          <p:val>
                                            <p:fltVal val="0"/>
                                          </p:val>
                                        </p:tav>
                                        <p:tav tm="100000">
                                          <p:val>
                                            <p:strVal val="#ppt_h"/>
                                          </p:val>
                                        </p:tav>
                                      </p:tavLst>
                                    </p:anim>
                                    <p:animEffect transition="in" filter="fade">
                                      <p:cBhvr>
                                        <p:cTn id="16" dur="500"/>
                                        <p:tgtEl>
                                          <p:spTgt spid="232"/>
                                        </p:tgtEl>
                                      </p:cBhvr>
                                    </p:animEffect>
                                    <p:anim calcmode="lin" valueType="num">
                                      <p:cBhvr>
                                        <p:cTn id="17" dur="500" fill="hold"/>
                                        <p:tgtEl>
                                          <p:spTgt spid="232"/>
                                        </p:tgtEl>
                                        <p:attrNameLst>
                                          <p:attrName>ppt_x</p:attrName>
                                        </p:attrNameLst>
                                      </p:cBhvr>
                                      <p:tavLst>
                                        <p:tav tm="0">
                                          <p:val>
                                            <p:fltVal val="0.5"/>
                                          </p:val>
                                        </p:tav>
                                        <p:tav tm="100000">
                                          <p:val>
                                            <p:strVal val="#ppt_x"/>
                                          </p:val>
                                        </p:tav>
                                      </p:tavLst>
                                    </p:anim>
                                    <p:anim calcmode="lin" valueType="num">
                                      <p:cBhvr>
                                        <p:cTn id="18" dur="500" fill="hold"/>
                                        <p:tgtEl>
                                          <p:spTgt spid="2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bldLvl="0" animBg="1"/>
      <p:bldP spid="23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矩形 1"/>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货币政策</a:t>
            </a:r>
            <a:endParaRPr lang="zh-CN" altLang="en-US" sz="2800" b="1" dirty="0">
              <a:solidFill>
                <a:srgbClr val="D65840"/>
              </a:solidFill>
              <a:latin typeface="微软雅黑" panose="020B0503020204020204" pitchFamily="34" charset="-122"/>
              <a:ea typeface="微软雅黑" panose="020B0503020204020204" pitchFamily="34"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125145" y="1429504"/>
            <a:ext cx="2722880" cy="398780"/>
          </a:xfrm>
          <a:prstGeom prst="rect">
            <a:avLst/>
          </a:prstGeom>
        </p:spPr>
        <p:txBody>
          <a:bodyPr wrap="none">
            <a:spAutoFit/>
          </a:bodyPr>
          <a:p>
            <a:pPr lvl="0" algn="l"/>
            <a:r>
              <a:rPr lang="zh-CN" altLang="en-US" sz="2000" b="1" dirty="0">
                <a:solidFill>
                  <a:srgbClr val="D65840"/>
                </a:solidFill>
                <a:latin typeface="微软雅黑" panose="020B0503020204020204" pitchFamily="34" charset="-122"/>
                <a:ea typeface="微软雅黑" panose="020B0503020204020204" pitchFamily="34" charset="-122"/>
                <a:sym typeface="+mn-ea"/>
              </a:rPr>
              <a:t>货币政策执行报告解读</a:t>
            </a:r>
            <a:endParaRPr lang="zh-CN" altLang="en-US" sz="2000" b="1" dirty="0">
              <a:solidFill>
                <a:srgbClr val="D65840"/>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灯片编号占位符 10"/>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clrChange>
              <a:clrFrom>
                <a:srgbClr val="FFFFFF"/>
              </a:clrFrom>
              <a:clrTo>
                <a:srgbClr val="FFFFFF">
                  <a:alpha val="0"/>
                </a:srgbClr>
              </a:clrTo>
            </a:clrChange>
          </a:blip>
          <a:stretch>
            <a:fillRect/>
          </a:stretch>
        </p:blipFill>
        <p:spPr>
          <a:xfrm>
            <a:off x="9096397" y="172924"/>
            <a:ext cx="2907665" cy="746760"/>
          </a:xfrm>
          <a:prstGeom prst="rect">
            <a:avLst/>
          </a:prstGeom>
        </p:spPr>
      </p:pic>
      <p:sp>
        <p:nvSpPr>
          <p:cNvPr id="7" name="椭圆 6"/>
          <p:cNvSpPr/>
          <p:nvPr>
            <p:custDataLst>
              <p:tags r:id="rId2"/>
            </p:custDataLst>
          </p:nvPr>
        </p:nvSpPr>
        <p:spPr>
          <a:xfrm>
            <a:off x="1360170" y="5285740"/>
            <a:ext cx="606425" cy="60642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lvl="0" algn="ctr">
              <a:defRPr/>
            </a:pPr>
            <a:r>
              <a:rPr lang="en-US" altLang="zh-CN" sz="2800" kern="0" dirty="0"/>
              <a:t>4</a:t>
            </a:r>
            <a:endParaRPr lang="zh-CN" altLang="en-US" sz="2800" kern="0" dirty="0"/>
          </a:p>
        </p:txBody>
      </p:sp>
      <p:sp>
        <p:nvSpPr>
          <p:cNvPr id="9" name="文本框 8"/>
          <p:cNvSpPr txBox="1"/>
          <p:nvPr>
            <p:custDataLst>
              <p:tags r:id="rId3"/>
            </p:custDataLst>
          </p:nvPr>
        </p:nvSpPr>
        <p:spPr>
          <a:xfrm>
            <a:off x="2258060" y="5300980"/>
            <a:ext cx="3681730" cy="814070"/>
          </a:xfrm>
          <a:prstGeom prst="rect">
            <a:avLst/>
          </a:prstGeom>
        </p:spPr>
        <p:txBody>
          <a:bodyPr wrap="square" anchor="t">
            <a:normAutofit fontScale="90000"/>
          </a:bodyPr>
          <a:lstStyle>
            <a:defPPr>
              <a:defRPr lang="zh-CN"/>
            </a:defPPr>
            <a:lvl1pPr marR="0" lvl="0" indent="0">
              <a:spcBef>
                <a:spcPts val="0"/>
              </a:spcBef>
              <a:spcAft>
                <a:spcPts val="0"/>
              </a:spcAft>
              <a:buClrTx/>
              <a:buSzTx/>
              <a:buFontTx/>
              <a:buNone/>
              <a:defRPr kumimoji="0" b="0" i="0" u="none" strike="noStrike" kern="0" cap="none" spc="0" normalizeH="0" baseline="0">
                <a:ln>
                  <a:noFill/>
                </a:ln>
                <a:solidFill>
                  <a:schemeClr val="tx1">
                    <a:lumMod val="65000"/>
                    <a:lumOff val="35000"/>
                  </a:schemeClr>
                </a:solidFill>
                <a:effectLst/>
                <a:uLnTx/>
                <a:uFillTx/>
              </a:defRPr>
            </a:lvl1pPr>
          </a:lstStyle>
          <a:p>
            <a:r>
              <a:rPr lang="zh-CN"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重申低M2增速或是新常态，货币政策逐步向价格调控为主转变。</a:t>
            </a:r>
            <a:endParaRPr lang="en-US"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p:txBody>
      </p:sp>
      <p:sp>
        <p:nvSpPr>
          <p:cNvPr id="5" name="椭圆 4"/>
          <p:cNvSpPr/>
          <p:nvPr>
            <p:custDataLst>
              <p:tags r:id="rId4"/>
            </p:custDataLst>
          </p:nvPr>
        </p:nvSpPr>
        <p:spPr>
          <a:xfrm>
            <a:off x="1357630" y="4244975"/>
            <a:ext cx="606425" cy="60642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lvl="0" algn="ctr">
              <a:defRPr/>
            </a:pPr>
            <a:r>
              <a:rPr lang="en-US" altLang="zh-CN" sz="2800" kern="0" dirty="0"/>
              <a:t>3</a:t>
            </a:r>
            <a:endParaRPr lang="zh-CN" altLang="en-US" sz="2800" kern="0" dirty="0"/>
          </a:p>
        </p:txBody>
      </p:sp>
      <p:sp>
        <p:nvSpPr>
          <p:cNvPr id="8" name="文本框 7"/>
          <p:cNvSpPr txBox="1"/>
          <p:nvPr>
            <p:custDataLst>
              <p:tags r:id="rId5"/>
            </p:custDataLst>
          </p:nvPr>
        </p:nvSpPr>
        <p:spPr>
          <a:xfrm>
            <a:off x="2260600" y="4100195"/>
            <a:ext cx="3775710" cy="965200"/>
          </a:xfrm>
          <a:prstGeom prst="rect">
            <a:avLst/>
          </a:prstGeom>
        </p:spPr>
        <p:txBody>
          <a:bodyPr wrap="square" anchor="t">
            <a:normAutofit fontScale="90000"/>
          </a:bodyPr>
          <a:lstStyle>
            <a:defPPr>
              <a:defRPr lang="zh-CN"/>
            </a:defPPr>
            <a:lvl1pPr marR="0" lvl="0" indent="0">
              <a:spcBef>
                <a:spcPts val="0"/>
              </a:spcBef>
              <a:spcAft>
                <a:spcPts val="0"/>
              </a:spcAft>
              <a:buClrTx/>
              <a:buSzTx/>
              <a:buFontTx/>
              <a:buNone/>
              <a:defRPr kumimoji="0" b="0" i="0" u="none" strike="noStrike" kern="0" cap="none" spc="0" normalizeH="0" baseline="0">
                <a:ln>
                  <a:noFill/>
                </a:ln>
                <a:solidFill>
                  <a:schemeClr val="tx1">
                    <a:lumMod val="65000"/>
                    <a:lumOff val="35000"/>
                  </a:schemeClr>
                </a:solidFill>
                <a:effectLst/>
                <a:uLnTx/>
                <a:uFillTx/>
              </a:defRPr>
            </a:lvl1pPr>
          </a:lstStyle>
          <a:p>
            <a:r>
              <a:rPr lang="zh-CN"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货币政策维持稳健中性，管住货币供应总闸门，进一步完善宏观审慎的政策框架</a:t>
            </a:r>
            <a:r>
              <a:rPr lang="en-US"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endParaRPr lang="en-US"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a:p>
            <a:endParaRPr lang="zh-CN" altLang="en-US" sz="2000">
              <a:solidFill>
                <a:schemeClr val="dk1"/>
              </a:solidFill>
            </a:endParaRPr>
          </a:p>
        </p:txBody>
      </p:sp>
      <p:sp>
        <p:nvSpPr>
          <p:cNvPr id="21" name="椭圆 20"/>
          <p:cNvSpPr/>
          <p:nvPr>
            <p:custDataLst>
              <p:tags r:id="rId6"/>
            </p:custDataLst>
          </p:nvPr>
        </p:nvSpPr>
        <p:spPr>
          <a:xfrm>
            <a:off x="1357630" y="3204210"/>
            <a:ext cx="606425" cy="6064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lvl="0" algn="ctr">
              <a:defRPr/>
            </a:pPr>
            <a:r>
              <a:rPr lang="en-US" altLang="zh-CN" sz="2800" kern="0" dirty="0"/>
              <a:t>2</a:t>
            </a:r>
            <a:endParaRPr lang="zh-CN" altLang="en-US" sz="2800" kern="0" dirty="0"/>
          </a:p>
        </p:txBody>
      </p:sp>
      <p:sp>
        <p:nvSpPr>
          <p:cNvPr id="10" name="文本框 9"/>
          <p:cNvSpPr txBox="1"/>
          <p:nvPr>
            <p:custDataLst>
              <p:tags r:id="rId7"/>
            </p:custDataLst>
          </p:nvPr>
        </p:nvSpPr>
        <p:spPr>
          <a:xfrm>
            <a:off x="2258060" y="3324225"/>
            <a:ext cx="3438525" cy="467360"/>
          </a:xfrm>
          <a:prstGeom prst="rect">
            <a:avLst/>
          </a:prstGeom>
        </p:spPr>
        <p:txBody>
          <a:bodyPr wrap="square" anchor="t">
            <a:normAutofit/>
          </a:bodyPr>
          <a:lstStyle>
            <a:defPPr>
              <a:defRPr lang="zh-CN"/>
            </a:defPPr>
            <a:lvl1pPr marR="0" lvl="0" indent="0">
              <a:spcBef>
                <a:spcPts val="0"/>
              </a:spcBef>
              <a:spcAft>
                <a:spcPts val="0"/>
              </a:spcAft>
              <a:buClrTx/>
              <a:buSzTx/>
              <a:buFontTx/>
              <a:buNone/>
              <a:defRPr kumimoji="0" b="0" i="0" u="none" strike="noStrike" kern="0" cap="none" spc="0" normalizeH="0" baseline="0">
                <a:ln>
                  <a:noFill/>
                </a:ln>
                <a:solidFill>
                  <a:schemeClr val="tx1">
                    <a:lumMod val="65000"/>
                    <a:lumOff val="35000"/>
                  </a:schemeClr>
                </a:solidFill>
                <a:effectLst/>
                <a:uLnTx/>
                <a:uFillTx/>
              </a:defRPr>
            </a:lvl1pPr>
          </a:lstStyle>
          <a:p>
            <a:r>
              <a:rPr lang="zh-CN" altLang="zh-CN"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央行</a:t>
            </a:r>
            <a:r>
              <a:rPr lang="zh-CN" altLang="zh-CN" b="1"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对通胀的担忧边际减弱；</a:t>
            </a:r>
            <a:endParaRPr lang="zh-CN" altLang="zh-CN" b="1" dirty="0">
              <a:solidFill>
                <a:schemeClr val="tx1">
                  <a:lumMod val="75000"/>
                  <a:lumOff val="25000"/>
                </a:schemeClr>
              </a:solidFill>
              <a:latin typeface="楷体" panose="02010609060101010101" pitchFamily="49" charset="-122"/>
              <a:ea typeface="楷体" panose="02010609060101010101" pitchFamily="49" charset="-122"/>
              <a:cs typeface="+mn-ea"/>
              <a:sym typeface="+mn-lt"/>
            </a:endParaRPr>
          </a:p>
          <a:p>
            <a:endParaRPr lang="zh-CN" altLang="en-US" sz="2000">
              <a:solidFill>
                <a:schemeClr val="dk1"/>
              </a:solidFill>
            </a:endParaRPr>
          </a:p>
        </p:txBody>
      </p:sp>
      <p:sp>
        <p:nvSpPr>
          <p:cNvPr id="24" name="椭圆 23"/>
          <p:cNvSpPr/>
          <p:nvPr>
            <p:custDataLst>
              <p:tags r:id="rId8"/>
            </p:custDataLst>
          </p:nvPr>
        </p:nvSpPr>
        <p:spPr>
          <a:xfrm>
            <a:off x="1357630" y="2163445"/>
            <a:ext cx="606425" cy="606425"/>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2500"/>
          </a:bodyPr>
          <a:lstStyle/>
          <a:p>
            <a:pPr lvl="0" algn="ctr">
              <a:defRPr/>
            </a:pPr>
            <a:r>
              <a:rPr lang="en-US" altLang="zh-CN" sz="2800" kern="0" dirty="0"/>
              <a:t>1</a:t>
            </a:r>
            <a:endParaRPr lang="zh-CN" altLang="en-US" sz="2800" kern="0" dirty="0"/>
          </a:p>
        </p:txBody>
      </p:sp>
      <p:sp>
        <p:nvSpPr>
          <p:cNvPr id="26" name="文本框 25"/>
          <p:cNvSpPr txBox="1"/>
          <p:nvPr>
            <p:custDataLst>
              <p:tags r:id="rId9"/>
            </p:custDataLst>
          </p:nvPr>
        </p:nvSpPr>
        <p:spPr>
          <a:xfrm>
            <a:off x="2260600" y="2315845"/>
            <a:ext cx="3438525" cy="467360"/>
          </a:xfrm>
          <a:prstGeom prst="rect">
            <a:avLst/>
          </a:prstGeom>
        </p:spPr>
        <p:txBody>
          <a:bodyPr wrap="square" anchor="t">
            <a:normAutofit fontScale="90000"/>
          </a:bodyPr>
          <a:lstStyle>
            <a:defPPr>
              <a:defRPr lang="zh-CN"/>
            </a:defPPr>
            <a:lvl1pPr marR="0" lvl="0" indent="0">
              <a:spcBef>
                <a:spcPts val="0"/>
              </a:spcBef>
              <a:spcAft>
                <a:spcPts val="0"/>
              </a:spcAft>
              <a:buClrTx/>
              <a:buSzTx/>
              <a:buFontTx/>
              <a:buNone/>
              <a:defRPr kumimoji="0" b="0" i="0" u="none" strike="noStrike" kern="0" cap="none" spc="0" normalizeH="0" baseline="0">
                <a:ln>
                  <a:noFill/>
                </a:ln>
                <a:solidFill>
                  <a:schemeClr val="tx1">
                    <a:lumMod val="65000"/>
                    <a:lumOff val="35000"/>
                  </a:schemeClr>
                </a:solidFill>
                <a:effectLst/>
                <a:uLnTx/>
                <a:uFillTx/>
              </a:defRPr>
            </a:lvl1pPr>
          </a:lstStyle>
          <a:p>
            <a:pPr eaLnBrk="1" hangingPunct="1"/>
            <a:r>
              <a:rPr lang="zh-CN" altLang="en-US"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央行</a:t>
            </a:r>
            <a:r>
              <a:rPr lang="zh-CN" altLang="zh-CN"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对</a:t>
            </a:r>
            <a:r>
              <a:rPr lang="zh-CN" altLang="zh-CN" sz="2000" b="1" dirty="0">
                <a:solidFill>
                  <a:schemeClr val="tx1">
                    <a:lumMod val="75000"/>
                    <a:lumOff val="25000"/>
                  </a:schemeClr>
                </a:solidFill>
                <a:latin typeface="楷体" panose="02010609060101010101" pitchFamily="49" charset="-122"/>
                <a:ea typeface="楷体" panose="02010609060101010101" pitchFamily="49" charset="-122"/>
                <a:cs typeface="+mn-ea"/>
                <a:sym typeface="+mn-lt"/>
              </a:rPr>
              <a:t>国内国际</a:t>
            </a:r>
            <a:r>
              <a:rPr lang="zh-CN" altLang="zh-CN"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经济</a:t>
            </a:r>
            <a:r>
              <a:rPr lang="zh-CN" altLang="en-US"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更加</a:t>
            </a:r>
            <a:r>
              <a:rPr lang="zh-CN" altLang="zh-CN"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乐观</a:t>
            </a:r>
            <a:r>
              <a:rPr lang="en-US" altLang="zh-CN" sz="2000" b="1" dirty="0" smtClean="0">
                <a:solidFill>
                  <a:schemeClr val="tx1">
                    <a:lumMod val="75000"/>
                    <a:lumOff val="25000"/>
                  </a:schemeClr>
                </a:solidFill>
                <a:latin typeface="楷体" panose="02010609060101010101" pitchFamily="49" charset="-122"/>
                <a:ea typeface="楷体" panose="02010609060101010101" pitchFamily="49" charset="-122"/>
                <a:cs typeface="+mn-ea"/>
                <a:sym typeface="+mn-lt"/>
              </a:rPr>
              <a:t>;</a:t>
            </a:r>
            <a:endParaRPr lang="zh-CN" altLang="en-US" sz="2000">
              <a:solidFill>
                <a:schemeClr val="dk1"/>
              </a:solidFill>
            </a:endParaRPr>
          </a:p>
        </p:txBody>
      </p:sp>
      <p:cxnSp>
        <p:nvCxnSpPr>
          <p:cNvPr id="62" name="直接连接符 61"/>
          <p:cNvCxnSpPr/>
          <p:nvPr/>
        </p:nvCxnSpPr>
        <p:spPr>
          <a:xfrm>
            <a:off x="6468745" y="1223010"/>
            <a:ext cx="0" cy="513969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0">
            <a:clrChange>
              <a:clrFrom>
                <a:srgbClr val="FFFFFF">
                  <a:alpha val="100000"/>
                </a:srgbClr>
              </a:clrFrom>
              <a:clrTo>
                <a:srgbClr val="FFFFFF">
                  <a:alpha val="100000"/>
                  <a:alpha val="0"/>
                </a:srgbClr>
              </a:clrTo>
            </a:clrChange>
          </a:blip>
          <a:stretch>
            <a:fillRect/>
          </a:stretch>
        </p:blipFill>
        <p:spPr>
          <a:xfrm>
            <a:off x="7183755" y="1579245"/>
            <a:ext cx="4086225" cy="2299335"/>
          </a:xfrm>
          <a:prstGeom prst="rect">
            <a:avLst/>
          </a:prstGeom>
        </p:spPr>
      </p:pic>
      <p:pic>
        <p:nvPicPr>
          <p:cNvPr id="13" name="图片 12"/>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7183755" y="3930650"/>
            <a:ext cx="4086225" cy="22999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矩形 1"/>
          <p:cNvSpPr/>
          <p:nvPr/>
        </p:nvSpPr>
        <p:spPr>
          <a:xfrm>
            <a:off x="-11465" y="3992880"/>
            <a:ext cx="12204065" cy="2862580"/>
          </a:xfrm>
          <a:prstGeom prst="rect">
            <a:avLst/>
          </a:prstGeom>
          <a:blipFill>
            <a:blip r:embed="rId1"/>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56"/>
          <p:cNvSpPr txBox="1"/>
          <p:nvPr/>
        </p:nvSpPr>
        <p:spPr>
          <a:xfrm>
            <a:off x="603250" y="4537710"/>
            <a:ext cx="10901045" cy="1938020"/>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eaLnBrk="0" hangingPunct="0">
              <a:lnSpc>
                <a:spcPct val="150000"/>
              </a:lnSpc>
              <a:defRPr/>
            </a:pPr>
            <a:r>
              <a:rPr lang="zh-CN" altLang="en-US" sz="2000" dirty="0">
                <a:solidFill>
                  <a:schemeClr val="tx1">
                    <a:lumMod val="75000"/>
                    <a:lumOff val="25000"/>
                  </a:schemeClr>
                </a:solidFill>
                <a:latin typeface="楷体" panose="02010609060101010101" pitchFamily="49" charset="-122"/>
                <a:ea typeface="楷体" panose="02010609060101010101" pitchFamily="49" charset="-122"/>
              </a:rPr>
              <a:t>现金类资产流动性好、安全性高，配置一定比例的现金类资产，既能获得确定性的收益，又能保留投资选择权，把握期间出现的投资轮动机会，进一步提高整体收益率。</a:t>
            </a:r>
            <a:endParaRPr lang="zh-CN" altLang="en-US" sz="2400" kern="100" dirty="0">
              <a:solidFill>
                <a:schemeClr val="tx1">
                  <a:lumMod val="75000"/>
                  <a:lumOff val="25000"/>
                </a:schemeClr>
              </a:solidFill>
              <a:latin typeface="楷体" panose="02010609060101010101" pitchFamily="49" charset="-122"/>
              <a:ea typeface="楷体" panose="02010609060101010101" pitchFamily="49" charset="-122"/>
            </a:endParaRPr>
          </a:p>
          <a:p>
            <a:pPr eaLnBrk="0" hangingPunct="0">
              <a:lnSpc>
                <a:spcPct val="150000"/>
              </a:lnSpc>
              <a:defRPr/>
            </a:pPr>
            <a:r>
              <a:rPr lang="zh-CN" altLang="en-US" sz="2000" b="1" u="sng" kern="100" dirty="0">
                <a:solidFill>
                  <a:schemeClr val="tx1">
                    <a:lumMod val="75000"/>
                    <a:lumOff val="25000"/>
                  </a:schemeClr>
                </a:solidFill>
                <a:latin typeface="楷体" panose="02010609060101010101" pitchFamily="49" charset="-122"/>
                <a:ea typeface="楷体" panose="02010609060101010101" pitchFamily="49" charset="-122"/>
                <a:sym typeface="+mn-ea"/>
              </a:rPr>
              <a:t>对于现金类资产，评级由中性上调至谨慎看多。由于中美贸易战等不确定因素增加，风险资产震荡加剧，基于资产安全的考虑，建议适当上调现金类资产配置比例。</a:t>
            </a:r>
            <a:endParaRPr lang="zh-CN" altLang="en-US" sz="2000" b="1" u="sng" kern="100"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sp>
        <p:nvSpPr>
          <p:cNvPr id="21517" name="文本框 12"/>
          <p:cNvSpPr txBox="1">
            <a:spLocks noChangeArrowheads="1"/>
          </p:cNvSpPr>
          <p:nvPr/>
        </p:nvSpPr>
        <p:spPr bwMode="auto">
          <a:xfrm>
            <a:off x="459705" y="4004310"/>
            <a:ext cx="3191510" cy="460375"/>
          </a:xfrm>
          <a:prstGeom prst="rect">
            <a:avLst/>
          </a:prstGeom>
          <a:noFill/>
          <a:ln w="9525">
            <a:noFill/>
            <a:miter lim="800000"/>
          </a:ln>
        </p:spPr>
        <p:txBody>
          <a:bodyPr wrap="square">
            <a:spAutoFit/>
          </a:bodyPr>
          <a:lstStyle/>
          <a:p>
            <a:pPr algn="ctr"/>
            <a:r>
              <a:rPr lang="zh-CN" altLang="en-US" sz="2400" b="1">
                <a:solidFill>
                  <a:srgbClr val="A0262F"/>
                </a:solidFill>
                <a:latin typeface="微软雅黑" panose="020B0503020204020204" pitchFamily="34" charset="-122"/>
                <a:ea typeface="微软雅黑" panose="020B0503020204020204" pitchFamily="34" charset="-122"/>
                <a:sym typeface="+mn-ea"/>
              </a:rPr>
              <a:t>现金类资产</a:t>
            </a:r>
            <a:r>
              <a:rPr lang="en-US" altLang="zh-CN" sz="2400" b="1">
                <a:solidFill>
                  <a:srgbClr val="A0262F"/>
                </a:solidFill>
                <a:latin typeface="微软雅黑" panose="020B0503020204020204" pitchFamily="34" charset="-122"/>
                <a:ea typeface="微软雅黑" panose="020B0503020204020204" pitchFamily="34" charset="-122"/>
                <a:sym typeface="+mn-ea"/>
              </a:rPr>
              <a:t>配置策略</a:t>
            </a:r>
            <a:endParaRPr lang="en-US" altLang="zh-CN" sz="2400" b="1">
              <a:solidFill>
                <a:srgbClr val="A0262F"/>
              </a:solidFill>
              <a:latin typeface="微软雅黑" panose="020B0503020204020204" pitchFamily="34" charset="-122"/>
              <a:ea typeface="微软雅黑" panose="020B0503020204020204" pitchFamily="34" charset="-122"/>
              <a:sym typeface="+mn-ea"/>
            </a:endParaRPr>
          </a:p>
        </p:txBody>
      </p:sp>
      <p:sp>
        <p:nvSpPr>
          <p:cNvPr id="33810" name="矩形 26"/>
          <p:cNvSpPr>
            <a:spLocks noChangeArrowheads="1"/>
          </p:cNvSpPr>
          <p:nvPr/>
        </p:nvSpPr>
        <p:spPr bwMode="auto">
          <a:xfrm>
            <a:off x="7310685" y="313373"/>
            <a:ext cx="4856480" cy="337185"/>
          </a:xfrm>
          <a:prstGeom prst="rect">
            <a:avLst/>
          </a:prstGeom>
          <a:noFill/>
          <a:ln w="9525">
            <a:noFill/>
            <a:miter lim="800000"/>
          </a:ln>
        </p:spPr>
        <p:txBody>
          <a:bodyPr wrap="none">
            <a:spAutoFit/>
          </a:bodyPr>
          <a:lstStyle/>
          <a:p>
            <a:pPr eaLnBrk="0" hangingPunct="0"/>
            <a:r>
              <a:rPr lang="zh-CN" altLang="en-US" sz="1600">
                <a:solidFill>
                  <a:schemeClr val="accent2">
                    <a:lumMod val="75000"/>
                  </a:schemeClr>
                </a:solidFill>
                <a:latin typeface="楷体" panose="02010609060101010101" pitchFamily="49" charset="-122"/>
                <a:ea typeface="楷体" panose="02010609060101010101" pitchFamily="49" charset="-122"/>
                <a:sym typeface="+mn-ea"/>
              </a:rPr>
              <a:t>★：次要配置；★★：一般配置；★★★：重点配置</a:t>
            </a:r>
            <a:endParaRPr lang="zh-CN" altLang="en-US" sz="1600">
              <a:solidFill>
                <a:schemeClr val="accent2">
                  <a:lumMod val="75000"/>
                </a:schemeClr>
              </a:solidFill>
              <a:latin typeface="楷体" panose="02010609060101010101" pitchFamily="49" charset="-122"/>
              <a:ea typeface="楷体" panose="02010609060101010101" pitchFamily="49" charset="-122"/>
              <a:sym typeface="+mn-ea"/>
            </a:endParaRPr>
          </a:p>
        </p:txBody>
      </p:sp>
      <p:grpSp>
        <p:nvGrpSpPr>
          <p:cNvPr id="101" name="组合 100"/>
          <p:cNvGrpSpPr/>
          <p:nvPr>
            <p:custDataLst>
              <p:tags r:id="rId2"/>
            </p:custDataLst>
          </p:nvPr>
        </p:nvGrpSpPr>
        <p:grpSpPr>
          <a:xfrm rot="0">
            <a:off x="1410300" y="1874520"/>
            <a:ext cx="1687828" cy="1720215"/>
            <a:chOff x="1089887" y="2821168"/>
            <a:chExt cx="2250111" cy="2293279"/>
          </a:xfrm>
        </p:grpSpPr>
        <p:grpSp>
          <p:nvGrpSpPr>
            <p:cNvPr id="102" name="组合 101"/>
            <p:cNvGrpSpPr/>
            <p:nvPr/>
          </p:nvGrpSpPr>
          <p:grpSpPr>
            <a:xfrm>
              <a:off x="1089887" y="2821168"/>
              <a:ext cx="2226411" cy="2293279"/>
              <a:chOff x="3490452" y="4078510"/>
              <a:chExt cx="2355005" cy="2425735"/>
            </a:xfrm>
          </p:grpSpPr>
          <p:sp>
            <p:nvSpPr>
              <p:cNvPr id="103" name="Oval 21"/>
              <p:cNvSpPr>
                <a:spLocks noChangeArrowheads="1"/>
              </p:cNvSpPr>
              <p:nvPr>
                <p:custDataLst>
                  <p:tags r:id="rId3"/>
                </p:custDataLst>
              </p:nvPr>
            </p:nvSpPr>
            <p:spPr bwMode="auto">
              <a:xfrm>
                <a:off x="3490452" y="4152228"/>
                <a:ext cx="2355005" cy="2352017"/>
              </a:xfrm>
              <a:prstGeom prst="ellipse">
                <a:avLst/>
              </a:pr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solidFill>
                    <a:srgbClr val="000000"/>
                  </a:solidFill>
                </a:endParaRPr>
              </a:p>
            </p:txBody>
          </p:sp>
          <p:sp>
            <p:nvSpPr>
              <p:cNvPr id="104" name="Freeform 22"/>
              <p:cNvSpPr/>
              <p:nvPr>
                <p:custDataLst>
                  <p:tags r:id="rId4"/>
                </p:custDataLst>
              </p:nvPr>
            </p:nvSpPr>
            <p:spPr bwMode="auto">
              <a:xfrm>
                <a:off x="4173842" y="5938406"/>
                <a:ext cx="1500270" cy="565839"/>
              </a:xfrm>
              <a:custGeom>
                <a:avLst/>
                <a:gdLst>
                  <a:gd name="T0" fmla="*/ 238 w 725"/>
                  <a:gd name="T1" fmla="*/ 274 h 274"/>
                  <a:gd name="T2" fmla="*/ 725 w 725"/>
                  <a:gd name="T3" fmla="*/ 0 h 274"/>
                  <a:gd name="T4" fmla="*/ 239 w 725"/>
                  <a:gd name="T5" fmla="*/ 140 h 274"/>
                  <a:gd name="T6" fmla="*/ 0 w 725"/>
                  <a:gd name="T7" fmla="*/ 221 h 274"/>
                  <a:gd name="T8" fmla="*/ 238 w 725"/>
                  <a:gd name="T9" fmla="*/ 274 h 274"/>
                </a:gdLst>
                <a:ahLst/>
                <a:cxnLst>
                  <a:cxn ang="0">
                    <a:pos x="T0" y="T1"/>
                  </a:cxn>
                  <a:cxn ang="0">
                    <a:pos x="T2" y="T3"/>
                  </a:cxn>
                  <a:cxn ang="0">
                    <a:pos x="T4" y="T5"/>
                  </a:cxn>
                  <a:cxn ang="0">
                    <a:pos x="T6" y="T7"/>
                  </a:cxn>
                  <a:cxn ang="0">
                    <a:pos x="T8" y="T9"/>
                  </a:cxn>
                </a:cxnLst>
                <a:rect l="0" t="0" r="r" b="b"/>
                <a:pathLst>
                  <a:path w="725" h="274">
                    <a:moveTo>
                      <a:pt x="238" y="274"/>
                    </a:moveTo>
                    <a:cubicBezTo>
                      <a:pt x="444" y="274"/>
                      <a:pt x="625" y="164"/>
                      <a:pt x="725" y="0"/>
                    </a:cubicBezTo>
                    <a:cubicBezTo>
                      <a:pt x="715" y="7"/>
                      <a:pt x="560" y="163"/>
                      <a:pt x="239" y="140"/>
                    </a:cubicBezTo>
                    <a:cubicBezTo>
                      <a:pt x="76" y="129"/>
                      <a:pt x="19" y="174"/>
                      <a:pt x="0" y="221"/>
                    </a:cubicBezTo>
                    <a:cubicBezTo>
                      <a:pt x="72" y="255"/>
                      <a:pt x="153" y="274"/>
                      <a:pt x="238" y="274"/>
                    </a:cubicBezTo>
                    <a:close/>
                  </a:path>
                </a:pathLst>
              </a:custGeom>
              <a:solidFill>
                <a:srgbClr val="797B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05" name="Freeform 23"/>
              <p:cNvSpPr/>
              <p:nvPr>
                <p:custDataLst>
                  <p:tags r:id="rId5"/>
                </p:custDataLst>
              </p:nvPr>
            </p:nvSpPr>
            <p:spPr bwMode="auto">
              <a:xfrm>
                <a:off x="3503403" y="5498088"/>
                <a:ext cx="2182663" cy="958340"/>
              </a:xfrm>
              <a:custGeom>
                <a:avLst/>
                <a:gdLst>
                  <a:gd name="T0" fmla="*/ 1055 w 1055"/>
                  <a:gd name="T1" fmla="*/ 204 h 464"/>
                  <a:gd name="T2" fmla="*/ 585 w 1055"/>
                  <a:gd name="T3" fmla="*/ 352 h 464"/>
                  <a:gd name="T4" fmla="*/ 100 w 1055"/>
                  <a:gd name="T5" fmla="*/ 160 h 464"/>
                  <a:gd name="T6" fmla="*/ 0 w 1055"/>
                  <a:gd name="T7" fmla="*/ 0 h 464"/>
                  <a:gd name="T8" fmla="*/ 403 w 1055"/>
                  <a:gd name="T9" fmla="*/ 464 h 464"/>
                  <a:gd name="T10" fmla="*/ 585 w 1055"/>
                  <a:gd name="T11" fmla="*/ 355 h 464"/>
                  <a:gd name="T12" fmla="*/ 620 w 1055"/>
                  <a:gd name="T13" fmla="*/ 356 h 464"/>
                  <a:gd name="T14" fmla="*/ 1050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60"/>
                    </a:cubicBezTo>
                    <a:cubicBezTo>
                      <a:pt x="43" y="99"/>
                      <a:pt x="13" y="35"/>
                      <a:pt x="0" y="0"/>
                    </a:cubicBezTo>
                    <a:cubicBezTo>
                      <a:pt x="32" y="222"/>
                      <a:pt x="192" y="402"/>
                      <a:pt x="403" y="464"/>
                    </a:cubicBezTo>
                    <a:cubicBezTo>
                      <a:pt x="457" y="418"/>
                      <a:pt x="516" y="353"/>
                      <a:pt x="585" y="355"/>
                    </a:cubicBezTo>
                    <a:cubicBezTo>
                      <a:pt x="597" y="356"/>
                      <a:pt x="609" y="356"/>
                      <a:pt x="620" y="356"/>
                    </a:cubicBezTo>
                    <a:cubicBezTo>
                      <a:pt x="797" y="356"/>
                      <a:pt x="941" y="308"/>
                      <a:pt x="1050" y="213"/>
                    </a:cubicBezTo>
                    <a:cubicBezTo>
                      <a:pt x="1051" y="210"/>
                      <a:pt x="1053" y="207"/>
                      <a:pt x="1055" y="204"/>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06" name="Freeform 25"/>
              <p:cNvSpPr/>
              <p:nvPr>
                <p:custDataLst>
                  <p:tags r:id="rId6"/>
                </p:custDataLst>
              </p:nvPr>
            </p:nvSpPr>
            <p:spPr bwMode="auto">
              <a:xfrm>
                <a:off x="3511372" y="4078510"/>
                <a:ext cx="1047001" cy="2335081"/>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4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8" y="1"/>
                      <a:pt x="454" y="45"/>
                      <a:pt x="454" y="45"/>
                    </a:cubicBezTo>
                    <a:cubicBezTo>
                      <a:pt x="470" y="43"/>
                      <a:pt x="470" y="43"/>
                      <a:pt x="470" y="43"/>
                    </a:cubicBezTo>
                    <a:cubicBezTo>
                      <a:pt x="439" y="6"/>
                      <a:pt x="401" y="0"/>
                      <a:pt x="370" y="5"/>
                    </a:cubicBezTo>
                    <a:cubicBezTo>
                      <a:pt x="348" y="9"/>
                      <a:pt x="328" y="19"/>
                      <a:pt x="311" y="34"/>
                    </a:cubicBezTo>
                    <a:cubicBezTo>
                      <a:pt x="286" y="56"/>
                      <a:pt x="266" y="52"/>
                      <a:pt x="266" y="52"/>
                    </a:cubicBezTo>
                    <a:cubicBezTo>
                      <a:pt x="266" y="53"/>
                      <a:pt x="266" y="53"/>
                      <a:pt x="266" y="53"/>
                    </a:cubicBezTo>
                    <a:cubicBezTo>
                      <a:pt x="262" y="53"/>
                      <a:pt x="257" y="52"/>
                      <a:pt x="253" y="52"/>
                    </a:cubicBezTo>
                    <a:cubicBezTo>
                      <a:pt x="113" y="52"/>
                      <a:pt x="0" y="166"/>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70"/>
                      <a:pt x="52" y="1130"/>
                      <a:pt x="249" y="1082"/>
                    </a:cubicBezTo>
                    <a:cubicBezTo>
                      <a:pt x="243" y="1078"/>
                      <a:pt x="243" y="1078"/>
                      <a:pt x="243" y="1078"/>
                    </a:cubicBezTo>
                    <a:cubicBezTo>
                      <a:pt x="243" y="1078"/>
                      <a:pt x="65" y="1108"/>
                      <a:pt x="140" y="601"/>
                    </a:cubicBezTo>
                    <a:cubicBezTo>
                      <a:pt x="143" y="586"/>
                      <a:pt x="156" y="546"/>
                      <a:pt x="204" y="554"/>
                    </a:cubicBezTo>
                    <a:cubicBezTo>
                      <a:pt x="205" y="554"/>
                      <a:pt x="206" y="554"/>
                      <a:pt x="207" y="554"/>
                    </a:cubicBezTo>
                    <a:cubicBezTo>
                      <a:pt x="209" y="554"/>
                      <a:pt x="210" y="555"/>
                      <a:pt x="211" y="555"/>
                    </a:cubicBezTo>
                    <a:cubicBezTo>
                      <a:pt x="215" y="556"/>
                      <a:pt x="219" y="556"/>
                      <a:pt x="222" y="556"/>
                    </a:cubicBezTo>
                    <a:cubicBezTo>
                      <a:pt x="232" y="558"/>
                      <a:pt x="242" y="558"/>
                      <a:pt x="253" y="558"/>
                    </a:cubicBezTo>
                    <a:cubicBezTo>
                      <a:pt x="392" y="558"/>
                      <a:pt x="506" y="445"/>
                      <a:pt x="506" y="305"/>
                    </a:cubicBezTo>
                    <a:cubicBezTo>
                      <a:pt x="506" y="203"/>
                      <a:pt x="445" y="115"/>
                      <a:pt x="358" y="75"/>
                    </a:cubicBezTo>
                    <a:close/>
                  </a:path>
                </a:pathLst>
              </a:custGeom>
              <a:solidFill>
                <a:srgbClr val="797B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07" name="Oval 26"/>
              <p:cNvSpPr>
                <a:spLocks noChangeArrowheads="1"/>
              </p:cNvSpPr>
              <p:nvPr>
                <p:custDataLst>
                  <p:tags r:id="rId7"/>
                </p:custDataLst>
              </p:nvPr>
            </p:nvSpPr>
            <p:spPr bwMode="auto">
              <a:xfrm>
                <a:off x="4680905" y="6242246"/>
                <a:ext cx="13947" cy="13947"/>
              </a:xfrm>
              <a:prstGeom prst="ellipse">
                <a:avLst/>
              </a:prstGeom>
              <a:solidFill>
                <a:srgbClr val="0050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08" name="Oval 27"/>
              <p:cNvSpPr>
                <a:spLocks noChangeArrowheads="1"/>
              </p:cNvSpPr>
              <p:nvPr>
                <p:custDataLst>
                  <p:tags r:id="rId8"/>
                </p:custDataLst>
              </p:nvPr>
            </p:nvSpPr>
            <p:spPr bwMode="auto">
              <a:xfrm>
                <a:off x="4506571" y="6322937"/>
                <a:ext cx="11954" cy="13947"/>
              </a:xfrm>
              <a:prstGeom prst="ellipse">
                <a:avLst/>
              </a:prstGeom>
              <a:solidFill>
                <a:srgbClr val="0050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09" name="Oval 28"/>
              <p:cNvSpPr>
                <a:spLocks noChangeArrowheads="1"/>
              </p:cNvSpPr>
              <p:nvPr>
                <p:custDataLst>
                  <p:tags r:id="rId9"/>
                </p:custDataLst>
              </p:nvPr>
            </p:nvSpPr>
            <p:spPr bwMode="auto">
              <a:xfrm>
                <a:off x="4362123" y="6442481"/>
                <a:ext cx="13947" cy="13947"/>
              </a:xfrm>
              <a:prstGeom prst="ellipse">
                <a:avLst/>
              </a:prstGeom>
              <a:solidFill>
                <a:srgbClr val="0050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grpSp>
        <p:sp>
          <p:nvSpPr>
            <p:cNvPr id="110" name="文本框 109"/>
            <p:cNvSpPr txBox="1"/>
            <p:nvPr>
              <p:custDataLst>
                <p:tags r:id="rId10"/>
              </p:custDataLst>
            </p:nvPr>
          </p:nvSpPr>
          <p:spPr>
            <a:xfrm>
              <a:off x="1595271" y="3713422"/>
              <a:ext cx="1744727" cy="655223"/>
            </a:xfrm>
            <a:prstGeom prst="rect">
              <a:avLst/>
            </a:prstGeom>
            <a:noFill/>
          </p:spPr>
          <p:txBody>
            <a:bodyPr wrap="square" rtlCol="0">
              <a:spAutoFit/>
            </a:bodyPr>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银行存款</a:t>
              </a:r>
              <a:endParaRPr lang="zh-CN" altLang="en-US" sz="2000" b="1" smtClean="0">
                <a:solidFill>
                  <a:srgbClr val="434342"/>
                </a:solidFill>
                <a:latin typeface="楷体" panose="02010609060101010101" pitchFamily="49" charset="-122"/>
                <a:ea typeface="楷体" panose="02010609060101010101" pitchFamily="49" charset="-122"/>
              </a:endParaRPr>
            </a:p>
          </p:txBody>
        </p:sp>
        <p:sp>
          <p:nvSpPr>
            <p:cNvPr id="112" name="文本框 111"/>
            <p:cNvSpPr txBox="1"/>
            <p:nvPr>
              <p:custDataLst>
                <p:tags r:id="rId11"/>
              </p:custDataLst>
            </p:nvPr>
          </p:nvSpPr>
          <p:spPr>
            <a:xfrm>
              <a:off x="1217708" y="3099479"/>
              <a:ext cx="757989" cy="613742"/>
            </a:xfrm>
            <a:prstGeom prst="rect">
              <a:avLst/>
            </a:prstGeom>
            <a:noFill/>
          </p:spPr>
          <p:txBody>
            <a:bodyPr wrap="square" rtlCol="0">
              <a:spAutoFit/>
            </a:bodyPr>
            <a:p>
              <a:pPr algn="ctr"/>
              <a:r>
                <a:rPr lang="en-US" altLang="zh-CN" sz="2400" b="1" dirty="0">
                  <a:solidFill>
                    <a:srgbClr val="FFFFFF"/>
                  </a:solidFill>
                </a:rPr>
                <a:t>01</a:t>
              </a:r>
              <a:endParaRPr lang="en-US" altLang="zh-CN" sz="2400" b="1" dirty="0">
                <a:solidFill>
                  <a:srgbClr val="FFFFFF"/>
                </a:solidFill>
              </a:endParaRPr>
            </a:p>
          </p:txBody>
        </p:sp>
      </p:grpSp>
      <p:grpSp>
        <p:nvGrpSpPr>
          <p:cNvPr id="113" name="组合 112"/>
          <p:cNvGrpSpPr/>
          <p:nvPr>
            <p:custDataLst>
              <p:tags r:id="rId12"/>
            </p:custDataLst>
          </p:nvPr>
        </p:nvGrpSpPr>
        <p:grpSpPr>
          <a:xfrm rot="0">
            <a:off x="3392770" y="1863090"/>
            <a:ext cx="1837050" cy="1720215"/>
            <a:chOff x="3732755" y="2806174"/>
            <a:chExt cx="2449045" cy="2293279"/>
          </a:xfrm>
        </p:grpSpPr>
        <p:grpSp>
          <p:nvGrpSpPr>
            <p:cNvPr id="114" name="组合 113"/>
            <p:cNvGrpSpPr/>
            <p:nvPr/>
          </p:nvGrpSpPr>
          <p:grpSpPr>
            <a:xfrm>
              <a:off x="3732755" y="2806174"/>
              <a:ext cx="2226411" cy="2293279"/>
              <a:chOff x="3490452" y="1326023"/>
              <a:chExt cx="2355005" cy="2425735"/>
            </a:xfrm>
          </p:grpSpPr>
          <p:sp>
            <p:nvSpPr>
              <p:cNvPr id="115" name="Oval 5"/>
              <p:cNvSpPr>
                <a:spLocks noChangeArrowheads="1"/>
              </p:cNvSpPr>
              <p:nvPr>
                <p:custDataLst>
                  <p:tags r:id="rId13"/>
                </p:custDataLst>
              </p:nvPr>
            </p:nvSpPr>
            <p:spPr bwMode="auto">
              <a:xfrm>
                <a:off x="4394997" y="3503705"/>
                <a:ext cx="13947" cy="14943"/>
              </a:xfrm>
              <a:prstGeom prst="ellipse">
                <a:avLst/>
              </a:prstGeom>
              <a:solidFill>
                <a:srgbClr val="4923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16" name="Oval 6"/>
              <p:cNvSpPr>
                <a:spLocks noChangeArrowheads="1"/>
              </p:cNvSpPr>
              <p:nvPr>
                <p:custDataLst>
                  <p:tags r:id="rId14"/>
                </p:custDataLst>
              </p:nvPr>
            </p:nvSpPr>
            <p:spPr bwMode="auto">
              <a:xfrm>
                <a:off x="4251545" y="3623249"/>
                <a:ext cx="12951" cy="12951"/>
              </a:xfrm>
              <a:prstGeom prst="ellipse">
                <a:avLst/>
              </a:prstGeom>
              <a:solidFill>
                <a:srgbClr val="4923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17" name="Oval 8"/>
              <p:cNvSpPr>
                <a:spLocks noChangeArrowheads="1"/>
              </p:cNvSpPr>
              <p:nvPr>
                <p:custDataLst>
                  <p:tags r:id="rId15"/>
                </p:custDataLst>
              </p:nvPr>
            </p:nvSpPr>
            <p:spPr bwMode="auto">
              <a:xfrm>
                <a:off x="3490452" y="1399741"/>
                <a:ext cx="2355005" cy="2352017"/>
              </a:xfrm>
              <a:prstGeom prst="ellipse">
                <a:avLst/>
              </a:pr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18" name="Freeform 9"/>
              <p:cNvSpPr/>
              <p:nvPr>
                <p:custDataLst>
                  <p:tags r:id="rId16"/>
                </p:custDataLst>
              </p:nvPr>
            </p:nvSpPr>
            <p:spPr bwMode="auto">
              <a:xfrm>
                <a:off x="4173842" y="3187912"/>
                <a:ext cx="1500270" cy="563846"/>
              </a:xfrm>
              <a:custGeom>
                <a:avLst/>
                <a:gdLst>
                  <a:gd name="T0" fmla="*/ 238 w 725"/>
                  <a:gd name="T1" fmla="*/ 273 h 273"/>
                  <a:gd name="T2" fmla="*/ 725 w 725"/>
                  <a:gd name="T3" fmla="*/ 0 h 273"/>
                  <a:gd name="T4" fmla="*/ 239 w 725"/>
                  <a:gd name="T5" fmla="*/ 139 h 273"/>
                  <a:gd name="T6" fmla="*/ 0 w 725"/>
                  <a:gd name="T7" fmla="*/ 220 h 273"/>
                  <a:gd name="T8" fmla="*/ 238 w 725"/>
                  <a:gd name="T9" fmla="*/ 273 h 273"/>
                </a:gdLst>
                <a:ahLst/>
                <a:cxnLst>
                  <a:cxn ang="0">
                    <a:pos x="T0" y="T1"/>
                  </a:cxn>
                  <a:cxn ang="0">
                    <a:pos x="T2" y="T3"/>
                  </a:cxn>
                  <a:cxn ang="0">
                    <a:pos x="T4" y="T5"/>
                  </a:cxn>
                  <a:cxn ang="0">
                    <a:pos x="T6" y="T7"/>
                  </a:cxn>
                  <a:cxn ang="0">
                    <a:pos x="T8" y="T9"/>
                  </a:cxn>
                </a:cxnLst>
                <a:rect l="0" t="0" r="r" b="b"/>
                <a:pathLst>
                  <a:path w="725" h="273">
                    <a:moveTo>
                      <a:pt x="238" y="273"/>
                    </a:moveTo>
                    <a:cubicBezTo>
                      <a:pt x="444" y="273"/>
                      <a:pt x="625" y="163"/>
                      <a:pt x="725" y="0"/>
                    </a:cubicBezTo>
                    <a:cubicBezTo>
                      <a:pt x="715" y="6"/>
                      <a:pt x="560" y="162"/>
                      <a:pt x="239" y="139"/>
                    </a:cubicBezTo>
                    <a:cubicBezTo>
                      <a:pt x="76" y="128"/>
                      <a:pt x="19" y="173"/>
                      <a:pt x="0" y="220"/>
                    </a:cubicBezTo>
                    <a:cubicBezTo>
                      <a:pt x="72" y="254"/>
                      <a:pt x="153" y="273"/>
                      <a:pt x="238" y="273"/>
                    </a:cubicBezTo>
                    <a:close/>
                  </a:path>
                </a:pathLst>
              </a:custGeom>
              <a:solidFill>
                <a:srgbClr val="F96A1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19" name="Freeform 10"/>
              <p:cNvSpPr/>
              <p:nvPr>
                <p:custDataLst>
                  <p:tags r:id="rId17"/>
                </p:custDataLst>
              </p:nvPr>
            </p:nvSpPr>
            <p:spPr bwMode="auto">
              <a:xfrm>
                <a:off x="3503403" y="2745601"/>
                <a:ext cx="2182663" cy="958340"/>
              </a:xfrm>
              <a:custGeom>
                <a:avLst/>
                <a:gdLst>
                  <a:gd name="T0" fmla="*/ 1055 w 1055"/>
                  <a:gd name="T1" fmla="*/ 204 h 464"/>
                  <a:gd name="T2" fmla="*/ 585 w 1055"/>
                  <a:gd name="T3" fmla="*/ 352 h 464"/>
                  <a:gd name="T4" fmla="*/ 100 w 1055"/>
                  <a:gd name="T5" fmla="*/ 160 h 464"/>
                  <a:gd name="T6" fmla="*/ 0 w 1055"/>
                  <a:gd name="T7" fmla="*/ 0 h 464"/>
                  <a:gd name="T8" fmla="*/ 403 w 1055"/>
                  <a:gd name="T9" fmla="*/ 464 h 464"/>
                  <a:gd name="T10" fmla="*/ 585 w 1055"/>
                  <a:gd name="T11" fmla="*/ 355 h 464"/>
                  <a:gd name="T12" fmla="*/ 620 w 1055"/>
                  <a:gd name="T13" fmla="*/ 356 h 464"/>
                  <a:gd name="T14" fmla="*/ 1050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60"/>
                    </a:cubicBezTo>
                    <a:cubicBezTo>
                      <a:pt x="43" y="99"/>
                      <a:pt x="13" y="35"/>
                      <a:pt x="0" y="0"/>
                    </a:cubicBezTo>
                    <a:cubicBezTo>
                      <a:pt x="32" y="222"/>
                      <a:pt x="192" y="402"/>
                      <a:pt x="403" y="464"/>
                    </a:cubicBezTo>
                    <a:cubicBezTo>
                      <a:pt x="457" y="418"/>
                      <a:pt x="516" y="353"/>
                      <a:pt x="585" y="355"/>
                    </a:cubicBezTo>
                    <a:cubicBezTo>
                      <a:pt x="597" y="356"/>
                      <a:pt x="609" y="356"/>
                      <a:pt x="620" y="356"/>
                    </a:cubicBezTo>
                    <a:cubicBezTo>
                      <a:pt x="797" y="356"/>
                      <a:pt x="941" y="308"/>
                      <a:pt x="1050" y="213"/>
                    </a:cubicBezTo>
                    <a:cubicBezTo>
                      <a:pt x="1051" y="210"/>
                      <a:pt x="1053" y="207"/>
                      <a:pt x="1055" y="204"/>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20" name="Freeform 11"/>
              <p:cNvSpPr/>
              <p:nvPr>
                <p:custDataLst>
                  <p:tags r:id="rId18"/>
                </p:custDataLst>
              </p:nvPr>
            </p:nvSpPr>
            <p:spPr bwMode="auto">
              <a:xfrm>
                <a:off x="3503403" y="2745601"/>
                <a:ext cx="2182663" cy="741169"/>
              </a:xfrm>
              <a:custGeom>
                <a:avLst/>
                <a:gdLst>
                  <a:gd name="T0" fmla="*/ 585 w 1055"/>
                  <a:gd name="T1" fmla="*/ 352 h 359"/>
                  <a:gd name="T2" fmla="*/ 100 w 1055"/>
                  <a:gd name="T3" fmla="*/ 160 h 359"/>
                  <a:gd name="T4" fmla="*/ 0 w 1055"/>
                  <a:gd name="T5" fmla="*/ 0 h 359"/>
                  <a:gd name="T6" fmla="*/ 2 w 1055"/>
                  <a:gd name="T7" fmla="*/ 16 h 359"/>
                  <a:gd name="T8" fmla="*/ 98 w 1055"/>
                  <a:gd name="T9" fmla="*/ 162 h 359"/>
                  <a:gd name="T10" fmla="*/ 278 w 1055"/>
                  <a:gd name="T11" fmla="*/ 289 h 359"/>
                  <a:gd name="T12" fmla="*/ 585 w 1055"/>
                  <a:gd name="T13" fmla="*/ 355 h 359"/>
                  <a:gd name="T14" fmla="*/ 620 w 1055"/>
                  <a:gd name="T15" fmla="*/ 356 h 359"/>
                  <a:gd name="T16" fmla="*/ 1050 w 1055"/>
                  <a:gd name="T17" fmla="*/ 213 h 359"/>
                  <a:gd name="T18" fmla="*/ 1055 w 1055"/>
                  <a:gd name="T19" fmla="*/ 204 h 359"/>
                  <a:gd name="T20" fmla="*/ 585 w 1055"/>
                  <a:gd name="T21" fmla="*/ 35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5" h="359">
                    <a:moveTo>
                      <a:pt x="585" y="352"/>
                    </a:moveTo>
                    <a:cubicBezTo>
                      <a:pt x="325" y="343"/>
                      <a:pt x="178" y="242"/>
                      <a:pt x="100" y="160"/>
                    </a:cubicBezTo>
                    <a:cubicBezTo>
                      <a:pt x="43" y="99"/>
                      <a:pt x="13" y="35"/>
                      <a:pt x="0" y="0"/>
                    </a:cubicBezTo>
                    <a:cubicBezTo>
                      <a:pt x="1" y="6"/>
                      <a:pt x="1" y="11"/>
                      <a:pt x="2" y="16"/>
                    </a:cubicBezTo>
                    <a:cubicBezTo>
                      <a:pt x="17" y="50"/>
                      <a:pt x="45" y="106"/>
                      <a:pt x="98" y="162"/>
                    </a:cubicBezTo>
                    <a:cubicBezTo>
                      <a:pt x="147" y="215"/>
                      <a:pt x="208" y="258"/>
                      <a:pt x="278" y="289"/>
                    </a:cubicBezTo>
                    <a:cubicBezTo>
                      <a:pt x="366" y="329"/>
                      <a:pt x="469" y="351"/>
                      <a:pt x="585" y="355"/>
                    </a:cubicBezTo>
                    <a:cubicBezTo>
                      <a:pt x="597" y="356"/>
                      <a:pt x="609" y="356"/>
                      <a:pt x="620" y="356"/>
                    </a:cubicBezTo>
                    <a:cubicBezTo>
                      <a:pt x="797" y="356"/>
                      <a:pt x="941" y="308"/>
                      <a:pt x="1050" y="213"/>
                    </a:cubicBezTo>
                    <a:cubicBezTo>
                      <a:pt x="1051" y="210"/>
                      <a:pt x="1053" y="207"/>
                      <a:pt x="1055" y="204"/>
                    </a:cubicBezTo>
                    <a:cubicBezTo>
                      <a:pt x="939" y="309"/>
                      <a:pt x="781" y="359"/>
                      <a:pt x="585" y="352"/>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21" name="Freeform 12"/>
              <p:cNvSpPr/>
              <p:nvPr>
                <p:custDataLst>
                  <p:tags r:id="rId19"/>
                </p:custDataLst>
              </p:nvPr>
            </p:nvSpPr>
            <p:spPr bwMode="auto">
              <a:xfrm>
                <a:off x="3511372" y="1326023"/>
                <a:ext cx="1047001" cy="2335081"/>
              </a:xfrm>
              <a:custGeom>
                <a:avLst/>
                <a:gdLst>
                  <a:gd name="T0" fmla="*/ 358 w 506"/>
                  <a:gd name="T1" fmla="*/ 75 h 1130"/>
                  <a:gd name="T2" fmla="*/ 358 w 506"/>
                  <a:gd name="T3" fmla="*/ 75 h 1130"/>
                  <a:gd name="T4" fmla="*/ 338 w 506"/>
                  <a:gd name="T5" fmla="*/ 52 h 1130"/>
                  <a:gd name="T6" fmla="*/ 358 w 506"/>
                  <a:gd name="T7" fmla="*/ 23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9 h 1130"/>
                  <a:gd name="T36" fmla="*/ 140 w 506"/>
                  <a:gd name="T37" fmla="*/ 602 h 1130"/>
                  <a:gd name="T38" fmla="*/ 204 w 506"/>
                  <a:gd name="T39" fmla="*/ 554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3"/>
                    </a:cubicBezTo>
                    <a:cubicBezTo>
                      <a:pt x="418" y="1"/>
                      <a:pt x="454" y="45"/>
                      <a:pt x="454" y="45"/>
                    </a:cubicBezTo>
                    <a:cubicBezTo>
                      <a:pt x="470" y="43"/>
                      <a:pt x="470" y="43"/>
                      <a:pt x="470" y="43"/>
                    </a:cubicBezTo>
                    <a:cubicBezTo>
                      <a:pt x="439" y="6"/>
                      <a:pt x="401" y="0"/>
                      <a:pt x="370" y="5"/>
                    </a:cubicBezTo>
                    <a:cubicBezTo>
                      <a:pt x="348" y="9"/>
                      <a:pt x="328" y="19"/>
                      <a:pt x="311" y="34"/>
                    </a:cubicBezTo>
                    <a:cubicBezTo>
                      <a:pt x="286" y="56"/>
                      <a:pt x="266" y="52"/>
                      <a:pt x="266" y="52"/>
                    </a:cubicBezTo>
                    <a:cubicBezTo>
                      <a:pt x="266" y="53"/>
                      <a:pt x="266" y="53"/>
                      <a:pt x="266" y="53"/>
                    </a:cubicBezTo>
                    <a:cubicBezTo>
                      <a:pt x="262" y="53"/>
                      <a:pt x="257" y="52"/>
                      <a:pt x="253" y="52"/>
                    </a:cubicBezTo>
                    <a:cubicBezTo>
                      <a:pt x="113" y="52"/>
                      <a:pt x="0" y="166"/>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70"/>
                      <a:pt x="52" y="1130"/>
                      <a:pt x="249" y="1082"/>
                    </a:cubicBezTo>
                    <a:cubicBezTo>
                      <a:pt x="243" y="1079"/>
                      <a:pt x="243" y="1079"/>
                      <a:pt x="243" y="1079"/>
                    </a:cubicBezTo>
                    <a:cubicBezTo>
                      <a:pt x="243" y="1079"/>
                      <a:pt x="65" y="1108"/>
                      <a:pt x="140" y="602"/>
                    </a:cubicBezTo>
                    <a:cubicBezTo>
                      <a:pt x="143" y="586"/>
                      <a:pt x="156" y="546"/>
                      <a:pt x="204" y="554"/>
                    </a:cubicBezTo>
                    <a:cubicBezTo>
                      <a:pt x="205" y="554"/>
                      <a:pt x="206" y="554"/>
                      <a:pt x="207" y="554"/>
                    </a:cubicBezTo>
                    <a:cubicBezTo>
                      <a:pt x="209" y="554"/>
                      <a:pt x="210" y="555"/>
                      <a:pt x="211" y="555"/>
                    </a:cubicBezTo>
                    <a:cubicBezTo>
                      <a:pt x="215" y="556"/>
                      <a:pt x="219" y="556"/>
                      <a:pt x="222" y="556"/>
                    </a:cubicBezTo>
                    <a:cubicBezTo>
                      <a:pt x="232" y="558"/>
                      <a:pt x="242" y="558"/>
                      <a:pt x="253" y="558"/>
                    </a:cubicBezTo>
                    <a:cubicBezTo>
                      <a:pt x="392" y="558"/>
                      <a:pt x="506" y="445"/>
                      <a:pt x="506" y="305"/>
                    </a:cubicBezTo>
                    <a:cubicBezTo>
                      <a:pt x="506" y="203"/>
                      <a:pt x="445" y="115"/>
                      <a:pt x="358" y="75"/>
                    </a:cubicBezTo>
                    <a:close/>
                  </a:path>
                </a:pathLst>
              </a:custGeom>
              <a:solidFill>
                <a:srgbClr val="F96A1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22" name="Oval 13"/>
              <p:cNvSpPr>
                <a:spLocks noChangeArrowheads="1"/>
              </p:cNvSpPr>
              <p:nvPr>
                <p:custDataLst>
                  <p:tags r:id="rId20"/>
                </p:custDataLst>
              </p:nvPr>
            </p:nvSpPr>
            <p:spPr bwMode="auto">
              <a:xfrm>
                <a:off x="4680905" y="3491751"/>
                <a:ext cx="13947" cy="11954"/>
              </a:xfrm>
              <a:prstGeom prst="ellipse">
                <a:avLst/>
              </a:prstGeom>
              <a:solidFill>
                <a:srgbClr val="4923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grpSp>
        <p:sp>
          <p:nvSpPr>
            <p:cNvPr id="123" name="文本框 122"/>
            <p:cNvSpPr txBox="1"/>
            <p:nvPr>
              <p:custDataLst>
                <p:tags r:id="rId21"/>
              </p:custDataLst>
            </p:nvPr>
          </p:nvSpPr>
          <p:spPr>
            <a:xfrm>
              <a:off x="3828512" y="3111047"/>
              <a:ext cx="757989" cy="613742"/>
            </a:xfrm>
            <a:prstGeom prst="rect">
              <a:avLst/>
            </a:prstGeom>
            <a:noFill/>
          </p:spPr>
          <p:txBody>
            <a:bodyPr wrap="square" rtlCol="0">
              <a:spAutoFit/>
            </a:bodyPr>
            <a:p>
              <a:pPr algn="ctr"/>
              <a:r>
                <a:rPr lang="en-US" altLang="zh-CN" sz="2400" b="1" dirty="0">
                  <a:solidFill>
                    <a:srgbClr val="FFFFFF"/>
                  </a:solidFill>
                </a:rPr>
                <a:t>02</a:t>
              </a:r>
              <a:endParaRPr lang="en-US" altLang="zh-CN" sz="2400" b="1" dirty="0">
                <a:solidFill>
                  <a:srgbClr val="FFFFFF"/>
                </a:solidFill>
              </a:endParaRPr>
            </a:p>
          </p:txBody>
        </p:sp>
        <p:sp>
          <p:nvSpPr>
            <p:cNvPr id="124" name="文本框 123"/>
            <p:cNvSpPr txBox="1"/>
            <p:nvPr>
              <p:custDataLst>
                <p:tags r:id="rId22"/>
              </p:custDataLst>
            </p:nvPr>
          </p:nvSpPr>
          <p:spPr>
            <a:xfrm>
              <a:off x="4266071" y="3707739"/>
              <a:ext cx="1915729" cy="655223"/>
            </a:xfrm>
            <a:prstGeom prst="rect">
              <a:avLst/>
            </a:prstGeom>
            <a:noFill/>
          </p:spPr>
          <p:txBody>
            <a:bodyPr wrap="square" rtlCol="0">
              <a:spAutoFit/>
            </a:bodyPr>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货币基金</a:t>
              </a:r>
              <a:endParaRPr lang="zh-CN" altLang="en-US" sz="2000" b="1" smtClean="0">
                <a:solidFill>
                  <a:srgbClr val="434342"/>
                </a:solidFill>
                <a:latin typeface="楷体" panose="02010609060101010101" pitchFamily="49" charset="-122"/>
                <a:ea typeface="楷体" panose="02010609060101010101" pitchFamily="49" charset="-122"/>
              </a:endParaRPr>
            </a:p>
          </p:txBody>
        </p:sp>
      </p:grpSp>
      <p:grpSp>
        <p:nvGrpSpPr>
          <p:cNvPr id="126" name="组合 125"/>
          <p:cNvGrpSpPr/>
          <p:nvPr>
            <p:custDataLst>
              <p:tags r:id="rId23"/>
            </p:custDataLst>
          </p:nvPr>
        </p:nvGrpSpPr>
        <p:grpSpPr>
          <a:xfrm rot="0">
            <a:off x="5375875" y="1863090"/>
            <a:ext cx="1716404" cy="1720215"/>
            <a:chOff x="6376818" y="2806174"/>
            <a:chExt cx="2288207" cy="2293279"/>
          </a:xfrm>
        </p:grpSpPr>
        <p:grpSp>
          <p:nvGrpSpPr>
            <p:cNvPr id="127" name="组合 126"/>
            <p:cNvGrpSpPr/>
            <p:nvPr/>
          </p:nvGrpSpPr>
          <p:grpSpPr>
            <a:xfrm>
              <a:off x="6376818" y="2806174"/>
              <a:ext cx="2226411" cy="2293279"/>
              <a:chOff x="6346543" y="1326023"/>
              <a:chExt cx="2355005" cy="2425735"/>
            </a:xfrm>
          </p:grpSpPr>
          <p:sp>
            <p:nvSpPr>
              <p:cNvPr id="128" name="Oval 7"/>
              <p:cNvSpPr>
                <a:spLocks noChangeArrowheads="1"/>
              </p:cNvSpPr>
              <p:nvPr>
                <p:custDataLst>
                  <p:tags r:id="rId24"/>
                </p:custDataLst>
              </p:nvPr>
            </p:nvSpPr>
            <p:spPr bwMode="auto">
              <a:xfrm>
                <a:off x="7105644" y="3623249"/>
                <a:ext cx="14943" cy="12951"/>
              </a:xfrm>
              <a:prstGeom prst="ellipse">
                <a:avLst/>
              </a:prstGeom>
              <a:solidFill>
                <a:srgbClr val="9019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29" name="Oval 14"/>
              <p:cNvSpPr>
                <a:spLocks noChangeArrowheads="1"/>
              </p:cNvSpPr>
              <p:nvPr>
                <p:custDataLst>
                  <p:tags r:id="rId25"/>
                </p:custDataLst>
              </p:nvPr>
            </p:nvSpPr>
            <p:spPr bwMode="auto">
              <a:xfrm>
                <a:off x="6346543" y="1399741"/>
                <a:ext cx="2355005" cy="2352017"/>
              </a:xfrm>
              <a:prstGeom prst="ellipse">
                <a:avLst/>
              </a:pr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30" name="Freeform 15"/>
              <p:cNvSpPr/>
              <p:nvPr>
                <p:custDataLst>
                  <p:tags r:id="rId26"/>
                </p:custDataLst>
              </p:nvPr>
            </p:nvSpPr>
            <p:spPr bwMode="auto">
              <a:xfrm>
                <a:off x="7028937" y="3187912"/>
                <a:ext cx="1500270" cy="563846"/>
              </a:xfrm>
              <a:custGeom>
                <a:avLst/>
                <a:gdLst>
                  <a:gd name="T0" fmla="*/ 239 w 725"/>
                  <a:gd name="T1" fmla="*/ 273 h 273"/>
                  <a:gd name="T2" fmla="*/ 725 w 725"/>
                  <a:gd name="T3" fmla="*/ 0 h 273"/>
                  <a:gd name="T4" fmla="*/ 240 w 725"/>
                  <a:gd name="T5" fmla="*/ 139 h 273"/>
                  <a:gd name="T6" fmla="*/ 0 w 725"/>
                  <a:gd name="T7" fmla="*/ 220 h 273"/>
                  <a:gd name="T8" fmla="*/ 239 w 725"/>
                  <a:gd name="T9" fmla="*/ 273 h 273"/>
                </a:gdLst>
                <a:ahLst/>
                <a:cxnLst>
                  <a:cxn ang="0">
                    <a:pos x="T0" y="T1"/>
                  </a:cxn>
                  <a:cxn ang="0">
                    <a:pos x="T2" y="T3"/>
                  </a:cxn>
                  <a:cxn ang="0">
                    <a:pos x="T4" y="T5"/>
                  </a:cxn>
                  <a:cxn ang="0">
                    <a:pos x="T6" y="T7"/>
                  </a:cxn>
                  <a:cxn ang="0">
                    <a:pos x="T8" y="T9"/>
                  </a:cxn>
                </a:cxnLst>
                <a:rect l="0" t="0" r="r" b="b"/>
                <a:pathLst>
                  <a:path w="725" h="273">
                    <a:moveTo>
                      <a:pt x="239" y="273"/>
                    </a:moveTo>
                    <a:cubicBezTo>
                      <a:pt x="445" y="273"/>
                      <a:pt x="625" y="163"/>
                      <a:pt x="725" y="0"/>
                    </a:cubicBezTo>
                    <a:cubicBezTo>
                      <a:pt x="716" y="6"/>
                      <a:pt x="560" y="162"/>
                      <a:pt x="240" y="139"/>
                    </a:cubicBezTo>
                    <a:cubicBezTo>
                      <a:pt x="77" y="128"/>
                      <a:pt x="19" y="173"/>
                      <a:pt x="0" y="220"/>
                    </a:cubicBezTo>
                    <a:cubicBezTo>
                      <a:pt x="73" y="254"/>
                      <a:pt x="154" y="273"/>
                      <a:pt x="239" y="273"/>
                    </a:cubicBezTo>
                    <a:close/>
                  </a:path>
                </a:pathLst>
              </a:custGeom>
              <a:solidFill>
                <a:srgbClr val="08A1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31" name="Freeform 16"/>
              <p:cNvSpPr/>
              <p:nvPr>
                <p:custDataLst>
                  <p:tags r:id="rId27"/>
                </p:custDataLst>
              </p:nvPr>
            </p:nvSpPr>
            <p:spPr bwMode="auto">
              <a:xfrm>
                <a:off x="6358497" y="2745601"/>
                <a:ext cx="2183659" cy="958340"/>
              </a:xfrm>
              <a:custGeom>
                <a:avLst/>
                <a:gdLst>
                  <a:gd name="T0" fmla="*/ 1055 w 1055"/>
                  <a:gd name="T1" fmla="*/ 204 h 464"/>
                  <a:gd name="T2" fmla="*/ 585 w 1055"/>
                  <a:gd name="T3" fmla="*/ 352 h 464"/>
                  <a:gd name="T4" fmla="*/ 100 w 1055"/>
                  <a:gd name="T5" fmla="*/ 160 h 464"/>
                  <a:gd name="T6" fmla="*/ 0 w 1055"/>
                  <a:gd name="T7" fmla="*/ 0 h 464"/>
                  <a:gd name="T8" fmla="*/ 403 w 1055"/>
                  <a:gd name="T9" fmla="*/ 464 h 464"/>
                  <a:gd name="T10" fmla="*/ 585 w 1055"/>
                  <a:gd name="T11" fmla="*/ 355 h 464"/>
                  <a:gd name="T12" fmla="*/ 620 w 1055"/>
                  <a:gd name="T13" fmla="*/ 356 h 464"/>
                  <a:gd name="T14" fmla="*/ 1049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60"/>
                    </a:cubicBezTo>
                    <a:cubicBezTo>
                      <a:pt x="43" y="99"/>
                      <a:pt x="13" y="35"/>
                      <a:pt x="0" y="0"/>
                    </a:cubicBezTo>
                    <a:cubicBezTo>
                      <a:pt x="32" y="222"/>
                      <a:pt x="192" y="402"/>
                      <a:pt x="403" y="464"/>
                    </a:cubicBezTo>
                    <a:cubicBezTo>
                      <a:pt x="457" y="418"/>
                      <a:pt x="516" y="353"/>
                      <a:pt x="585" y="355"/>
                    </a:cubicBezTo>
                    <a:cubicBezTo>
                      <a:pt x="597" y="356"/>
                      <a:pt x="609" y="356"/>
                      <a:pt x="620" y="356"/>
                    </a:cubicBezTo>
                    <a:cubicBezTo>
                      <a:pt x="796" y="356"/>
                      <a:pt x="941" y="308"/>
                      <a:pt x="1049" y="213"/>
                    </a:cubicBezTo>
                    <a:cubicBezTo>
                      <a:pt x="1051" y="210"/>
                      <a:pt x="1053" y="207"/>
                      <a:pt x="1055" y="204"/>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32" name="Freeform 18"/>
              <p:cNvSpPr/>
              <p:nvPr>
                <p:custDataLst>
                  <p:tags r:id="rId28"/>
                </p:custDataLst>
              </p:nvPr>
            </p:nvSpPr>
            <p:spPr bwMode="auto">
              <a:xfrm>
                <a:off x="6367463" y="1326023"/>
                <a:ext cx="1047001" cy="2335081"/>
              </a:xfrm>
              <a:custGeom>
                <a:avLst/>
                <a:gdLst>
                  <a:gd name="T0" fmla="*/ 358 w 506"/>
                  <a:gd name="T1" fmla="*/ 75 h 1130"/>
                  <a:gd name="T2" fmla="*/ 358 w 506"/>
                  <a:gd name="T3" fmla="*/ 75 h 1130"/>
                  <a:gd name="T4" fmla="*/ 338 w 506"/>
                  <a:gd name="T5" fmla="*/ 52 h 1130"/>
                  <a:gd name="T6" fmla="*/ 358 w 506"/>
                  <a:gd name="T7" fmla="*/ 23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9 h 1130"/>
                  <a:gd name="T36" fmla="*/ 140 w 506"/>
                  <a:gd name="T37" fmla="*/ 602 h 1130"/>
                  <a:gd name="T38" fmla="*/ 204 w 506"/>
                  <a:gd name="T39" fmla="*/ 554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3"/>
                    </a:cubicBezTo>
                    <a:cubicBezTo>
                      <a:pt x="417" y="1"/>
                      <a:pt x="454" y="45"/>
                      <a:pt x="454" y="45"/>
                    </a:cubicBezTo>
                    <a:cubicBezTo>
                      <a:pt x="470" y="43"/>
                      <a:pt x="470" y="43"/>
                      <a:pt x="470" y="43"/>
                    </a:cubicBezTo>
                    <a:cubicBezTo>
                      <a:pt x="439" y="6"/>
                      <a:pt x="401" y="0"/>
                      <a:pt x="370" y="5"/>
                    </a:cubicBezTo>
                    <a:cubicBezTo>
                      <a:pt x="348" y="9"/>
                      <a:pt x="328" y="19"/>
                      <a:pt x="311" y="34"/>
                    </a:cubicBezTo>
                    <a:cubicBezTo>
                      <a:pt x="286" y="56"/>
                      <a:pt x="266" y="52"/>
                      <a:pt x="266" y="52"/>
                    </a:cubicBezTo>
                    <a:cubicBezTo>
                      <a:pt x="266" y="53"/>
                      <a:pt x="266" y="53"/>
                      <a:pt x="266" y="53"/>
                    </a:cubicBezTo>
                    <a:cubicBezTo>
                      <a:pt x="261" y="53"/>
                      <a:pt x="257" y="52"/>
                      <a:pt x="253" y="52"/>
                    </a:cubicBezTo>
                    <a:cubicBezTo>
                      <a:pt x="113" y="52"/>
                      <a:pt x="0" y="166"/>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70"/>
                      <a:pt x="52" y="1130"/>
                      <a:pt x="249" y="1082"/>
                    </a:cubicBezTo>
                    <a:cubicBezTo>
                      <a:pt x="243" y="1079"/>
                      <a:pt x="243" y="1079"/>
                      <a:pt x="243" y="1079"/>
                    </a:cubicBezTo>
                    <a:cubicBezTo>
                      <a:pt x="243" y="1079"/>
                      <a:pt x="65" y="1108"/>
                      <a:pt x="140" y="602"/>
                    </a:cubicBezTo>
                    <a:cubicBezTo>
                      <a:pt x="143" y="586"/>
                      <a:pt x="155" y="546"/>
                      <a:pt x="204" y="554"/>
                    </a:cubicBezTo>
                    <a:cubicBezTo>
                      <a:pt x="205" y="554"/>
                      <a:pt x="206" y="554"/>
                      <a:pt x="207" y="554"/>
                    </a:cubicBezTo>
                    <a:cubicBezTo>
                      <a:pt x="209" y="554"/>
                      <a:pt x="210" y="555"/>
                      <a:pt x="211" y="555"/>
                    </a:cubicBezTo>
                    <a:cubicBezTo>
                      <a:pt x="215" y="556"/>
                      <a:pt x="219" y="556"/>
                      <a:pt x="222" y="556"/>
                    </a:cubicBezTo>
                    <a:cubicBezTo>
                      <a:pt x="232" y="558"/>
                      <a:pt x="242" y="558"/>
                      <a:pt x="253" y="558"/>
                    </a:cubicBezTo>
                    <a:cubicBezTo>
                      <a:pt x="392" y="558"/>
                      <a:pt x="506" y="445"/>
                      <a:pt x="506" y="305"/>
                    </a:cubicBezTo>
                    <a:cubicBezTo>
                      <a:pt x="506" y="203"/>
                      <a:pt x="445" y="115"/>
                      <a:pt x="358" y="75"/>
                    </a:cubicBezTo>
                    <a:close/>
                  </a:path>
                </a:pathLst>
              </a:custGeom>
              <a:solidFill>
                <a:srgbClr val="08A1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33" name="Oval 19"/>
              <p:cNvSpPr>
                <a:spLocks noChangeArrowheads="1"/>
              </p:cNvSpPr>
              <p:nvPr>
                <p:custDataLst>
                  <p:tags r:id="rId29"/>
                </p:custDataLst>
              </p:nvPr>
            </p:nvSpPr>
            <p:spPr bwMode="auto">
              <a:xfrm>
                <a:off x="7536000" y="3491751"/>
                <a:ext cx="14943" cy="11954"/>
              </a:xfrm>
              <a:prstGeom prst="ellipse">
                <a:avLst/>
              </a:prstGeom>
              <a:solidFill>
                <a:srgbClr val="9019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34" name="Oval 20"/>
              <p:cNvSpPr>
                <a:spLocks noChangeArrowheads="1"/>
              </p:cNvSpPr>
              <p:nvPr>
                <p:custDataLst>
                  <p:tags r:id="rId30"/>
                </p:custDataLst>
              </p:nvPr>
            </p:nvSpPr>
            <p:spPr bwMode="auto">
              <a:xfrm>
                <a:off x="7362662" y="3569454"/>
                <a:ext cx="11954" cy="14943"/>
              </a:xfrm>
              <a:prstGeom prst="ellipse">
                <a:avLst/>
              </a:prstGeom>
              <a:solidFill>
                <a:srgbClr val="9019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grpSp>
        <p:sp>
          <p:nvSpPr>
            <p:cNvPr id="135" name="文本框 134"/>
            <p:cNvSpPr txBox="1"/>
            <p:nvPr>
              <p:custDataLst>
                <p:tags r:id="rId31"/>
              </p:custDataLst>
            </p:nvPr>
          </p:nvSpPr>
          <p:spPr>
            <a:xfrm>
              <a:off x="6491807" y="3111047"/>
              <a:ext cx="757989" cy="613742"/>
            </a:xfrm>
            <a:prstGeom prst="rect">
              <a:avLst/>
            </a:prstGeom>
            <a:noFill/>
          </p:spPr>
          <p:txBody>
            <a:bodyPr wrap="square" rtlCol="0">
              <a:spAutoFit/>
            </a:bodyPr>
            <a:p>
              <a:pPr algn="ctr"/>
              <a:r>
                <a:rPr lang="en-US" altLang="zh-CN" sz="2400" b="1" dirty="0">
                  <a:solidFill>
                    <a:srgbClr val="FFFFFF"/>
                  </a:solidFill>
                </a:rPr>
                <a:t>03</a:t>
              </a:r>
              <a:endParaRPr lang="en-US" altLang="zh-CN" sz="2400" b="1" dirty="0">
                <a:solidFill>
                  <a:srgbClr val="FFFFFF"/>
                </a:solidFill>
              </a:endParaRPr>
            </a:p>
          </p:txBody>
        </p:sp>
        <p:sp>
          <p:nvSpPr>
            <p:cNvPr id="136" name="文本框 135"/>
            <p:cNvSpPr txBox="1"/>
            <p:nvPr>
              <p:custDataLst>
                <p:tags r:id="rId32"/>
              </p:custDataLst>
            </p:nvPr>
          </p:nvSpPr>
          <p:spPr>
            <a:xfrm>
              <a:off x="6893208" y="3698427"/>
              <a:ext cx="1771817" cy="655223"/>
            </a:xfrm>
            <a:prstGeom prst="rect">
              <a:avLst/>
            </a:prstGeom>
            <a:noFill/>
          </p:spPr>
          <p:txBody>
            <a:bodyPr wrap="square" rtlCol="0">
              <a:spAutoFit/>
            </a:bodyPr>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大额存单</a:t>
              </a:r>
              <a:endParaRPr lang="zh-CN" altLang="en-US" sz="2000" b="1" smtClean="0">
                <a:solidFill>
                  <a:srgbClr val="434342"/>
                </a:solidFill>
                <a:latin typeface="楷体" panose="02010609060101010101" pitchFamily="49" charset="-122"/>
                <a:ea typeface="楷体" panose="02010609060101010101" pitchFamily="49" charset="-122"/>
              </a:endParaRPr>
            </a:p>
          </p:txBody>
        </p:sp>
      </p:grpSp>
      <p:grpSp>
        <p:nvGrpSpPr>
          <p:cNvPr id="138" name="组合 137"/>
          <p:cNvGrpSpPr/>
          <p:nvPr>
            <p:custDataLst>
              <p:tags r:id="rId33"/>
            </p:custDataLst>
          </p:nvPr>
        </p:nvGrpSpPr>
        <p:grpSpPr>
          <a:xfrm rot="0">
            <a:off x="7358980" y="1863090"/>
            <a:ext cx="1670050" cy="1720215"/>
            <a:chOff x="9020881" y="2806174"/>
            <a:chExt cx="2226411" cy="2293279"/>
          </a:xfrm>
        </p:grpSpPr>
        <p:grpSp>
          <p:nvGrpSpPr>
            <p:cNvPr id="139" name="组合 138"/>
            <p:cNvGrpSpPr/>
            <p:nvPr/>
          </p:nvGrpSpPr>
          <p:grpSpPr>
            <a:xfrm>
              <a:off x="9020881" y="2806174"/>
              <a:ext cx="2226411" cy="2293279"/>
              <a:chOff x="6346543" y="4078510"/>
              <a:chExt cx="2355005" cy="2425735"/>
            </a:xfrm>
          </p:grpSpPr>
          <p:sp>
            <p:nvSpPr>
              <p:cNvPr id="140" name="Oval 29"/>
              <p:cNvSpPr>
                <a:spLocks noChangeArrowheads="1"/>
              </p:cNvSpPr>
              <p:nvPr>
                <p:custDataLst>
                  <p:tags r:id="rId34"/>
                </p:custDataLst>
              </p:nvPr>
            </p:nvSpPr>
            <p:spPr bwMode="auto">
              <a:xfrm>
                <a:off x="6346543" y="4152228"/>
                <a:ext cx="2355005" cy="2352017"/>
              </a:xfrm>
              <a:prstGeom prst="ellipse">
                <a:avLst/>
              </a:pr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41" name="Freeform 30"/>
              <p:cNvSpPr/>
              <p:nvPr>
                <p:custDataLst>
                  <p:tags r:id="rId35"/>
                </p:custDataLst>
              </p:nvPr>
            </p:nvSpPr>
            <p:spPr bwMode="auto">
              <a:xfrm>
                <a:off x="7028937" y="5938406"/>
                <a:ext cx="1500270" cy="565839"/>
              </a:xfrm>
              <a:custGeom>
                <a:avLst/>
                <a:gdLst>
                  <a:gd name="T0" fmla="*/ 239 w 725"/>
                  <a:gd name="T1" fmla="*/ 274 h 274"/>
                  <a:gd name="T2" fmla="*/ 725 w 725"/>
                  <a:gd name="T3" fmla="*/ 0 h 274"/>
                  <a:gd name="T4" fmla="*/ 240 w 725"/>
                  <a:gd name="T5" fmla="*/ 140 h 274"/>
                  <a:gd name="T6" fmla="*/ 0 w 725"/>
                  <a:gd name="T7" fmla="*/ 221 h 274"/>
                  <a:gd name="T8" fmla="*/ 239 w 725"/>
                  <a:gd name="T9" fmla="*/ 274 h 274"/>
                </a:gdLst>
                <a:ahLst/>
                <a:cxnLst>
                  <a:cxn ang="0">
                    <a:pos x="T0" y="T1"/>
                  </a:cxn>
                  <a:cxn ang="0">
                    <a:pos x="T2" y="T3"/>
                  </a:cxn>
                  <a:cxn ang="0">
                    <a:pos x="T4" y="T5"/>
                  </a:cxn>
                  <a:cxn ang="0">
                    <a:pos x="T6" y="T7"/>
                  </a:cxn>
                  <a:cxn ang="0">
                    <a:pos x="T8" y="T9"/>
                  </a:cxn>
                </a:cxnLst>
                <a:rect l="0" t="0" r="r" b="b"/>
                <a:pathLst>
                  <a:path w="725" h="274">
                    <a:moveTo>
                      <a:pt x="239" y="274"/>
                    </a:moveTo>
                    <a:cubicBezTo>
                      <a:pt x="445" y="274"/>
                      <a:pt x="625" y="164"/>
                      <a:pt x="725" y="0"/>
                    </a:cubicBezTo>
                    <a:cubicBezTo>
                      <a:pt x="716" y="7"/>
                      <a:pt x="560" y="163"/>
                      <a:pt x="240" y="140"/>
                    </a:cubicBezTo>
                    <a:cubicBezTo>
                      <a:pt x="77" y="129"/>
                      <a:pt x="19" y="174"/>
                      <a:pt x="0" y="221"/>
                    </a:cubicBezTo>
                    <a:cubicBezTo>
                      <a:pt x="73" y="255"/>
                      <a:pt x="154" y="274"/>
                      <a:pt x="239" y="274"/>
                    </a:cubicBezTo>
                    <a:close/>
                  </a:path>
                </a:pathLst>
              </a:custGeom>
              <a:solidFill>
                <a:srgbClr val="7C98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solidFill>
                    <a:srgbClr val="000000"/>
                  </a:solidFill>
                </a:endParaRPr>
              </a:p>
            </p:txBody>
          </p:sp>
          <p:sp>
            <p:nvSpPr>
              <p:cNvPr id="142" name="Freeform 31"/>
              <p:cNvSpPr/>
              <p:nvPr>
                <p:custDataLst>
                  <p:tags r:id="rId36"/>
                </p:custDataLst>
              </p:nvPr>
            </p:nvSpPr>
            <p:spPr bwMode="auto">
              <a:xfrm>
                <a:off x="6358497" y="5498088"/>
                <a:ext cx="2183659" cy="958340"/>
              </a:xfrm>
              <a:custGeom>
                <a:avLst/>
                <a:gdLst>
                  <a:gd name="T0" fmla="*/ 1055 w 1055"/>
                  <a:gd name="T1" fmla="*/ 204 h 464"/>
                  <a:gd name="T2" fmla="*/ 585 w 1055"/>
                  <a:gd name="T3" fmla="*/ 352 h 464"/>
                  <a:gd name="T4" fmla="*/ 100 w 1055"/>
                  <a:gd name="T5" fmla="*/ 160 h 464"/>
                  <a:gd name="T6" fmla="*/ 0 w 1055"/>
                  <a:gd name="T7" fmla="*/ 0 h 464"/>
                  <a:gd name="T8" fmla="*/ 403 w 1055"/>
                  <a:gd name="T9" fmla="*/ 464 h 464"/>
                  <a:gd name="T10" fmla="*/ 585 w 1055"/>
                  <a:gd name="T11" fmla="*/ 355 h 464"/>
                  <a:gd name="T12" fmla="*/ 620 w 1055"/>
                  <a:gd name="T13" fmla="*/ 356 h 464"/>
                  <a:gd name="T14" fmla="*/ 1049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60"/>
                    </a:cubicBezTo>
                    <a:cubicBezTo>
                      <a:pt x="43" y="99"/>
                      <a:pt x="13" y="35"/>
                      <a:pt x="0" y="0"/>
                    </a:cubicBezTo>
                    <a:cubicBezTo>
                      <a:pt x="32" y="222"/>
                      <a:pt x="192" y="402"/>
                      <a:pt x="403" y="464"/>
                    </a:cubicBezTo>
                    <a:cubicBezTo>
                      <a:pt x="457" y="418"/>
                      <a:pt x="516" y="353"/>
                      <a:pt x="585" y="355"/>
                    </a:cubicBezTo>
                    <a:cubicBezTo>
                      <a:pt x="597" y="356"/>
                      <a:pt x="609" y="356"/>
                      <a:pt x="620" y="356"/>
                    </a:cubicBezTo>
                    <a:cubicBezTo>
                      <a:pt x="796" y="356"/>
                      <a:pt x="941" y="308"/>
                      <a:pt x="1049" y="213"/>
                    </a:cubicBezTo>
                    <a:cubicBezTo>
                      <a:pt x="1051" y="210"/>
                      <a:pt x="1053" y="207"/>
                      <a:pt x="1055" y="204"/>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43" name="Freeform 33"/>
              <p:cNvSpPr/>
              <p:nvPr>
                <p:custDataLst>
                  <p:tags r:id="rId37"/>
                </p:custDataLst>
              </p:nvPr>
            </p:nvSpPr>
            <p:spPr bwMode="auto">
              <a:xfrm>
                <a:off x="6367463" y="4078510"/>
                <a:ext cx="1047001" cy="2335081"/>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4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9"/>
                      <a:pt x="328" y="19"/>
                      <a:pt x="311" y="34"/>
                    </a:cubicBezTo>
                    <a:cubicBezTo>
                      <a:pt x="286" y="56"/>
                      <a:pt x="266" y="52"/>
                      <a:pt x="266" y="52"/>
                    </a:cubicBezTo>
                    <a:cubicBezTo>
                      <a:pt x="266" y="53"/>
                      <a:pt x="266" y="53"/>
                      <a:pt x="266" y="53"/>
                    </a:cubicBezTo>
                    <a:cubicBezTo>
                      <a:pt x="261" y="53"/>
                      <a:pt x="257" y="52"/>
                      <a:pt x="253" y="52"/>
                    </a:cubicBezTo>
                    <a:cubicBezTo>
                      <a:pt x="113" y="52"/>
                      <a:pt x="0" y="166"/>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70"/>
                      <a:pt x="52" y="1130"/>
                      <a:pt x="249" y="1082"/>
                    </a:cubicBezTo>
                    <a:cubicBezTo>
                      <a:pt x="243" y="1078"/>
                      <a:pt x="243" y="1078"/>
                      <a:pt x="243" y="1078"/>
                    </a:cubicBezTo>
                    <a:cubicBezTo>
                      <a:pt x="243" y="1078"/>
                      <a:pt x="65" y="1108"/>
                      <a:pt x="140" y="601"/>
                    </a:cubicBezTo>
                    <a:cubicBezTo>
                      <a:pt x="143" y="586"/>
                      <a:pt x="155" y="546"/>
                      <a:pt x="204" y="554"/>
                    </a:cubicBezTo>
                    <a:cubicBezTo>
                      <a:pt x="205" y="554"/>
                      <a:pt x="206" y="554"/>
                      <a:pt x="207" y="554"/>
                    </a:cubicBezTo>
                    <a:cubicBezTo>
                      <a:pt x="209" y="554"/>
                      <a:pt x="210" y="555"/>
                      <a:pt x="211" y="555"/>
                    </a:cubicBezTo>
                    <a:cubicBezTo>
                      <a:pt x="215" y="556"/>
                      <a:pt x="219" y="556"/>
                      <a:pt x="222" y="556"/>
                    </a:cubicBezTo>
                    <a:cubicBezTo>
                      <a:pt x="232" y="558"/>
                      <a:pt x="242" y="558"/>
                      <a:pt x="253" y="558"/>
                    </a:cubicBezTo>
                    <a:cubicBezTo>
                      <a:pt x="392" y="558"/>
                      <a:pt x="506" y="445"/>
                      <a:pt x="506" y="305"/>
                    </a:cubicBezTo>
                    <a:cubicBezTo>
                      <a:pt x="506" y="203"/>
                      <a:pt x="445" y="115"/>
                      <a:pt x="358" y="75"/>
                    </a:cubicBezTo>
                    <a:close/>
                  </a:path>
                </a:pathLst>
              </a:custGeom>
              <a:solidFill>
                <a:srgbClr val="7C98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44" name="Oval 34"/>
              <p:cNvSpPr>
                <a:spLocks noChangeArrowheads="1"/>
              </p:cNvSpPr>
              <p:nvPr>
                <p:custDataLst>
                  <p:tags r:id="rId38"/>
                </p:custDataLst>
              </p:nvPr>
            </p:nvSpPr>
            <p:spPr bwMode="auto">
              <a:xfrm>
                <a:off x="7536000" y="6242246"/>
                <a:ext cx="14943"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45" name="Oval 35"/>
              <p:cNvSpPr>
                <a:spLocks noChangeArrowheads="1"/>
              </p:cNvSpPr>
              <p:nvPr>
                <p:custDataLst>
                  <p:tags r:id="rId39"/>
                </p:custDataLst>
              </p:nvPr>
            </p:nvSpPr>
            <p:spPr bwMode="auto">
              <a:xfrm>
                <a:off x="7362662" y="6322937"/>
                <a:ext cx="11954"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146" name="Oval 36"/>
              <p:cNvSpPr>
                <a:spLocks noChangeArrowheads="1"/>
              </p:cNvSpPr>
              <p:nvPr>
                <p:custDataLst>
                  <p:tags r:id="rId40"/>
                </p:custDataLst>
              </p:nvPr>
            </p:nvSpPr>
            <p:spPr bwMode="auto">
              <a:xfrm>
                <a:off x="7217217" y="6442481"/>
                <a:ext cx="14943"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grpSp>
        <p:sp>
          <p:nvSpPr>
            <p:cNvPr id="147" name="文本框 146"/>
            <p:cNvSpPr txBox="1"/>
            <p:nvPr>
              <p:custDataLst>
                <p:tags r:id="rId41"/>
              </p:custDataLst>
            </p:nvPr>
          </p:nvSpPr>
          <p:spPr>
            <a:xfrm>
              <a:off x="9149248" y="3111047"/>
              <a:ext cx="757989" cy="613742"/>
            </a:xfrm>
            <a:prstGeom prst="rect">
              <a:avLst/>
            </a:prstGeom>
            <a:noFill/>
          </p:spPr>
          <p:txBody>
            <a:bodyPr wrap="square" rtlCol="0">
              <a:spAutoFit/>
            </a:bodyPr>
            <a:p>
              <a:pPr algn="ctr"/>
              <a:r>
                <a:rPr lang="en-US" altLang="zh-CN" sz="2400" b="1" dirty="0">
                  <a:solidFill>
                    <a:srgbClr val="FFFFFF"/>
                  </a:solidFill>
                </a:rPr>
                <a:t>04</a:t>
              </a:r>
              <a:endParaRPr lang="en-US" altLang="zh-CN" sz="2400" b="1" dirty="0">
                <a:solidFill>
                  <a:srgbClr val="FFFFFF"/>
                </a:solidFill>
              </a:endParaRPr>
            </a:p>
          </p:txBody>
        </p:sp>
        <p:sp>
          <p:nvSpPr>
            <p:cNvPr id="148" name="文本框 147"/>
            <p:cNvSpPr txBox="1"/>
            <p:nvPr>
              <p:custDataLst>
                <p:tags r:id="rId42"/>
              </p:custDataLst>
            </p:nvPr>
          </p:nvSpPr>
          <p:spPr>
            <a:xfrm>
              <a:off x="9549974" y="3711125"/>
              <a:ext cx="1653301" cy="1188543"/>
            </a:xfrm>
            <a:prstGeom prst="rect">
              <a:avLst/>
            </a:prstGeom>
            <a:noFill/>
          </p:spPr>
          <p:txBody>
            <a:bodyPr wrap="square" rtlCol="0">
              <a:spAutoFit/>
            </a:bodyPr>
            <a:p>
              <a:pPr>
                <a:lnSpc>
                  <a:spcPct val="130000"/>
                </a:lnSpc>
              </a:pPr>
              <a:r>
                <a:rPr lang="en-US" altLang="zh-CN" sz="2000" b="1" smtClean="0">
                  <a:solidFill>
                    <a:srgbClr val="434342"/>
                  </a:solidFill>
                  <a:latin typeface="楷体" panose="02010609060101010101" pitchFamily="49" charset="-122"/>
                  <a:ea typeface="楷体" panose="02010609060101010101" pitchFamily="49" charset="-122"/>
                </a:rPr>
                <a:t> </a:t>
              </a:r>
              <a:r>
                <a:rPr lang="zh-CN" altLang="en-US" sz="2000" b="1" smtClean="0">
                  <a:solidFill>
                    <a:srgbClr val="434342"/>
                  </a:solidFill>
                  <a:latin typeface="楷体" panose="02010609060101010101" pitchFamily="49" charset="-122"/>
                  <a:ea typeface="楷体" panose="02010609060101010101" pitchFamily="49" charset="-122"/>
                </a:rPr>
                <a:t>期次型</a:t>
              </a:r>
              <a:endParaRPr lang="zh-CN" altLang="en-US" sz="2000" b="1" smtClean="0">
                <a:solidFill>
                  <a:srgbClr val="434342"/>
                </a:solidFill>
                <a:latin typeface="楷体" panose="02010609060101010101" pitchFamily="49" charset="-122"/>
                <a:ea typeface="楷体" panose="02010609060101010101" pitchFamily="49" charset="-122"/>
              </a:endParaRPr>
            </a:p>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  理财           </a:t>
              </a:r>
              <a:endParaRPr lang="zh-CN" altLang="en-US" sz="2000" b="1" smtClean="0">
                <a:solidFill>
                  <a:srgbClr val="434342"/>
                </a:solidFill>
                <a:latin typeface="楷体" panose="02010609060101010101" pitchFamily="49" charset="-122"/>
                <a:ea typeface="楷体" panose="02010609060101010101" pitchFamily="49" charset="-122"/>
              </a:endParaRPr>
            </a:p>
          </p:txBody>
        </p:sp>
      </p:grpSp>
      <p:sp>
        <p:nvSpPr>
          <p:cNvPr id="150" name="文本框 149"/>
          <p:cNvSpPr txBox="1"/>
          <p:nvPr/>
        </p:nvSpPr>
        <p:spPr>
          <a:xfrm>
            <a:off x="2167220" y="2257425"/>
            <a:ext cx="642620" cy="368300"/>
          </a:xfrm>
          <a:prstGeom prst="rect">
            <a:avLst/>
          </a:prstGeom>
          <a:noFill/>
        </p:spPr>
        <p:txBody>
          <a:bodyPr wrap="none" rtlCol="0" anchor="t">
            <a:spAutoFit/>
          </a:bodyPr>
          <a:p>
            <a:r>
              <a:rPr lang="zh-CN" altLang="en-US" b="1" dirty="0" smtClean="0">
                <a:solidFill>
                  <a:srgbClr val="C40EC8"/>
                </a:solidFill>
                <a:latin typeface="华文楷体" panose="02010600040101010101" charset="-122"/>
                <a:ea typeface="华文楷体" panose="02010600040101010101" charset="-122"/>
                <a:sym typeface="+mn-ea"/>
              </a:rPr>
              <a:t>★★</a:t>
            </a:r>
            <a:endParaRPr lang="zh-CN" altLang="en-US"/>
          </a:p>
        </p:txBody>
      </p:sp>
      <p:sp>
        <p:nvSpPr>
          <p:cNvPr id="151" name="文本框 150"/>
          <p:cNvSpPr txBox="1"/>
          <p:nvPr/>
        </p:nvSpPr>
        <p:spPr>
          <a:xfrm>
            <a:off x="4190330" y="2247900"/>
            <a:ext cx="642620" cy="368300"/>
          </a:xfrm>
          <a:prstGeom prst="rect">
            <a:avLst/>
          </a:prstGeom>
          <a:noFill/>
        </p:spPr>
        <p:txBody>
          <a:bodyPr wrap="none" rtlCol="0" anchor="t">
            <a:spAutoFit/>
          </a:bodyPr>
          <a:p>
            <a:r>
              <a:rPr lang="zh-CN" altLang="en-US" b="1" dirty="0" smtClean="0">
                <a:solidFill>
                  <a:srgbClr val="C40EC8"/>
                </a:solidFill>
                <a:latin typeface="华文楷体" panose="02010600040101010101" charset="-122"/>
                <a:ea typeface="华文楷体" panose="02010600040101010101" charset="-122"/>
                <a:sym typeface="+mn-ea"/>
              </a:rPr>
              <a:t>★★</a:t>
            </a:r>
            <a:endParaRPr lang="zh-CN" altLang="en-US"/>
          </a:p>
        </p:txBody>
      </p:sp>
      <p:sp>
        <p:nvSpPr>
          <p:cNvPr id="152" name="文本框 151"/>
          <p:cNvSpPr txBox="1"/>
          <p:nvPr/>
        </p:nvSpPr>
        <p:spPr>
          <a:xfrm>
            <a:off x="6132795" y="2257425"/>
            <a:ext cx="642620" cy="368300"/>
          </a:xfrm>
          <a:prstGeom prst="rect">
            <a:avLst/>
          </a:prstGeom>
          <a:noFill/>
        </p:spPr>
        <p:txBody>
          <a:bodyPr wrap="none" rtlCol="0" anchor="t">
            <a:spAutoFit/>
          </a:bodyPr>
          <a:p>
            <a:r>
              <a:rPr lang="zh-CN" altLang="en-US" b="1" dirty="0" smtClean="0">
                <a:solidFill>
                  <a:srgbClr val="C40EC8"/>
                </a:solidFill>
                <a:latin typeface="华文楷体" panose="02010600040101010101" charset="-122"/>
                <a:ea typeface="华文楷体" panose="02010600040101010101" charset="-122"/>
                <a:sym typeface="+mn-ea"/>
              </a:rPr>
              <a:t>★★</a:t>
            </a:r>
            <a:endParaRPr lang="zh-CN" altLang="en-US"/>
          </a:p>
        </p:txBody>
      </p:sp>
      <p:sp>
        <p:nvSpPr>
          <p:cNvPr id="153" name="文本框 152"/>
          <p:cNvSpPr txBox="1"/>
          <p:nvPr/>
        </p:nvSpPr>
        <p:spPr>
          <a:xfrm>
            <a:off x="8114948" y="2266950"/>
            <a:ext cx="872490" cy="368300"/>
          </a:xfrm>
          <a:prstGeom prst="rect">
            <a:avLst/>
          </a:prstGeom>
          <a:noFill/>
        </p:spPr>
        <p:txBody>
          <a:bodyPr wrap="none" rtlCol="0" anchor="t">
            <a:spAutoFit/>
          </a:bodyPr>
          <a:p>
            <a:pPr algn="ctr" eaLnBrk="0" fontAlgn="base" hangingPunct="0">
              <a:spcBef>
                <a:spcPct val="0"/>
              </a:spcBef>
              <a:spcAft>
                <a:spcPct val="0"/>
              </a:spcAft>
            </a:pPr>
            <a:r>
              <a:rPr lang="zh-CN" altLang="en-US" b="1" dirty="0" smtClean="0">
                <a:solidFill>
                  <a:srgbClr val="C40EC8"/>
                </a:solidFill>
                <a:latin typeface="华文楷体" panose="02010600040101010101" charset="-122"/>
                <a:ea typeface="华文楷体" panose="02010600040101010101" charset="-122"/>
                <a:sym typeface="+mn-ea"/>
              </a:rPr>
              <a:t>★★★</a:t>
            </a:r>
            <a:endParaRPr lang="zh-CN" altLang="en-US"/>
          </a:p>
        </p:txBody>
      </p:sp>
      <p:sp>
        <p:nvSpPr>
          <p:cNvPr id="5" name="矩形 4"/>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现金类资产</a:t>
            </a:r>
            <a:endParaRPr kumimoji="1" lang="zh-CN" altLang="en-US" sz="2800" b="1" dirty="0">
              <a:ln>
                <a:noFill/>
              </a:ln>
              <a:solidFill>
                <a:srgbClr val="A0262F"/>
              </a:solidFill>
              <a:latin typeface="隶书" panose="02010509060101010101" pitchFamily="49" charset="-122"/>
              <a:ea typeface="新宋体" panose="02010609030101010101" charset="-122"/>
              <a:sym typeface="+mn-ea"/>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grpSp>
        <p:nvGrpSpPr>
          <p:cNvPr id="18" name="组合 17"/>
          <p:cNvGrpSpPr/>
          <p:nvPr>
            <p:custDataLst>
              <p:tags r:id="rId43"/>
            </p:custDataLst>
          </p:nvPr>
        </p:nvGrpSpPr>
        <p:grpSpPr>
          <a:xfrm rot="0">
            <a:off x="9357325" y="1866265"/>
            <a:ext cx="1670050" cy="1720215"/>
            <a:chOff x="9020881" y="2806174"/>
            <a:chExt cx="2226411" cy="2293279"/>
          </a:xfrm>
        </p:grpSpPr>
        <p:grpSp>
          <p:nvGrpSpPr>
            <p:cNvPr id="19" name="组合 18"/>
            <p:cNvGrpSpPr/>
            <p:nvPr/>
          </p:nvGrpSpPr>
          <p:grpSpPr>
            <a:xfrm>
              <a:off x="9020881" y="2806174"/>
              <a:ext cx="2226411" cy="2293279"/>
              <a:chOff x="6346543" y="4078510"/>
              <a:chExt cx="2355005" cy="2425735"/>
            </a:xfrm>
          </p:grpSpPr>
          <p:sp>
            <p:nvSpPr>
              <p:cNvPr id="20" name="Oval 29"/>
              <p:cNvSpPr>
                <a:spLocks noChangeArrowheads="1"/>
              </p:cNvSpPr>
              <p:nvPr>
                <p:custDataLst>
                  <p:tags r:id="rId44"/>
                </p:custDataLst>
              </p:nvPr>
            </p:nvSpPr>
            <p:spPr bwMode="auto">
              <a:xfrm>
                <a:off x="6346543" y="4152228"/>
                <a:ext cx="2355005" cy="2352017"/>
              </a:xfrm>
              <a:prstGeom prst="ellipse">
                <a:avLst/>
              </a:pr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21" name="Freeform 30"/>
              <p:cNvSpPr/>
              <p:nvPr>
                <p:custDataLst>
                  <p:tags r:id="rId45"/>
                </p:custDataLst>
              </p:nvPr>
            </p:nvSpPr>
            <p:spPr bwMode="auto">
              <a:xfrm>
                <a:off x="7028937" y="5938406"/>
                <a:ext cx="1500270" cy="565839"/>
              </a:xfrm>
              <a:custGeom>
                <a:avLst/>
                <a:gdLst>
                  <a:gd name="T0" fmla="*/ 239 w 725"/>
                  <a:gd name="T1" fmla="*/ 274 h 274"/>
                  <a:gd name="T2" fmla="*/ 725 w 725"/>
                  <a:gd name="T3" fmla="*/ 0 h 274"/>
                  <a:gd name="T4" fmla="*/ 240 w 725"/>
                  <a:gd name="T5" fmla="*/ 140 h 274"/>
                  <a:gd name="T6" fmla="*/ 0 w 725"/>
                  <a:gd name="T7" fmla="*/ 221 h 274"/>
                  <a:gd name="T8" fmla="*/ 239 w 725"/>
                  <a:gd name="T9" fmla="*/ 274 h 274"/>
                </a:gdLst>
                <a:ahLst/>
                <a:cxnLst>
                  <a:cxn ang="0">
                    <a:pos x="T0" y="T1"/>
                  </a:cxn>
                  <a:cxn ang="0">
                    <a:pos x="T2" y="T3"/>
                  </a:cxn>
                  <a:cxn ang="0">
                    <a:pos x="T4" y="T5"/>
                  </a:cxn>
                  <a:cxn ang="0">
                    <a:pos x="T6" y="T7"/>
                  </a:cxn>
                  <a:cxn ang="0">
                    <a:pos x="T8" y="T9"/>
                  </a:cxn>
                </a:cxnLst>
                <a:rect l="0" t="0" r="r" b="b"/>
                <a:pathLst>
                  <a:path w="725" h="274">
                    <a:moveTo>
                      <a:pt x="239" y="274"/>
                    </a:moveTo>
                    <a:cubicBezTo>
                      <a:pt x="445" y="274"/>
                      <a:pt x="625" y="164"/>
                      <a:pt x="725" y="0"/>
                    </a:cubicBezTo>
                    <a:cubicBezTo>
                      <a:pt x="716" y="7"/>
                      <a:pt x="560" y="163"/>
                      <a:pt x="240" y="140"/>
                    </a:cubicBezTo>
                    <a:cubicBezTo>
                      <a:pt x="77" y="129"/>
                      <a:pt x="19" y="174"/>
                      <a:pt x="0" y="221"/>
                    </a:cubicBezTo>
                    <a:cubicBezTo>
                      <a:pt x="73" y="255"/>
                      <a:pt x="154" y="274"/>
                      <a:pt x="239" y="27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solidFill>
                    <a:srgbClr val="000000"/>
                  </a:solidFill>
                </a:endParaRPr>
              </a:p>
            </p:txBody>
          </p:sp>
          <p:sp>
            <p:nvSpPr>
              <p:cNvPr id="22" name="Freeform 31"/>
              <p:cNvSpPr/>
              <p:nvPr>
                <p:custDataLst>
                  <p:tags r:id="rId46"/>
                </p:custDataLst>
              </p:nvPr>
            </p:nvSpPr>
            <p:spPr bwMode="auto">
              <a:xfrm>
                <a:off x="6358497" y="5498088"/>
                <a:ext cx="2183659" cy="958340"/>
              </a:xfrm>
              <a:custGeom>
                <a:avLst/>
                <a:gdLst>
                  <a:gd name="T0" fmla="*/ 1055 w 1055"/>
                  <a:gd name="T1" fmla="*/ 204 h 464"/>
                  <a:gd name="T2" fmla="*/ 585 w 1055"/>
                  <a:gd name="T3" fmla="*/ 352 h 464"/>
                  <a:gd name="T4" fmla="*/ 100 w 1055"/>
                  <a:gd name="T5" fmla="*/ 160 h 464"/>
                  <a:gd name="T6" fmla="*/ 0 w 1055"/>
                  <a:gd name="T7" fmla="*/ 0 h 464"/>
                  <a:gd name="T8" fmla="*/ 403 w 1055"/>
                  <a:gd name="T9" fmla="*/ 464 h 464"/>
                  <a:gd name="T10" fmla="*/ 585 w 1055"/>
                  <a:gd name="T11" fmla="*/ 355 h 464"/>
                  <a:gd name="T12" fmla="*/ 620 w 1055"/>
                  <a:gd name="T13" fmla="*/ 356 h 464"/>
                  <a:gd name="T14" fmla="*/ 1049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60"/>
                    </a:cubicBezTo>
                    <a:cubicBezTo>
                      <a:pt x="43" y="99"/>
                      <a:pt x="13" y="35"/>
                      <a:pt x="0" y="0"/>
                    </a:cubicBezTo>
                    <a:cubicBezTo>
                      <a:pt x="32" y="222"/>
                      <a:pt x="192" y="402"/>
                      <a:pt x="403" y="464"/>
                    </a:cubicBezTo>
                    <a:cubicBezTo>
                      <a:pt x="457" y="418"/>
                      <a:pt x="516" y="353"/>
                      <a:pt x="585" y="355"/>
                    </a:cubicBezTo>
                    <a:cubicBezTo>
                      <a:pt x="597" y="356"/>
                      <a:pt x="609" y="356"/>
                      <a:pt x="620" y="356"/>
                    </a:cubicBezTo>
                    <a:cubicBezTo>
                      <a:pt x="796" y="356"/>
                      <a:pt x="941" y="308"/>
                      <a:pt x="1049" y="213"/>
                    </a:cubicBezTo>
                    <a:cubicBezTo>
                      <a:pt x="1051" y="210"/>
                      <a:pt x="1053" y="207"/>
                      <a:pt x="1055" y="204"/>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23" name="Freeform 33"/>
              <p:cNvSpPr/>
              <p:nvPr>
                <p:custDataLst>
                  <p:tags r:id="rId47"/>
                </p:custDataLst>
              </p:nvPr>
            </p:nvSpPr>
            <p:spPr bwMode="auto">
              <a:xfrm>
                <a:off x="6367463" y="4078510"/>
                <a:ext cx="1047001" cy="2335081"/>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4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9"/>
                      <a:pt x="328" y="19"/>
                      <a:pt x="311" y="34"/>
                    </a:cubicBezTo>
                    <a:cubicBezTo>
                      <a:pt x="286" y="56"/>
                      <a:pt x="266" y="52"/>
                      <a:pt x="266" y="52"/>
                    </a:cubicBezTo>
                    <a:cubicBezTo>
                      <a:pt x="266" y="53"/>
                      <a:pt x="266" y="53"/>
                      <a:pt x="266" y="53"/>
                    </a:cubicBezTo>
                    <a:cubicBezTo>
                      <a:pt x="261" y="53"/>
                      <a:pt x="257" y="52"/>
                      <a:pt x="253" y="52"/>
                    </a:cubicBezTo>
                    <a:cubicBezTo>
                      <a:pt x="113" y="52"/>
                      <a:pt x="0" y="166"/>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70"/>
                      <a:pt x="52" y="1130"/>
                      <a:pt x="249" y="1082"/>
                    </a:cubicBezTo>
                    <a:cubicBezTo>
                      <a:pt x="243" y="1078"/>
                      <a:pt x="243" y="1078"/>
                      <a:pt x="243" y="1078"/>
                    </a:cubicBezTo>
                    <a:cubicBezTo>
                      <a:pt x="243" y="1078"/>
                      <a:pt x="65" y="1108"/>
                      <a:pt x="140" y="601"/>
                    </a:cubicBezTo>
                    <a:cubicBezTo>
                      <a:pt x="143" y="586"/>
                      <a:pt x="155" y="546"/>
                      <a:pt x="204" y="554"/>
                    </a:cubicBezTo>
                    <a:cubicBezTo>
                      <a:pt x="205" y="554"/>
                      <a:pt x="206" y="554"/>
                      <a:pt x="207" y="554"/>
                    </a:cubicBezTo>
                    <a:cubicBezTo>
                      <a:pt x="209" y="554"/>
                      <a:pt x="210" y="555"/>
                      <a:pt x="211" y="555"/>
                    </a:cubicBezTo>
                    <a:cubicBezTo>
                      <a:pt x="215" y="556"/>
                      <a:pt x="219" y="556"/>
                      <a:pt x="222" y="556"/>
                    </a:cubicBezTo>
                    <a:cubicBezTo>
                      <a:pt x="232" y="558"/>
                      <a:pt x="242" y="558"/>
                      <a:pt x="253" y="558"/>
                    </a:cubicBezTo>
                    <a:cubicBezTo>
                      <a:pt x="392" y="558"/>
                      <a:pt x="506" y="445"/>
                      <a:pt x="506" y="305"/>
                    </a:cubicBezTo>
                    <a:cubicBezTo>
                      <a:pt x="506" y="203"/>
                      <a:pt x="445" y="115"/>
                      <a:pt x="358" y="75"/>
                    </a:cubicBezTo>
                    <a:close/>
                  </a:path>
                </a:pathLst>
              </a:custGeom>
              <a:solidFill>
                <a:schemeClr val="accent4"/>
              </a:solidFill>
              <a:ln>
                <a:solidFill>
                  <a:schemeClr val="accent4"/>
                </a:solid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24" name="Oval 34"/>
              <p:cNvSpPr>
                <a:spLocks noChangeArrowheads="1"/>
              </p:cNvSpPr>
              <p:nvPr>
                <p:custDataLst>
                  <p:tags r:id="rId48"/>
                </p:custDataLst>
              </p:nvPr>
            </p:nvSpPr>
            <p:spPr bwMode="auto">
              <a:xfrm>
                <a:off x="7536000" y="6242246"/>
                <a:ext cx="14943"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25" name="Oval 35"/>
              <p:cNvSpPr>
                <a:spLocks noChangeArrowheads="1"/>
              </p:cNvSpPr>
              <p:nvPr>
                <p:custDataLst>
                  <p:tags r:id="rId49"/>
                </p:custDataLst>
              </p:nvPr>
            </p:nvSpPr>
            <p:spPr bwMode="auto">
              <a:xfrm>
                <a:off x="7362662" y="6322937"/>
                <a:ext cx="11954"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sp>
            <p:nvSpPr>
              <p:cNvPr id="26" name="Oval 36"/>
              <p:cNvSpPr>
                <a:spLocks noChangeArrowheads="1"/>
              </p:cNvSpPr>
              <p:nvPr>
                <p:custDataLst>
                  <p:tags r:id="rId50"/>
                </p:custDataLst>
              </p:nvPr>
            </p:nvSpPr>
            <p:spPr bwMode="auto">
              <a:xfrm>
                <a:off x="7217217" y="6442481"/>
                <a:ext cx="14943" cy="13947"/>
              </a:xfrm>
              <a:prstGeom prst="ellipse">
                <a:avLst/>
              </a:prstGeom>
              <a:solidFill>
                <a:srgbClr val="A237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rgbClr val="000000"/>
                  </a:solidFill>
                </a:endParaRPr>
              </a:p>
            </p:txBody>
          </p:sp>
        </p:grpSp>
        <p:sp>
          <p:nvSpPr>
            <p:cNvPr id="27" name="文本框 26"/>
            <p:cNvSpPr txBox="1"/>
            <p:nvPr>
              <p:custDataLst>
                <p:tags r:id="rId51"/>
              </p:custDataLst>
            </p:nvPr>
          </p:nvSpPr>
          <p:spPr>
            <a:xfrm>
              <a:off x="9149248" y="3111047"/>
              <a:ext cx="757989" cy="613742"/>
            </a:xfrm>
            <a:prstGeom prst="rect">
              <a:avLst/>
            </a:prstGeom>
            <a:noFill/>
          </p:spPr>
          <p:txBody>
            <a:bodyPr wrap="square" rtlCol="0">
              <a:spAutoFit/>
            </a:bodyPr>
            <a:p>
              <a:pPr algn="ctr"/>
              <a:r>
                <a:rPr lang="en-US" altLang="zh-CN" sz="2400" b="1" dirty="0">
                  <a:solidFill>
                    <a:srgbClr val="FFFFFF"/>
                  </a:solidFill>
                </a:rPr>
                <a:t>05</a:t>
              </a:r>
              <a:endParaRPr lang="en-US" altLang="zh-CN" sz="2400" b="1" dirty="0">
                <a:solidFill>
                  <a:srgbClr val="FFFFFF"/>
                </a:solidFill>
              </a:endParaRPr>
            </a:p>
          </p:txBody>
        </p:sp>
        <p:sp>
          <p:nvSpPr>
            <p:cNvPr id="28" name="文本框 27"/>
            <p:cNvSpPr txBox="1"/>
            <p:nvPr>
              <p:custDataLst>
                <p:tags r:id="rId52"/>
              </p:custDataLst>
            </p:nvPr>
          </p:nvSpPr>
          <p:spPr>
            <a:xfrm>
              <a:off x="9549974" y="3711125"/>
              <a:ext cx="1653301" cy="1188543"/>
            </a:xfrm>
            <a:prstGeom prst="rect">
              <a:avLst/>
            </a:prstGeom>
            <a:noFill/>
          </p:spPr>
          <p:txBody>
            <a:bodyPr wrap="square" rtlCol="0">
              <a:spAutoFit/>
            </a:bodyPr>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短期大额</a:t>
              </a:r>
              <a:endParaRPr lang="zh-CN" altLang="en-US" sz="2000" b="1" smtClean="0">
                <a:solidFill>
                  <a:srgbClr val="434342"/>
                </a:solidFill>
                <a:latin typeface="楷体" panose="02010609060101010101" pitchFamily="49" charset="-122"/>
                <a:ea typeface="楷体" panose="02010609060101010101" pitchFamily="49" charset="-122"/>
              </a:endParaRPr>
            </a:p>
            <a:p>
              <a:pPr>
                <a:lnSpc>
                  <a:spcPct val="130000"/>
                </a:lnSpc>
              </a:pPr>
              <a:r>
                <a:rPr lang="zh-CN" altLang="en-US" sz="2000" b="1" smtClean="0">
                  <a:solidFill>
                    <a:srgbClr val="434342"/>
                  </a:solidFill>
                  <a:latin typeface="楷体" panose="02010609060101010101" pitchFamily="49" charset="-122"/>
                  <a:ea typeface="楷体" panose="02010609060101010101" pitchFamily="49" charset="-122"/>
                </a:rPr>
                <a:t>  定制                  </a:t>
              </a:r>
              <a:endParaRPr lang="zh-CN" altLang="en-US" sz="2000" b="1" smtClean="0">
                <a:solidFill>
                  <a:srgbClr val="434342"/>
                </a:solidFill>
                <a:latin typeface="楷体" panose="02010609060101010101" pitchFamily="49" charset="-122"/>
                <a:ea typeface="楷体" panose="02010609060101010101" pitchFamily="49" charset="-122"/>
              </a:endParaRPr>
            </a:p>
          </p:txBody>
        </p:sp>
      </p:grpSp>
      <p:sp>
        <p:nvSpPr>
          <p:cNvPr id="29" name="文本框 28"/>
          <p:cNvSpPr txBox="1"/>
          <p:nvPr/>
        </p:nvSpPr>
        <p:spPr>
          <a:xfrm>
            <a:off x="10119643" y="2266950"/>
            <a:ext cx="872490" cy="368300"/>
          </a:xfrm>
          <a:prstGeom prst="rect">
            <a:avLst/>
          </a:prstGeom>
          <a:noFill/>
        </p:spPr>
        <p:txBody>
          <a:bodyPr wrap="none" rtlCol="0" anchor="t">
            <a:spAutoFit/>
          </a:bodyPr>
          <a:p>
            <a:pPr algn="ctr" eaLnBrk="0" fontAlgn="base" hangingPunct="0">
              <a:spcBef>
                <a:spcPct val="0"/>
              </a:spcBef>
              <a:spcAft>
                <a:spcPct val="0"/>
              </a:spcAft>
            </a:pPr>
            <a:r>
              <a:rPr lang="zh-CN" altLang="en-US" b="1" dirty="0" smtClean="0">
                <a:solidFill>
                  <a:srgbClr val="C40EC8"/>
                </a:solidFill>
                <a:latin typeface="华文楷体" panose="02010600040101010101" charset="-122"/>
                <a:ea typeface="华文楷体" panose="02010600040101010101" charset="-122"/>
                <a:sym typeface="+mn-ea"/>
              </a:rPr>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aphicFrame>
        <p:nvGraphicFramePr>
          <p:cNvPr id="2" name="图表 1"/>
          <p:cNvGraphicFramePr/>
          <p:nvPr/>
        </p:nvGraphicFramePr>
        <p:xfrm>
          <a:off x="6786245" y="3740785"/>
          <a:ext cx="4747895" cy="2390140"/>
        </p:xfrm>
        <a:graphic>
          <a:graphicData uri="http://schemas.openxmlformats.org/drawingml/2006/chart">
            <c:chart xmlns:c="http://schemas.openxmlformats.org/drawingml/2006/chart" xmlns:r="http://schemas.openxmlformats.org/officeDocument/2006/relationships" r:id="rId1"/>
          </a:graphicData>
        </a:graphic>
      </p:graphicFrame>
      <p:sp>
        <p:nvSpPr>
          <p:cNvPr id="5" name="矩形 4"/>
          <p:cNvSpPr/>
          <p:nvPr/>
        </p:nvSpPr>
        <p:spPr>
          <a:xfrm>
            <a:off x="474945" y="172720"/>
            <a:ext cx="4086225" cy="883285"/>
          </a:xfrm>
          <a:prstGeom prst="rect">
            <a:avLst/>
          </a:prstGeom>
        </p:spPr>
        <p:txBody>
          <a:bodyPr wrap="square">
            <a:spAutoFit/>
          </a:bodyPr>
          <a:p>
            <a:pPr lvl="0">
              <a:lnSpc>
                <a:spcPct val="112000"/>
              </a:lnSpc>
              <a:defRPr/>
            </a:pPr>
            <a:r>
              <a:rPr lang="zh-CN" altLang="en-US" sz="2800" b="1" dirty="0">
                <a:solidFill>
                  <a:srgbClr val="D65840"/>
                </a:solidFill>
                <a:latin typeface="微软雅黑" panose="020B0503020204020204" pitchFamily="34" charset="-122"/>
                <a:ea typeface="微软雅黑" panose="020B0503020204020204" pitchFamily="34" charset="-122"/>
                <a:sym typeface="+mn-ea"/>
              </a:rPr>
              <a:t>类固收资产</a:t>
            </a:r>
            <a:endParaRPr lang="zh-CN" altLang="en-US" sz="2800" b="1" dirty="0">
              <a:solidFill>
                <a:srgbClr val="D65840"/>
              </a:solidFill>
              <a:latin typeface="微软雅黑" panose="020B0503020204020204" pitchFamily="34" charset="-122"/>
              <a:ea typeface="微软雅黑" panose="020B0503020204020204" pitchFamily="34" charset="-122"/>
            </a:endParaRPr>
          </a:p>
          <a:p>
            <a:pPr lvl="0">
              <a:lnSpc>
                <a:spcPct val="112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中信财富指数报告</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00" y="6696364"/>
            <a:ext cx="12192000" cy="161636"/>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 name="文本框 4"/>
          <p:cNvSpPr txBox="1">
            <a:spLocks noChangeArrowheads="1"/>
          </p:cNvSpPr>
          <p:nvPr/>
        </p:nvSpPr>
        <p:spPr bwMode="auto">
          <a:xfrm>
            <a:off x="735931" y="1249487"/>
            <a:ext cx="8455025" cy="429895"/>
          </a:xfrm>
          <a:prstGeom prst="rect">
            <a:avLst/>
          </a:prstGeom>
          <a:noFill/>
          <a:ln w="9525">
            <a:noFill/>
            <a:miter lim="800000"/>
          </a:ln>
        </p:spPr>
        <p:txBody>
          <a:bodyPr>
            <a:spAutoFit/>
          </a:bodyPr>
          <a:p>
            <a:pPr algn="just"/>
            <a:r>
              <a:rPr lang="zh-CN" altLang="zh-CN" sz="2200" b="1" dirty="0">
                <a:solidFill>
                  <a:srgbClr val="A0262F"/>
                </a:solidFill>
                <a:latin typeface="微软雅黑" panose="020B0503020204020204" pitchFamily="34" charset="-122"/>
                <a:ea typeface="微软雅黑" panose="020B0503020204020204" pitchFamily="34" charset="-122"/>
              </a:rPr>
              <a:t>市场回顾</a:t>
            </a:r>
            <a:endParaRPr lang="zh-CN" altLang="zh-CN" sz="2200" b="1" dirty="0">
              <a:solidFill>
                <a:srgbClr val="A0262F"/>
              </a:solidFill>
              <a:latin typeface="微软雅黑" panose="020B0503020204020204" pitchFamily="34" charset="-122"/>
              <a:ea typeface="微软雅黑" panose="020B0503020204020204" pitchFamily="34" charset="-122"/>
            </a:endParaRPr>
          </a:p>
        </p:txBody>
      </p:sp>
      <p:sp>
        <p:nvSpPr>
          <p:cNvPr id="55" name="矩形 14"/>
          <p:cNvSpPr>
            <a:spLocks noChangeArrowheads="1"/>
          </p:cNvSpPr>
          <p:nvPr/>
        </p:nvSpPr>
        <p:spPr bwMode="auto">
          <a:xfrm>
            <a:off x="748630" y="1758950"/>
            <a:ext cx="5043170" cy="3829685"/>
          </a:xfrm>
          <a:prstGeom prst="rect">
            <a:avLst/>
          </a:prstGeom>
          <a:noFill/>
          <a:ln w="9525">
            <a:noFill/>
            <a:miter lim="800000"/>
          </a:ln>
        </p:spPr>
        <p:txBody>
          <a:bodyPr wrap="square" lIns="91431" tIns="45716" rIns="91431" bIns="45716">
            <a:spAutoFit/>
          </a:bodyPr>
          <a:p>
            <a:pPr marL="0" lvl="2" indent="0" eaLnBrk="0" latinLnBrk="0" hangingPunct="0">
              <a:lnSpc>
                <a:spcPct val="150000"/>
              </a:lnSpc>
              <a:spcBef>
                <a:spcPts val="0"/>
              </a:spcBef>
              <a:buClr>
                <a:srgbClr val="CC3300"/>
              </a:buClr>
              <a:buSzPct val="85000"/>
              <a:buFont typeface="Wingdings" panose="05000000000000000000" pitchFamily="2" charset="2"/>
              <a:buNone/>
              <a:defRPr/>
            </a:pPr>
            <a:r>
              <a:rPr dirty="0">
                <a:solidFill>
                  <a:schemeClr val="tx1">
                    <a:lumMod val="75000"/>
                    <a:lumOff val="25000"/>
                  </a:schemeClr>
                </a:solidFill>
                <a:latin typeface="楷体" panose="02010609060101010101" pitchFamily="49" charset="-122"/>
                <a:ea typeface="楷体" panose="02010609060101010101" pitchFamily="49" charset="-122"/>
              </a:rPr>
              <a:t>2月份，信托产品的成立数量与募资规模环比均出现了超过30%的下降</a:t>
            </a:r>
            <a:r>
              <a:rPr lang="zh-CN" dirty="0">
                <a:solidFill>
                  <a:schemeClr val="tx1">
                    <a:lumMod val="75000"/>
                    <a:lumOff val="25000"/>
                  </a:schemeClr>
                </a:solidFill>
                <a:latin typeface="楷体" panose="02010609060101010101" pitchFamily="49" charset="-122"/>
                <a:ea typeface="楷体" panose="02010609060101010101" pitchFamily="49" charset="-122"/>
              </a:rPr>
              <a:t>：</a:t>
            </a:r>
            <a:r>
              <a:rPr dirty="0">
                <a:solidFill>
                  <a:schemeClr val="tx1">
                    <a:lumMod val="75000"/>
                    <a:lumOff val="25000"/>
                  </a:schemeClr>
                </a:solidFill>
                <a:latin typeface="楷体" panose="02010609060101010101" pitchFamily="49" charset="-122"/>
                <a:ea typeface="楷体" panose="02010609060101010101" pitchFamily="49" charset="-122"/>
              </a:rPr>
              <a:t>具体来看，52家信托公司成立了693款集合信托产品，降幅为38.67%，共募集资金722.34亿元，降幅为33.31%</a:t>
            </a:r>
            <a:r>
              <a:rPr lang="zh-CN" dirty="0">
                <a:solidFill>
                  <a:schemeClr val="tx1">
                    <a:lumMod val="75000"/>
                    <a:lumOff val="25000"/>
                  </a:schemeClr>
                </a:solidFill>
                <a:latin typeface="楷体" panose="02010609060101010101" pitchFamily="49" charset="-122"/>
                <a:ea typeface="楷体" panose="02010609060101010101" pitchFamily="49" charset="-122"/>
              </a:rPr>
              <a:t>；</a:t>
            </a:r>
            <a:r>
              <a:rPr dirty="0">
                <a:solidFill>
                  <a:schemeClr val="tx1">
                    <a:lumMod val="75000"/>
                    <a:lumOff val="25000"/>
                  </a:schemeClr>
                </a:solidFill>
                <a:latin typeface="楷体" panose="02010609060101010101" pitchFamily="49" charset="-122"/>
                <a:ea typeface="楷体" panose="02010609060101010101" pitchFamily="49" charset="-122"/>
              </a:rPr>
              <a:t>成立产品的平均规模普遍上涨</a:t>
            </a:r>
            <a:r>
              <a:rPr lang="zh-CN" dirty="0">
                <a:solidFill>
                  <a:schemeClr val="tx1">
                    <a:lumMod val="75000"/>
                    <a:lumOff val="25000"/>
                  </a:schemeClr>
                </a:solidFill>
                <a:latin typeface="楷体" panose="02010609060101010101" pitchFamily="49" charset="-122"/>
                <a:ea typeface="楷体" panose="02010609060101010101" pitchFamily="49" charset="-122"/>
              </a:rPr>
              <a:t>：</a:t>
            </a:r>
            <a:r>
              <a:rPr dirty="0">
                <a:solidFill>
                  <a:schemeClr val="tx1">
                    <a:lumMod val="75000"/>
                    <a:lumOff val="25000"/>
                  </a:schemeClr>
                </a:solidFill>
                <a:latin typeface="楷体" panose="02010609060101010101" pitchFamily="49" charset="-122"/>
                <a:ea typeface="楷体" panose="02010609060101010101" pitchFamily="49" charset="-122"/>
              </a:rPr>
              <a:t>房地产信托产品平均募资规模环比上涨了125%，工商企业与金融的信托产品平均成立规模的增长也颇为显著</a:t>
            </a:r>
            <a:r>
              <a:rPr lang="zh-CN" dirty="0">
                <a:solidFill>
                  <a:schemeClr val="tx1">
                    <a:lumMod val="75000"/>
                    <a:lumOff val="25000"/>
                  </a:schemeClr>
                </a:solidFill>
                <a:latin typeface="楷体" panose="02010609060101010101" pitchFamily="49" charset="-122"/>
                <a:ea typeface="楷体" panose="02010609060101010101" pitchFamily="49" charset="-122"/>
              </a:rPr>
              <a:t>；产品收益率方面总体略有上升：其中以1-2年期的金融领域信托产品收益率上涨最快，环比上升1.52</a:t>
            </a:r>
            <a:r>
              <a:rPr lang="en-US" altLang="zh-CN"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dirty="0">
                <a:solidFill>
                  <a:schemeClr val="tx1">
                    <a:lumMod val="75000"/>
                    <a:lumOff val="25000"/>
                  </a:schemeClr>
                </a:solidFill>
                <a:latin typeface="楷体" panose="02010609060101010101" pitchFamily="49" charset="-122"/>
                <a:ea typeface="楷体" panose="02010609060101010101" pitchFamily="49" charset="-122"/>
              </a:rPr>
              <a:t>。</a:t>
            </a:r>
            <a:endParaRPr lang="zh-CN" altLang="en-US" dirty="0">
              <a:solidFill>
                <a:schemeClr val="tx1">
                  <a:lumMod val="75000"/>
                  <a:lumOff val="25000"/>
                </a:schemeClr>
              </a:solidFill>
              <a:latin typeface="楷体" panose="02010609060101010101" pitchFamily="49" charset="-122"/>
              <a:ea typeface="楷体" panose="02010609060101010101" pitchFamily="49" charset="-122"/>
            </a:endParaRPr>
          </a:p>
        </p:txBody>
      </p:sp>
      <p:cxnSp>
        <p:nvCxnSpPr>
          <p:cNvPr id="62" name="直接连接符 61"/>
          <p:cNvCxnSpPr/>
          <p:nvPr/>
        </p:nvCxnSpPr>
        <p:spPr>
          <a:xfrm>
            <a:off x="6125845" y="1223010"/>
            <a:ext cx="0" cy="513969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873003" y="6131097"/>
            <a:ext cx="1198880" cy="213995"/>
          </a:xfrm>
          <a:prstGeom prst="rect">
            <a:avLst/>
          </a:prstGeom>
        </p:spPr>
        <p:txBody>
          <a:bodyPr wrap="none">
            <a:spAutoFit/>
          </a:bodyPr>
          <a:p>
            <a:r>
              <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rPr>
              <a:t>数据来源：用益信托网</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a:xfrm>
            <a:off x="11740515" y="6330950"/>
            <a:ext cx="426720" cy="365125"/>
          </a:xfrm>
        </p:spPr>
        <p:txBody>
          <a:bodyPr/>
          <a:p>
            <a:fld id="{C890D04F-731C-4441-B470-8376EAB84182}" type="slidenum">
              <a:rPr lang="zh-CN" altLang="en-US" sz="1800" b="1" smtClean="0">
                <a:solidFill>
                  <a:srgbClr val="C00000"/>
                </a:solidFill>
                <a:latin typeface="微软雅黑" panose="020B0503020204020204" pitchFamily="34" charset="-122"/>
                <a:ea typeface="微软雅黑" panose="020B0503020204020204" pitchFamily="34" charset="-122"/>
              </a:rPr>
            </a:fld>
            <a:endParaRPr lang="zh-CN" altLang="en-US" sz="1800" b="1" smtClean="0">
              <a:solidFill>
                <a:srgbClr val="C00000"/>
              </a:solidFill>
              <a:latin typeface="微软雅黑" panose="020B0503020204020204" pitchFamily="34" charset="-122"/>
              <a:ea typeface="微软雅黑" panose="020B0503020204020204" pitchFamily="34" charset="-122"/>
            </a:endParaRPr>
          </a:p>
        </p:txBody>
      </p:sp>
      <p:graphicFrame>
        <p:nvGraphicFramePr>
          <p:cNvPr id="6" name="图表 5"/>
          <p:cNvGraphicFramePr/>
          <p:nvPr/>
        </p:nvGraphicFramePr>
        <p:xfrm>
          <a:off x="6786245" y="1437005"/>
          <a:ext cx="4747895" cy="21640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20174801_1*i*0"/>
  <p:tag name="KSO_WM_TEMPLATE_CATEGORY" val="diagram"/>
  <p:tag name="KSO_WM_TEMPLATE_INDEX" val="20174801"/>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
  <p:tag name="KSO_WM_UNIT_ID" val="diagram20174801_1*l_i*1_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9"/>
  <p:tag name="KSO_WM_UNIT_ID" val="diagram20174801_1*l_i*1_9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0"/>
  <p:tag name="KSO_WM_UNIT_ID" val="diagram20174801_1*l_i*1_10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1"/>
  <p:tag name="KSO_WM_UNIT_ID" val="diagram20174801_1*l_i*1_10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2"/>
  <p:tag name="KSO_WM_UNIT_ID" val="diagram20174801_1*l_i*1_10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3"/>
  <p:tag name="KSO_WM_UNIT_ID" val="diagram20174801_1*l_i*1_10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4"/>
  <p:tag name="KSO_WM_UNIT_ID" val="diagram20174801_1*l_i*1_10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5"/>
  <p:tag name="KSO_WM_UNIT_ID" val="diagram20174801_1*l_i*1_10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6"/>
  <p:tag name="KSO_WM_UNIT_ID" val="diagram20174801_1*l_i*1_10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7"/>
  <p:tag name="KSO_WM_UNIT_ID" val="diagram20174801_1*l_i*1_10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8"/>
  <p:tag name="KSO_WM_UNIT_ID" val="diagram20174801_1*l_i*1_10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
  <p:tag name="KSO_WM_UNIT_ID" val="diagram20174801_1*l_i*1_1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09"/>
  <p:tag name="KSO_WM_UNIT_ID" val="diagram20174801_1*l_i*1_10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0"/>
  <p:tag name="KSO_WM_UNIT_ID" val="diagram20174801_1*l_i*1_11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1"/>
  <p:tag name="KSO_WM_UNIT_ID" val="diagram20174801_1*l_i*1_11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2"/>
  <p:tag name="KSO_WM_UNIT_ID" val="diagram20174801_1*l_i*1_11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3"/>
  <p:tag name="KSO_WM_UNIT_ID" val="diagram20174801_1*l_i*1_11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4"/>
  <p:tag name="KSO_WM_UNIT_ID" val="diagram20174801_1*l_i*1_11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5"/>
  <p:tag name="KSO_WM_UNIT_ID" val="diagram20174801_1*l_i*1_11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6"/>
  <p:tag name="KSO_WM_UNIT_ID" val="diagram20174801_1*l_i*1_11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7"/>
  <p:tag name="KSO_WM_UNIT_ID" val="diagram20174801_1*l_i*1_11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8"/>
  <p:tag name="KSO_WM_UNIT_ID" val="diagram20174801_1*l_i*1_11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
  <p:tag name="KSO_WM_UNIT_ID" val="diagram20174801_1*l_i*1_1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19"/>
  <p:tag name="KSO_WM_UNIT_ID" val="diagram20174801_1*l_i*1_11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0"/>
  <p:tag name="KSO_WM_UNIT_ID" val="diagram20174801_1*l_i*1_12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1"/>
  <p:tag name="KSO_WM_UNIT_ID" val="diagram20174801_1*l_i*1_12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2"/>
  <p:tag name="KSO_WM_UNIT_ID" val="diagram20174801_1*l_i*1_12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3"/>
  <p:tag name="KSO_WM_UNIT_ID" val="diagram20174801_1*l_i*1_12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4"/>
  <p:tag name="KSO_WM_UNIT_ID" val="diagram20174801_1*l_i*1_12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5"/>
  <p:tag name="KSO_WM_UNIT_ID" val="diagram20174801_1*l_i*1_12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6"/>
  <p:tag name="KSO_WM_UNIT_ID" val="diagram20174801_1*l_i*1_12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7"/>
  <p:tag name="KSO_WM_UNIT_ID" val="diagram20174801_1*l_i*1_12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8"/>
  <p:tag name="KSO_WM_UNIT_ID" val="diagram20174801_1*l_i*1_12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
  <p:tag name="KSO_WM_UNIT_ID" val="diagram20174801_1*l_i*1_1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29"/>
  <p:tag name="KSO_WM_UNIT_ID" val="diagram20174801_1*l_i*1_12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0"/>
  <p:tag name="KSO_WM_UNIT_ID" val="diagram20174801_1*l_i*1_13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1"/>
  <p:tag name="KSO_WM_UNIT_ID" val="diagram20174801_1*l_i*1_13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2"/>
  <p:tag name="KSO_WM_UNIT_ID" val="diagram20174801_1*l_i*1_13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3"/>
  <p:tag name="KSO_WM_UNIT_ID" val="diagram20174801_1*l_i*1_13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4"/>
  <p:tag name="KSO_WM_UNIT_ID" val="diagram20174801_1*l_i*1_13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5"/>
  <p:tag name="KSO_WM_UNIT_ID" val="diagram20174801_1*l_i*1_13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6"/>
  <p:tag name="KSO_WM_UNIT_ID" val="diagram20174801_1*l_i*1_13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7"/>
  <p:tag name="KSO_WM_UNIT_ID" val="diagram20174801_1*l_i*1_13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8"/>
  <p:tag name="KSO_WM_UNIT_ID" val="diagram20174801_1*l_i*1_13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
  <p:tag name="KSO_WM_UNIT_ID" val="diagram20174801_1*l_i*1_1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39"/>
  <p:tag name="KSO_WM_UNIT_ID" val="diagram20174801_1*l_i*1_13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0"/>
  <p:tag name="KSO_WM_UNIT_ID" val="diagram20174801_1*l_i*1_14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1"/>
  <p:tag name="KSO_WM_UNIT_ID" val="diagram20174801_1*l_i*1_14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2"/>
  <p:tag name="KSO_WM_UNIT_ID" val="diagram20174801_1*l_i*1_14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3"/>
  <p:tag name="KSO_WM_UNIT_ID" val="diagram20174801_1*l_i*1_14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4"/>
  <p:tag name="KSO_WM_UNIT_ID" val="diagram20174801_1*l_i*1_14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5"/>
  <p:tag name="KSO_WM_UNIT_ID" val="diagram20174801_1*l_i*1_14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6"/>
  <p:tag name="KSO_WM_UNIT_ID" val="diagram20174801_1*l_i*1_14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7"/>
  <p:tag name="KSO_WM_UNIT_ID" val="diagram20174801_1*l_i*1_14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8"/>
  <p:tag name="KSO_WM_UNIT_ID" val="diagram20174801_1*l_i*1_14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
  <p:tag name="KSO_WM_UNIT_ID" val="diagram20174801_1*l_i*1_1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49"/>
  <p:tag name="KSO_WM_UNIT_ID" val="diagram20174801_1*l_i*1_14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0"/>
  <p:tag name="KSO_WM_UNIT_ID" val="diagram20174801_1*l_i*1_15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1"/>
  <p:tag name="KSO_WM_UNIT_ID" val="diagram20174801_1*l_i*1_15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2"/>
  <p:tag name="KSO_WM_UNIT_ID" val="diagram20174801_1*l_i*1_15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3"/>
  <p:tag name="KSO_WM_UNIT_ID" val="diagram20174801_1*l_i*1_15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4"/>
  <p:tag name="KSO_WM_UNIT_ID" val="diagram20174801_1*l_i*1_15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5"/>
  <p:tag name="KSO_WM_UNIT_ID" val="diagram20174801_1*l_i*1_15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6"/>
  <p:tag name="KSO_WM_UNIT_ID" val="diagram20174801_1*l_i*1_15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7"/>
  <p:tag name="KSO_WM_UNIT_ID" val="diagram20174801_1*l_i*1_15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8"/>
  <p:tag name="KSO_WM_UNIT_ID" val="diagram20174801_1*l_i*1_15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
  <p:tag name="KSO_WM_UNIT_ID" val="diagram20174801_1*l_i*1_1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59"/>
  <p:tag name="KSO_WM_UNIT_ID" val="diagram20174801_1*l_i*1_15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0"/>
  <p:tag name="KSO_WM_UNIT_ID" val="diagram20174801_1*l_i*1_16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1"/>
  <p:tag name="KSO_WM_UNIT_ID" val="diagram20174801_1*l_i*1_16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2"/>
  <p:tag name="KSO_WM_UNIT_ID" val="diagram20174801_1*l_i*1_16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3"/>
  <p:tag name="KSO_WM_UNIT_ID" val="diagram20174801_1*l_i*1_16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4"/>
  <p:tag name="KSO_WM_UNIT_ID" val="diagram20174801_1*l_i*1_16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5"/>
  <p:tag name="KSO_WM_UNIT_ID" val="diagram20174801_1*l_i*1_16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6"/>
  <p:tag name="KSO_WM_UNIT_ID" val="diagram20174801_1*l_i*1_16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7"/>
  <p:tag name="KSO_WM_UNIT_ID" val="diagram20174801_1*l_i*1_16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8"/>
  <p:tag name="KSO_WM_UNIT_ID" val="diagram20174801_1*l_i*1_16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
  <p:tag name="KSO_WM_UNIT_ID" val="diagram20174801_1*l_i*1_1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69"/>
  <p:tag name="KSO_WM_UNIT_ID" val="diagram20174801_1*l_i*1_16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0"/>
  <p:tag name="KSO_WM_UNIT_ID" val="diagram20174801_1*l_i*1_17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1"/>
  <p:tag name="KSO_WM_UNIT_ID" val="diagram20174801_1*l_i*1_17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2"/>
  <p:tag name="KSO_WM_UNIT_ID" val="diagram20174801_1*l_i*1_17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3"/>
  <p:tag name="KSO_WM_UNIT_ID" val="diagram20174801_1*l_i*1_17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4"/>
  <p:tag name="KSO_WM_UNIT_ID" val="diagram20174801_1*l_i*1_17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5"/>
  <p:tag name="KSO_WM_UNIT_ID" val="diagram20174801_1*l_i*1_17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6"/>
  <p:tag name="KSO_WM_UNIT_ID" val="diagram20174801_1*l_i*1_17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7"/>
  <p:tag name="KSO_WM_UNIT_ID" val="diagram20174801_1*l_i*1_17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8"/>
  <p:tag name="KSO_WM_UNIT_ID" val="diagram20174801_1*l_i*1_17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
  <p:tag name="KSO_WM_UNIT_ID" val="diagram20174801_1*l_i*1_1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79"/>
  <p:tag name="KSO_WM_UNIT_ID" val="diagram20174801_1*l_i*1_17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0"/>
  <p:tag name="KSO_WM_UNIT_ID" val="diagram20174801_1*l_i*1_18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1"/>
  <p:tag name="KSO_WM_UNIT_ID" val="diagram20174801_1*l_i*1_18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2"/>
  <p:tag name="KSO_WM_UNIT_ID" val="diagram20174801_1*l_i*1_18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3"/>
  <p:tag name="KSO_WM_UNIT_ID" val="diagram20174801_1*l_i*1_18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4"/>
  <p:tag name="KSO_WM_UNIT_ID" val="diagram20174801_1*l_i*1_18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5"/>
  <p:tag name="KSO_WM_UNIT_ID" val="diagram20174801_1*l_i*1_18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6"/>
  <p:tag name="KSO_WM_UNIT_ID" val="diagram20174801_1*l_i*1_18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7"/>
  <p:tag name="KSO_WM_UNIT_ID" val="diagram20174801_1*l_i*1_18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8"/>
  <p:tag name="KSO_WM_UNIT_ID" val="diagram20174801_1*l_i*1_18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
  <p:tag name="KSO_WM_UNIT_ID" val="diagram20174801_1*l_i*1_1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89"/>
  <p:tag name="KSO_WM_UNIT_ID" val="diagram20174801_1*l_i*1_18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0"/>
  <p:tag name="KSO_WM_UNIT_ID" val="diagram20174801_1*l_i*1_19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1"/>
  <p:tag name="KSO_WM_UNIT_ID" val="diagram20174801_1*l_i*1_19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2"/>
  <p:tag name="KSO_WM_UNIT_ID" val="diagram20174801_1*l_i*1_19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3"/>
  <p:tag name="KSO_WM_UNIT_ID" val="diagram20174801_1*l_i*1_19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4"/>
  <p:tag name="KSO_WM_UNIT_ID" val="diagram20174801_1*l_i*1_19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5"/>
  <p:tag name="KSO_WM_UNIT_ID" val="diagram20174801_1*l_i*1_19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6"/>
  <p:tag name="KSO_WM_UNIT_ID" val="diagram20174801_1*l_i*1_19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7"/>
  <p:tag name="KSO_WM_UNIT_ID" val="diagram20174801_1*l_i*1_19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8"/>
  <p:tag name="KSO_WM_UNIT_ID" val="diagram20174801_1*l_i*1_19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
  <p:tag name="KSO_WM_UNIT_ID" val="diagram20174801_1*l_i*1_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
  <p:tag name="KSO_WM_UNIT_ID" val="diagram20174801_1*l_i*1_1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199"/>
  <p:tag name="KSO_WM_UNIT_ID" val="diagram20174801_1*l_i*1_19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0"/>
  <p:tag name="KSO_WM_UNIT_ID" val="diagram20174801_1*l_i*1_20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1"/>
  <p:tag name="KSO_WM_UNIT_ID" val="diagram20174801_1*l_i*1_20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2"/>
  <p:tag name="KSO_WM_UNIT_ID" val="diagram20174801_1*l_i*1_20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3"/>
  <p:tag name="KSO_WM_UNIT_ID" val="diagram20174801_1*l_i*1_20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4"/>
  <p:tag name="KSO_WM_UNIT_ID" val="diagram20174801_1*l_i*1_20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5"/>
  <p:tag name="KSO_WM_UNIT_ID" val="diagram20174801_1*l_i*1_20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6"/>
  <p:tag name="KSO_WM_UNIT_ID" val="diagram20174801_1*l_i*1_20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7"/>
  <p:tag name="KSO_WM_UNIT_ID" val="diagram20174801_1*l_i*1_20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8"/>
  <p:tag name="KSO_WM_UNIT_ID" val="diagram20174801_1*l_i*1_20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
  <p:tag name="KSO_WM_UNIT_ID" val="diagram20174801_1*l_i*1_2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09"/>
  <p:tag name="KSO_WM_UNIT_ID" val="diagram20174801_1*l_i*1_20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0"/>
  <p:tag name="KSO_WM_UNIT_ID" val="diagram20174801_1*l_i*1_21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1"/>
  <p:tag name="KSO_WM_UNIT_ID" val="diagram20174801_1*l_i*1_21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2"/>
  <p:tag name="KSO_WM_UNIT_ID" val="diagram20174801_1*l_i*1_21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3"/>
  <p:tag name="KSO_WM_UNIT_ID" val="diagram20174801_1*l_i*1_21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4"/>
  <p:tag name="KSO_WM_UNIT_ID" val="diagram20174801_1*l_i*1_21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5"/>
  <p:tag name="KSO_WM_UNIT_ID" val="diagram20174801_1*l_i*1_21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6"/>
  <p:tag name="KSO_WM_UNIT_ID" val="diagram20174801_1*l_i*1_21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7"/>
  <p:tag name="KSO_WM_UNIT_ID" val="diagram20174801_1*l_i*1_21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8"/>
  <p:tag name="KSO_WM_UNIT_ID" val="diagram20174801_1*l_i*1_21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
  <p:tag name="KSO_WM_UNIT_ID" val="diagram20174801_1*l_i*1_2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19"/>
  <p:tag name="KSO_WM_UNIT_ID" val="diagram20174801_1*l_i*1_21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0"/>
  <p:tag name="KSO_WM_UNIT_ID" val="diagram20174801_1*l_i*1_22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1"/>
  <p:tag name="KSO_WM_UNIT_ID" val="diagram20174801_1*l_i*1_22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2"/>
  <p:tag name="KSO_WM_UNIT_ID" val="diagram20174801_1*l_i*1_22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3"/>
  <p:tag name="KSO_WM_UNIT_ID" val="diagram20174801_1*l_i*1_22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4"/>
  <p:tag name="KSO_WM_UNIT_ID" val="diagram20174801_1*l_i*1_22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5"/>
  <p:tag name="KSO_WM_UNIT_ID" val="diagram20174801_1*l_i*1_22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6"/>
  <p:tag name="KSO_WM_UNIT_ID" val="diagram20174801_1*l_i*1_22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7"/>
  <p:tag name="KSO_WM_UNIT_ID" val="diagram20174801_1*l_i*1_22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8"/>
  <p:tag name="KSO_WM_UNIT_ID" val="diagram20174801_1*l_i*1_22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
  <p:tag name="KSO_WM_UNIT_ID" val="diagram20174801_1*l_i*1_2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29"/>
  <p:tag name="KSO_WM_UNIT_ID" val="diagram20174801_1*l_i*1_22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0"/>
  <p:tag name="KSO_WM_UNIT_ID" val="diagram20174801_1*l_i*1_23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1"/>
  <p:tag name="KSO_WM_UNIT_ID" val="diagram20174801_1*l_i*1_23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2"/>
  <p:tag name="KSO_WM_UNIT_ID" val="diagram20174801_1*l_i*1_23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3"/>
  <p:tag name="KSO_WM_UNIT_ID" val="diagram20174801_1*l_i*1_23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4"/>
  <p:tag name="KSO_WM_UNIT_ID" val="diagram20174801_1*l_i*1_23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5"/>
  <p:tag name="KSO_WM_UNIT_ID" val="diagram20174801_1*l_i*1_23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6"/>
  <p:tag name="KSO_WM_UNIT_ID" val="diagram20174801_1*l_i*1_23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7"/>
  <p:tag name="KSO_WM_UNIT_ID" val="diagram20174801_1*l_i*1_23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3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8"/>
  <p:tag name="KSO_WM_UNIT_ID" val="diagram20174801_1*l_i*1_23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
  <p:tag name="KSO_WM_UNIT_ID" val="diagram20174801_1*l_i*1_2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39"/>
  <p:tag name="KSO_WM_UNIT_ID" val="diagram20174801_1*l_i*1_23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0"/>
  <p:tag name="KSO_WM_UNIT_ID" val="diagram20174801_1*l_i*1_24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1"/>
  <p:tag name="KSO_WM_UNIT_ID" val="diagram20174801_1*l_i*1_24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2"/>
  <p:tag name="KSO_WM_UNIT_ID" val="diagram20174801_1*l_i*1_24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3"/>
  <p:tag name="KSO_WM_UNIT_ID" val="diagram20174801_1*l_i*1_24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4"/>
  <p:tag name="KSO_WM_UNIT_ID" val="diagram20174801_1*l_i*1_24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5"/>
  <p:tag name="KSO_WM_UNIT_ID" val="diagram20174801_1*l_i*1_24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6"/>
  <p:tag name="KSO_WM_UNIT_ID" val="diagram20174801_1*l_i*1_24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7"/>
  <p:tag name="KSO_WM_UNIT_ID" val="diagram20174801_1*l_i*1_24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4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8"/>
  <p:tag name="KSO_WM_UNIT_ID" val="diagram20174801_1*l_i*1_24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
  <p:tag name="KSO_WM_UNIT_ID" val="diagram20174801_1*l_i*1_2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49"/>
  <p:tag name="KSO_WM_UNIT_ID" val="diagram20174801_1*l_i*1_24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0"/>
  <p:tag name="KSO_WM_UNIT_ID" val="diagram20174801_1*l_i*1_25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1"/>
  <p:tag name="KSO_WM_UNIT_ID" val="diagram20174801_1*l_i*1_25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2"/>
  <p:tag name="KSO_WM_UNIT_ID" val="diagram20174801_1*l_i*1_25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3"/>
  <p:tag name="KSO_WM_UNIT_ID" val="diagram20174801_1*l_i*1_25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4"/>
  <p:tag name="KSO_WM_UNIT_ID" val="diagram20174801_1*l_i*1_25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5"/>
  <p:tag name="KSO_WM_UNIT_ID" val="diagram20174801_1*l_i*1_25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6"/>
  <p:tag name="KSO_WM_UNIT_ID" val="diagram20174801_1*l_i*1_25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7"/>
  <p:tag name="KSO_WM_UNIT_ID" val="diagram20174801_1*l_i*1_25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5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8"/>
  <p:tag name="KSO_WM_UNIT_ID" val="diagram20174801_1*l_i*1_25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
  <p:tag name="KSO_WM_UNIT_ID" val="diagram20174801_1*l_i*1_2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59"/>
  <p:tag name="KSO_WM_UNIT_ID" val="diagram20174801_1*l_i*1_25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0"/>
  <p:tag name="KSO_WM_UNIT_ID" val="diagram20174801_1*l_i*1_26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1"/>
  <p:tag name="KSO_WM_UNIT_ID" val="diagram20174801_1*l_i*1_26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2"/>
  <p:tag name="KSO_WM_UNIT_ID" val="diagram20174801_1*l_i*1_26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3"/>
  <p:tag name="KSO_WM_UNIT_ID" val="diagram20174801_1*l_i*1_26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4"/>
  <p:tag name="KSO_WM_UNIT_ID" val="diagram20174801_1*l_i*1_26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5"/>
  <p:tag name="KSO_WM_UNIT_ID" val="diagram20174801_1*l_i*1_26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6"/>
  <p:tag name="KSO_WM_UNIT_ID" val="diagram20174801_1*l_i*1_26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7"/>
  <p:tag name="KSO_WM_UNIT_ID" val="diagram20174801_1*l_i*1_26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6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8"/>
  <p:tag name="KSO_WM_UNIT_ID" val="diagram20174801_1*l_i*1_26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
  <p:tag name="KSO_WM_UNIT_ID" val="diagram20174801_1*l_i*1_2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69"/>
  <p:tag name="KSO_WM_UNIT_ID" val="diagram20174801_1*l_i*1_26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0"/>
  <p:tag name="KSO_WM_UNIT_ID" val="diagram20174801_1*l_i*1_27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1"/>
  <p:tag name="KSO_WM_UNIT_ID" val="diagram20174801_1*l_i*1_27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2"/>
  <p:tag name="KSO_WM_UNIT_ID" val="diagram20174801_1*l_i*1_27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3"/>
  <p:tag name="KSO_WM_UNIT_ID" val="diagram20174801_1*l_i*1_27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4"/>
  <p:tag name="KSO_WM_UNIT_ID" val="diagram20174801_1*l_i*1_27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5"/>
  <p:tag name="KSO_WM_UNIT_ID" val="diagram20174801_1*l_i*1_27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6"/>
  <p:tag name="KSO_WM_UNIT_ID" val="diagram20174801_1*l_i*1_27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7"/>
  <p:tag name="KSO_WM_UNIT_ID" val="diagram20174801_1*l_i*1_27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7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8"/>
  <p:tag name="KSO_WM_UNIT_ID" val="diagram20174801_1*l_i*1_27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
  <p:tag name="KSO_WM_UNIT_ID" val="diagram20174801_1*l_i*1_2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79"/>
  <p:tag name="KSO_WM_UNIT_ID" val="diagram20174801_1*l_i*1_27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0"/>
  <p:tag name="KSO_WM_UNIT_ID" val="diagram20174801_1*l_i*1_28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1"/>
  <p:tag name="KSO_WM_UNIT_ID" val="diagram20174801_1*l_i*1_28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2"/>
  <p:tag name="KSO_WM_UNIT_ID" val="diagram20174801_1*l_i*1_28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3"/>
  <p:tag name="KSO_WM_UNIT_ID" val="diagram20174801_1*l_i*1_28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4"/>
  <p:tag name="KSO_WM_UNIT_ID" val="diagram20174801_1*l_i*1_28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5"/>
  <p:tag name="KSO_WM_UNIT_ID" val="diagram20174801_1*l_i*1_28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6"/>
  <p:tag name="KSO_WM_UNIT_ID" val="diagram20174801_1*l_i*1_28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7"/>
  <p:tag name="KSO_WM_UNIT_ID" val="diagram20174801_1*l_i*1_28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8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8"/>
  <p:tag name="KSO_WM_UNIT_ID" val="diagram20174801_1*l_i*1_28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
  <p:tag name="KSO_WM_UNIT_ID" val="diagram20174801_1*l_i*1_2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89"/>
  <p:tag name="KSO_WM_UNIT_ID" val="diagram20174801_1*l_i*1_28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0"/>
  <p:tag name="KSO_WM_UNIT_ID" val="diagram20174801_1*l_i*1_29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1"/>
  <p:tag name="KSO_WM_UNIT_ID" val="diagram20174801_1*l_i*1_29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2"/>
  <p:tag name="KSO_WM_UNIT_ID" val="diagram20174801_1*l_i*1_29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3"/>
  <p:tag name="KSO_WM_UNIT_ID" val="diagram20174801_1*l_i*1_29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4"/>
  <p:tag name="KSO_WM_UNIT_ID" val="diagram20174801_1*l_i*1_29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5"/>
  <p:tag name="KSO_WM_UNIT_ID" val="diagram20174801_1*l_i*1_29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6"/>
  <p:tag name="KSO_WM_UNIT_ID" val="diagram20174801_1*l_i*1_29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7"/>
  <p:tag name="KSO_WM_UNIT_ID" val="diagram20174801_1*l_i*1_29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9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8"/>
  <p:tag name="KSO_WM_UNIT_ID" val="diagram20174801_1*l_i*1_29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
  <p:tag name="KSO_WM_UNIT_ID" val="diagram20174801_1*l_i*1_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
  <p:tag name="KSO_WM_UNIT_ID" val="diagram20174801_1*l_i*1_2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299"/>
  <p:tag name="KSO_WM_UNIT_ID" val="diagram20174801_1*l_i*1_29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0"/>
  <p:tag name="KSO_WM_UNIT_ID" val="diagram20174801_1*l_i*1_30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1"/>
  <p:tag name="KSO_WM_UNIT_ID" val="diagram20174801_1*l_i*1_30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2"/>
  <p:tag name="KSO_WM_UNIT_ID" val="diagram20174801_1*l_i*1_30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3"/>
  <p:tag name="KSO_WM_UNIT_ID" val="diagram20174801_1*l_i*1_30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4"/>
  <p:tag name="KSO_WM_UNIT_ID" val="diagram20174801_1*l_i*1_30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5"/>
  <p:tag name="KSO_WM_UNIT_ID" val="diagram20174801_1*l_i*1_30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6"/>
  <p:tag name="KSO_WM_UNIT_ID" val="diagram20174801_1*l_i*1_30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7"/>
  <p:tag name="KSO_WM_UNIT_ID" val="diagram20174801_1*l_i*1_30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0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8"/>
  <p:tag name="KSO_WM_UNIT_ID" val="diagram20174801_1*l_i*1_30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
  <p:tag name="KSO_WM_UNIT_ID" val="diagram20174801_1*l_i*1_3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09"/>
  <p:tag name="KSO_WM_UNIT_ID" val="diagram20174801_1*l_i*1_30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0"/>
  <p:tag name="KSO_WM_UNIT_ID" val="diagram20174801_1*l_i*1_31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1"/>
  <p:tag name="KSO_WM_UNIT_ID" val="diagram20174801_1*l_i*1_31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2"/>
  <p:tag name="KSO_WM_UNIT_ID" val="diagram20174801_1*l_i*1_31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3"/>
  <p:tag name="KSO_WM_UNIT_ID" val="diagram20174801_1*l_i*1_31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4"/>
  <p:tag name="KSO_WM_UNIT_ID" val="diagram20174801_1*l_i*1_31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5"/>
  <p:tag name="KSO_WM_UNIT_ID" val="diagram20174801_1*l_i*1_31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6"/>
  <p:tag name="KSO_WM_UNIT_ID" val="diagram20174801_1*l_i*1_31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7"/>
  <p:tag name="KSO_WM_UNIT_ID" val="diagram20174801_1*l_i*1_31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1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8"/>
  <p:tag name="KSO_WM_UNIT_ID" val="diagram20174801_1*l_i*1_31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
  <p:tag name="KSO_WM_UNIT_ID" val="diagram20174801_1*l_i*1_3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19"/>
  <p:tag name="KSO_WM_UNIT_ID" val="diagram20174801_1*l_i*1_31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0"/>
  <p:tag name="KSO_WM_UNIT_ID" val="diagram20174801_1*l_i*1_32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1"/>
  <p:tag name="KSO_WM_UNIT_ID" val="diagram20174801_1*l_i*1_32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2"/>
  <p:tag name="KSO_WM_UNIT_ID" val="diagram20174801_1*l_i*1_32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3"/>
  <p:tag name="KSO_WM_UNIT_ID" val="diagram20174801_1*l_i*1_32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4"/>
  <p:tag name="KSO_WM_UNIT_ID" val="diagram20174801_1*l_i*1_32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5"/>
  <p:tag name="KSO_WM_UNIT_ID" val="diagram20174801_1*l_i*1_32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6"/>
  <p:tag name="KSO_WM_UNIT_ID" val="diagram20174801_1*l_i*1_32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7"/>
  <p:tag name="KSO_WM_UNIT_ID" val="diagram20174801_1*l_i*1_32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8"/>
  <p:tag name="KSO_WM_UNIT_ID" val="diagram20174801_1*l_i*1_32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
  <p:tag name="KSO_WM_UNIT_ID" val="diagram20174801_1*l_i*1_3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29"/>
  <p:tag name="KSO_WM_UNIT_ID" val="diagram20174801_1*l_i*1_32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0"/>
  <p:tag name="KSO_WM_UNIT_ID" val="diagram20174801_1*l_i*1_33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1"/>
  <p:tag name="KSO_WM_UNIT_ID" val="diagram20174801_1*l_i*1_33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2"/>
  <p:tag name="KSO_WM_UNIT_ID" val="diagram20174801_1*l_i*1_33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3"/>
  <p:tag name="KSO_WM_UNIT_ID" val="diagram20174801_1*l_i*1_33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4"/>
  <p:tag name="KSO_WM_UNIT_ID" val="diagram20174801_1*l_i*1_33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5"/>
  <p:tag name="KSO_WM_UNIT_ID" val="diagram20174801_1*l_i*1_33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6"/>
  <p:tag name="KSO_WM_UNIT_ID" val="diagram20174801_1*l_i*1_33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7"/>
  <p:tag name="KSO_WM_UNIT_ID" val="diagram20174801_1*l_i*1_33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8"/>
  <p:tag name="KSO_WM_UNIT_ID" val="diagram20174801_1*l_i*1_33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
  <p:tag name="KSO_WM_UNIT_ID" val="diagram20174801_1*l_i*1_3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39"/>
  <p:tag name="KSO_WM_UNIT_ID" val="diagram20174801_1*l_i*1_33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0"/>
  <p:tag name="KSO_WM_UNIT_ID" val="diagram20174801_1*l_i*1_34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1"/>
  <p:tag name="KSO_WM_UNIT_ID" val="diagram20174801_1*l_i*1_34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2"/>
  <p:tag name="KSO_WM_UNIT_ID" val="diagram20174801_1*l_i*1_34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3"/>
  <p:tag name="KSO_WM_UNIT_ID" val="diagram20174801_1*l_i*1_34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4"/>
  <p:tag name="KSO_WM_UNIT_ID" val="diagram20174801_1*l_i*1_34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5"/>
  <p:tag name="KSO_WM_UNIT_ID" val="diagram20174801_1*l_i*1_34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6"/>
  <p:tag name="KSO_WM_UNIT_ID" val="diagram20174801_1*l_i*1_34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7"/>
  <p:tag name="KSO_WM_UNIT_ID" val="diagram20174801_1*l_i*1_34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4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8"/>
  <p:tag name="KSO_WM_UNIT_ID" val="diagram20174801_1*l_i*1_34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
  <p:tag name="KSO_WM_UNIT_ID" val="diagram20174801_1*l_i*1_3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49"/>
  <p:tag name="KSO_WM_UNIT_ID" val="diagram20174801_1*l_i*1_34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0"/>
  <p:tag name="KSO_WM_UNIT_ID" val="diagram20174801_1*l_i*1_35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1"/>
  <p:tag name="KSO_WM_UNIT_ID" val="diagram20174801_1*l_i*1_35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2"/>
  <p:tag name="KSO_WM_UNIT_ID" val="diagram20174801_1*l_i*1_35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3"/>
  <p:tag name="KSO_WM_UNIT_ID" val="diagram20174801_1*l_i*1_35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4"/>
  <p:tag name="KSO_WM_UNIT_ID" val="diagram20174801_1*l_i*1_35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5"/>
  <p:tag name="KSO_WM_UNIT_ID" val="diagram20174801_1*l_i*1_35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6"/>
  <p:tag name="KSO_WM_UNIT_ID" val="diagram20174801_1*l_i*1_35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7"/>
  <p:tag name="KSO_WM_UNIT_ID" val="diagram20174801_1*l_i*1_35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5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8"/>
  <p:tag name="KSO_WM_UNIT_ID" val="diagram20174801_1*l_i*1_35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
  <p:tag name="KSO_WM_UNIT_ID" val="diagram20174801_1*l_i*1_3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59"/>
  <p:tag name="KSO_WM_UNIT_ID" val="diagram20174801_1*l_i*1_35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0"/>
  <p:tag name="KSO_WM_UNIT_ID" val="diagram20174801_1*l_i*1_36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1"/>
  <p:tag name="KSO_WM_UNIT_ID" val="diagram20174801_1*l_i*1_36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2"/>
  <p:tag name="KSO_WM_UNIT_ID" val="diagram20174801_1*l_i*1_36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3"/>
  <p:tag name="KSO_WM_UNIT_ID" val="diagram20174801_1*l_i*1_36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4"/>
  <p:tag name="KSO_WM_UNIT_ID" val="diagram20174801_1*l_i*1_36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5"/>
  <p:tag name="KSO_WM_UNIT_ID" val="diagram20174801_1*l_i*1_36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6"/>
  <p:tag name="KSO_WM_UNIT_ID" val="diagram20174801_1*l_i*1_36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7"/>
  <p:tag name="KSO_WM_UNIT_ID" val="diagram20174801_1*l_i*1_36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6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8"/>
  <p:tag name="KSO_WM_UNIT_ID" val="diagram20174801_1*l_i*1_36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
  <p:tag name="KSO_WM_UNIT_ID" val="diagram20174801_1*l_i*1_3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69"/>
  <p:tag name="KSO_WM_UNIT_ID" val="diagram20174801_1*l_i*1_36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0"/>
  <p:tag name="KSO_WM_UNIT_ID" val="diagram20174801_1*l_i*1_37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1"/>
  <p:tag name="KSO_WM_UNIT_ID" val="diagram20174801_1*l_i*1_37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2"/>
  <p:tag name="KSO_WM_UNIT_ID" val="diagram20174801_1*l_i*1_37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3"/>
  <p:tag name="KSO_WM_UNIT_ID" val="diagram20174801_1*l_i*1_37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4"/>
  <p:tag name="KSO_WM_UNIT_ID" val="diagram20174801_1*l_i*1_37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5"/>
  <p:tag name="KSO_WM_UNIT_ID" val="diagram20174801_1*l_i*1_37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6"/>
  <p:tag name="KSO_WM_UNIT_ID" val="diagram20174801_1*l_i*1_37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7"/>
  <p:tag name="KSO_WM_UNIT_ID" val="diagram20174801_1*l_i*1_37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7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8"/>
  <p:tag name="KSO_WM_UNIT_ID" val="diagram20174801_1*l_i*1_37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
  <p:tag name="KSO_WM_UNIT_ID" val="diagram20174801_1*l_i*1_3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79"/>
  <p:tag name="KSO_WM_UNIT_ID" val="diagram20174801_1*l_i*1_37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0"/>
  <p:tag name="KSO_WM_UNIT_ID" val="diagram20174801_1*l_i*1_38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1"/>
  <p:tag name="KSO_WM_UNIT_ID" val="diagram20174801_1*l_i*1_38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2"/>
  <p:tag name="KSO_WM_UNIT_ID" val="diagram20174801_1*l_i*1_38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3"/>
  <p:tag name="KSO_WM_UNIT_ID" val="diagram20174801_1*l_i*1_38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4"/>
  <p:tag name="KSO_WM_UNIT_ID" val="diagram20174801_1*l_i*1_38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5"/>
  <p:tag name="KSO_WM_UNIT_ID" val="diagram20174801_1*l_i*1_38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6"/>
  <p:tag name="KSO_WM_UNIT_ID" val="diagram20174801_1*l_i*1_38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7"/>
  <p:tag name="KSO_WM_UNIT_ID" val="diagram20174801_1*l_i*1_38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8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8"/>
  <p:tag name="KSO_WM_UNIT_ID" val="diagram20174801_1*l_i*1_38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
  <p:tag name="KSO_WM_UNIT_ID" val="diagram20174801_1*l_i*1_3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89"/>
  <p:tag name="KSO_WM_UNIT_ID" val="diagram20174801_1*l_i*1_38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0"/>
  <p:tag name="KSO_WM_UNIT_ID" val="diagram20174801_1*l_i*1_39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1"/>
  <p:tag name="KSO_WM_UNIT_ID" val="diagram20174801_1*l_i*1_39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2"/>
  <p:tag name="KSO_WM_UNIT_ID" val="diagram20174801_1*l_i*1_39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3"/>
  <p:tag name="KSO_WM_UNIT_ID" val="diagram20174801_1*l_i*1_39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4"/>
  <p:tag name="KSO_WM_UNIT_ID" val="diagram20174801_1*l_i*1_39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i"/>
  <p:tag name="KSO_WM_UNIT_INDEX" val="1_1_1"/>
  <p:tag name="KSO_WM_UNIT_ID" val="diagram20174801_1*l_h_i*1_1_1"/>
  <p:tag name="KSO_WM_UNIT_LAYERLEVEL" val="1_1_1"/>
  <p:tag name="KSO_WM_DIAGRAM_GROUP_CODE" val="l1-1"/>
  <p:tag name="KSO_WM_UNIT_FILL_FORE_SCHEMECOLOR_INDEX" val="6"/>
  <p:tag name="KSO_WM_UNIT_FILL_TYPE" val="1"/>
  <p:tag name="KSO_WM_UNIT_USESOURCEFORMAT_APPLY" val="0"/>
</p:tagLst>
</file>

<file path=ppt/tags/tag39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a"/>
  <p:tag name="KSO_WM_UNIT_INDEX" val="1_1_1"/>
  <p:tag name="KSO_WM_UNIT_ID" val="diagram20174801_1*l_h_a*1_1_1"/>
  <p:tag name="KSO_WM_UNIT_LAYERLEVEL" val="1_1_1"/>
  <p:tag name="KSO_WM_UNIT_VALUE" val="5"/>
  <p:tag name="KSO_WM_UNIT_HIGHLIGHT" val="0"/>
  <p:tag name="KSO_WM_UNIT_COMPATIBLE" val="0"/>
  <p:tag name="KSO_WM_UNIT_CLEAR" val="0"/>
  <p:tag name="KSO_WM_DIAGRAM_GROUP_CODE" val="l1-1"/>
  <p:tag name="KSO_WM_UNIT_PRESET_TEXT" val="USA"/>
  <p:tag name="KSO_WM_UNIT_TEXT_FILL_FORE_SCHEMECOLOR_INDEX" val="14"/>
  <p:tag name="KSO_WM_UNIT_TEXT_FILL_TYPE" val="1"/>
  <p:tag name="KSO_WM_UNIT_USESOURCEFORMAT_APPLY" val="0"/>
</p:tagLst>
</file>

<file path=ppt/tags/tag39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i"/>
  <p:tag name="KSO_WM_UNIT_INDEX" val="1_1_1"/>
  <p:tag name="KSO_WM_UNIT_ID" val="diagram20174801_1*l_h_i*1_1_1"/>
  <p:tag name="KSO_WM_UNIT_LAYERLEVEL" val="1_1_1"/>
  <p:tag name="KSO_WM_DIAGRAM_GROUP_CODE" val="l1-1"/>
  <p:tag name="KSO_WM_UNIT_FILL_FORE_SCHEMECOLOR_INDEX" val="6"/>
  <p:tag name="KSO_WM_UNIT_FILL_TYPE" val="1"/>
  <p:tag name="KSO_WM_UNIT_USESOURCEFORMAT_APPLY" val="0"/>
</p:tagLst>
</file>

<file path=ppt/tags/tag39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i"/>
  <p:tag name="KSO_WM_UNIT_INDEX" val="1_1_1"/>
  <p:tag name="KSO_WM_UNIT_ID" val="diagram20174801_1*l_h_i*1_1_1"/>
  <p:tag name="KSO_WM_UNIT_LAYERLEVEL" val="1_1_1"/>
  <p:tag name="KSO_WM_DIAGRAM_GROUP_CODE" val="l1-1"/>
  <p:tag name="KSO_WM_UNIT_FILL_FORE_SCHEMECOLOR_INDEX" val="6"/>
  <p:tag name="KSO_WM_UNI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
  <p:tag name="KSO_WM_UNIT_ID" val="diagram20174801_1*l_i*1_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39"/>
  <p:tag name="KSO_WM_UNIT_ID" val="diagram20174801_1*l_i*1_3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0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a"/>
  <p:tag name="KSO_WM_UNIT_INDEX" val="1_3_1"/>
  <p:tag name="KSO_WM_UNIT_ID" val="diagram20174801_1*l_h_a*1_3_1"/>
  <p:tag name="KSO_WM_UNIT_LAYERLEVEL" val="1_1_1"/>
  <p:tag name="KSO_WM_UNIT_VALUE" val="5"/>
  <p:tag name="KSO_WM_UNIT_HIGHLIGHT" val="0"/>
  <p:tag name="KSO_WM_UNIT_COMPATIBLE" val="0"/>
  <p:tag name="KSO_WM_UNIT_CLEAR" val="0"/>
  <p:tag name="KSO_WM_DIAGRAM_GROUP_CODE" val="l1-1"/>
  <p:tag name="KSO_WM_UNIT_PRESET_TEXT" val="CHINA"/>
  <p:tag name="KSO_WM_UNIT_TEXT_FILL_FORE_SCHEMECOLOR_INDEX" val="14"/>
  <p:tag name="KSO_WM_UNIT_TEXT_FILL_TYPE" val="1"/>
  <p:tag name="KSO_WM_UNIT_USESOURCEFORMAT_APPLY" val="0"/>
</p:tagLst>
</file>

<file path=ppt/tags/tag40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h_a"/>
  <p:tag name="KSO_WM_UNIT_INDEX" val="1_3_1"/>
  <p:tag name="KSO_WM_UNIT_ID" val="diagram20174801_1*l_h_a*1_3_1"/>
  <p:tag name="KSO_WM_UNIT_LAYERLEVEL" val="1_1_1"/>
  <p:tag name="KSO_WM_UNIT_VALUE" val="5"/>
  <p:tag name="KSO_WM_UNIT_HIGHLIGHT" val="0"/>
  <p:tag name="KSO_WM_UNIT_COMPATIBLE" val="0"/>
  <p:tag name="KSO_WM_UNIT_CLEAR" val="0"/>
  <p:tag name="KSO_WM_DIAGRAM_GROUP_CODE" val="l1-1"/>
  <p:tag name="KSO_WM_UNIT_PRESET_TEXT" val="CHINA"/>
  <p:tag name="KSO_WM_UNIT_TEXT_FILL_FORE_SCHEMECOLOR_INDEX" val="14"/>
  <p:tag name="KSO_WM_UNIT_TEXT_FILL_TYPE" val="1"/>
  <p:tag name="KSO_WM_UNIT_USESOURCEFORMAT_APPLY" val="0"/>
</p:tagLst>
</file>

<file path=ppt/tags/tag402.xml><?xml version="1.0" encoding="utf-8"?>
<p:tagLst xmlns:p="http://schemas.openxmlformats.org/presentationml/2006/main">
  <p:tag name="KSO_WM_TEMPLATE_CATEGORY" val="diagram"/>
  <p:tag name="KSO_WM_TEMPLATE_INDEX" val="20174801"/>
  <p:tag name="KSO_WM_TAG_VERSION" val="1.0"/>
  <p:tag name="KSO_WM_SLIDE_ID" val="diagram20174801_1"/>
  <p:tag name="KSO_WM_SLIDE_INDEX" val="1"/>
  <p:tag name="KSO_WM_SLIDE_ITEM_CNT" val="3"/>
  <p:tag name="KSO_WM_SLIDE_LAYOUT" val="a_b_l"/>
  <p:tag name="KSO_WM_SLIDE_LAYOUT_CNT" val="1_1_1"/>
  <p:tag name="KSO_WM_SLIDE_TYPE" val="text"/>
  <p:tag name="KSO_WM_BEAUTIFY_FLAG" val="#wm#"/>
  <p:tag name="KSO_WM_SLIDE_POSITION" val="100*62"/>
  <p:tag name="KSO_WM_SLIDE_SIZE" val="760*435"/>
  <p:tag name="KSO_WM_DIAGRAM_GROUP_CODE" val="l1-1"/>
</p:tagLst>
</file>

<file path=ppt/tags/tag403.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i"/>
  <p:tag name="KSO_WM_UNIT_INDEX" val="1_4_1"/>
  <p:tag name="KSO_WM_UNIT_ID" val="diagram20178677_3*m_h_i*1_4_1"/>
  <p:tag name="KSO_WM_UNIT_LAYERLEVEL" val="1_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04.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f"/>
  <p:tag name="KSO_WM_UNIT_INDEX" val="1_4_1"/>
  <p:tag name="KSO_WM_UNIT_ID" val="diagram20178677_3*m_h_f*1_4_1"/>
  <p:tag name="KSO_WM_UNIT_LAYERLEVEL" val="1_1_1"/>
  <p:tag name="KSO_WM_UNIT_VALUE" val="12"/>
  <p:tag name="KSO_WM_UNIT_HIGHLIGHT" val="0"/>
  <p:tag name="KSO_WM_UNIT_COMPATIBLE" val="0"/>
  <p:tag name="KSO_WM_UNIT_CLEAR" val="0"/>
  <p:tag name="KSO_WM_DIAGRAM_GROUP_CODE" val="m1-1"/>
  <p:tag name="KSO_WM_UNIT_PRESET_TEXT" val="在此输入正文内容描述"/>
  <p:tag name="KSO_WM_UNIT_TEXT_FILL_FORE_SCHEMECOLOR_INDEX" val="1"/>
  <p:tag name="KSO_WM_UNIT_TEXT_FILL_TYPE" val="1"/>
  <p:tag name="KSO_WM_UNIT_USESOURCEFORMAT_APPLY" val="0"/>
</p:tagLst>
</file>

<file path=ppt/tags/tag405.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i"/>
  <p:tag name="KSO_WM_UNIT_INDEX" val="1_3_1"/>
  <p:tag name="KSO_WM_UNIT_ID" val="diagram20178677_3*m_h_i*1_3_1"/>
  <p:tag name="KSO_WM_UNIT_LAYERLEVEL" val="1_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06.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f"/>
  <p:tag name="KSO_WM_UNIT_INDEX" val="1_3_1"/>
  <p:tag name="KSO_WM_UNIT_ID" val="diagram20178677_3*m_h_f*1_3_1"/>
  <p:tag name="KSO_WM_UNIT_LAYERLEVEL" val="1_1_1"/>
  <p:tag name="KSO_WM_UNIT_VALUE" val="12"/>
  <p:tag name="KSO_WM_UNIT_HIGHLIGHT" val="0"/>
  <p:tag name="KSO_WM_UNIT_COMPATIBLE" val="0"/>
  <p:tag name="KSO_WM_UNIT_CLEAR" val="0"/>
  <p:tag name="KSO_WM_DIAGRAM_GROUP_CODE" val="m1-1"/>
  <p:tag name="KSO_WM_UNIT_PRESET_TEXT" val="在此输入正文内容描述"/>
  <p:tag name="KSO_WM_UNIT_TEXT_FILL_FORE_SCHEMECOLOR_INDEX" val="1"/>
  <p:tag name="KSO_WM_UNIT_TEXT_FILL_TYPE" val="1"/>
  <p:tag name="KSO_WM_UNIT_USESOURCEFORMAT_APPLY" val="0"/>
</p:tagLst>
</file>

<file path=ppt/tags/tag407.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i"/>
  <p:tag name="KSO_WM_UNIT_INDEX" val="1_2_1"/>
  <p:tag name="KSO_WM_UNIT_ID" val="diagram20178677_3*m_h_i*1_2_1"/>
  <p:tag name="KSO_WM_UNIT_LAYERLEVEL" val="1_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08.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f"/>
  <p:tag name="KSO_WM_UNIT_INDEX" val="1_2_1"/>
  <p:tag name="KSO_WM_UNIT_ID" val="diagram20178677_3*m_h_f*1_2_1"/>
  <p:tag name="KSO_WM_UNIT_LAYERLEVEL" val="1_1_1"/>
  <p:tag name="KSO_WM_UNIT_VALUE" val="12"/>
  <p:tag name="KSO_WM_UNIT_HIGHLIGHT" val="0"/>
  <p:tag name="KSO_WM_UNIT_COMPATIBLE" val="0"/>
  <p:tag name="KSO_WM_UNIT_CLEAR" val="0"/>
  <p:tag name="KSO_WM_DIAGRAM_GROUP_CODE" val="m1-1"/>
  <p:tag name="KSO_WM_UNIT_PRESET_TEXT" val="在此输入正文内容描述"/>
  <p:tag name="KSO_WM_UNIT_TEXT_FILL_FORE_SCHEMECOLOR_INDEX" val="1"/>
  <p:tag name="KSO_WM_UNIT_TEXT_FILL_TYPE" val="1"/>
  <p:tag name="KSO_WM_UNIT_USESOURCEFORMAT_APPLY" val="0"/>
</p:tagLst>
</file>

<file path=ppt/tags/tag409.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i"/>
  <p:tag name="KSO_WM_UNIT_INDEX" val="1_1_1"/>
  <p:tag name="KSO_WM_UNIT_ID" val="diagram20178677_3*m_h_i*1_1_1"/>
  <p:tag name="KSO_WM_UNIT_LAYERLEVEL" val="1_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0"/>
  <p:tag name="KSO_WM_UNIT_ID" val="diagram20174801_1*l_i*1_4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10.xml><?xml version="1.0" encoding="utf-8"?>
<p:tagLst xmlns:p="http://schemas.openxmlformats.org/presentationml/2006/main">
  <p:tag name="KSO_WM_TAG_VERSION" val="1.0"/>
  <p:tag name="KSO_WM_BEAUTIFY_FLAG" val="#wm#"/>
  <p:tag name="KSO_WM_TEMPLATE_CATEGORY" val="diagram"/>
  <p:tag name="KSO_WM_TEMPLATE_INDEX" val="20178677"/>
  <p:tag name="KSO_WM_UNIT_TYPE" val="m_h_f"/>
  <p:tag name="KSO_WM_UNIT_INDEX" val="1_1_1"/>
  <p:tag name="KSO_WM_UNIT_ID" val="diagram20178677_3*m_h_f*1_1_1"/>
  <p:tag name="KSO_WM_UNIT_LAYERLEVEL" val="1_1_1"/>
  <p:tag name="KSO_WM_UNIT_VALUE" val="12"/>
  <p:tag name="KSO_WM_UNIT_HIGHLIGHT" val="0"/>
  <p:tag name="KSO_WM_UNIT_COMPATIBLE" val="0"/>
  <p:tag name="KSO_WM_UNIT_CLEAR" val="0"/>
  <p:tag name="KSO_WM_DIAGRAM_GROUP_CODE" val="m1-1"/>
  <p:tag name="KSO_WM_UNIT_PRESET_TEXT" val="在此输入正文内容描述"/>
  <p:tag name="KSO_WM_UNIT_TEXT_FILL_FORE_SCHEMECOLOR_INDEX" val="1"/>
  <p:tag name="KSO_WM_UNIT_TEXT_FILL_TYPE" val="1"/>
  <p:tag name="KSO_WM_UNIT_USESOURCEFORMAT_APPLY" val="0"/>
</p:tagLst>
</file>

<file path=ppt/tags/tag411.xml><?xml version="1.0" encoding="utf-8"?>
<p:tagLst xmlns:p="http://schemas.openxmlformats.org/presentationml/2006/main">
  <p:tag name="KSO_WM_TAG_VERSION" val="1.0"/>
  <p:tag name="KSO_WM_BEAUTIFY_FLAG" val="#wm#"/>
  <p:tag name="KSO_WM_UNIT_TYPE" val="i"/>
  <p:tag name="KSO_WM_UNIT_ID" val="diagram20181214_4*i*0"/>
  <p:tag name="KSO_WM_TEMPLATE_CATEGORY" val="diagram"/>
  <p:tag name="KSO_WM_TEMPLATE_INDEX" val="20181214"/>
  <p:tag name="KSO_WM_UNIT_INDEX" val="0"/>
</p:tagLst>
</file>

<file path=ppt/tags/tag412.xml><?xml version="1.0" encoding="utf-8"?>
<p:tagLst xmlns:p="http://schemas.openxmlformats.org/presentationml/2006/main">
  <p:tag name="KSO_WM_TEMPLATE_CATEGORY" val="diagram"/>
  <p:tag name="KSO_WM_TEMPLATE_INDEX" val="20181214"/>
  <p:tag name="KSO_WM_UNIT_TYPE" val="l_h_i"/>
  <p:tag name="KSO_WM_UNIT_INDEX" val="1_1_1"/>
  <p:tag name="KSO_WM_UNIT_ID" val="diagram20181214_4*l_h_i*1_1_1"/>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13.xml><?xml version="1.0" encoding="utf-8"?>
<p:tagLst xmlns:p="http://schemas.openxmlformats.org/presentationml/2006/main">
  <p:tag name="KSO_WM_TEMPLATE_CATEGORY" val="diagram"/>
  <p:tag name="KSO_WM_TEMPLATE_INDEX" val="20181214"/>
  <p:tag name="KSO_WM_UNIT_TYPE" val="l_h_i"/>
  <p:tag name="KSO_WM_UNIT_INDEX" val="1_1_2"/>
  <p:tag name="KSO_WM_UNIT_ID" val="diagram20181214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414.xml><?xml version="1.0" encoding="utf-8"?>
<p:tagLst xmlns:p="http://schemas.openxmlformats.org/presentationml/2006/main">
  <p:tag name="KSO_WM_TEMPLATE_CATEGORY" val="diagram"/>
  <p:tag name="KSO_WM_TEMPLATE_INDEX" val="20181214"/>
  <p:tag name="KSO_WM_UNIT_TYPE" val="l_h_i"/>
  <p:tag name="KSO_WM_UNIT_INDEX" val="1_1_3"/>
  <p:tag name="KSO_WM_UNIT_ID" val="diagram20181214_4*l_h_i*1_1_3"/>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15.xml><?xml version="1.0" encoding="utf-8"?>
<p:tagLst xmlns:p="http://schemas.openxmlformats.org/presentationml/2006/main">
  <p:tag name="KSO_WM_TEMPLATE_CATEGORY" val="diagram"/>
  <p:tag name="KSO_WM_TEMPLATE_INDEX" val="20181214"/>
  <p:tag name="KSO_WM_UNIT_TYPE" val="l_h_i"/>
  <p:tag name="KSO_WM_UNIT_INDEX" val="1_1_4"/>
  <p:tag name="KSO_WM_UNIT_ID" val="diagram20181214_4*l_h_i*1_1_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416.xml><?xml version="1.0" encoding="utf-8"?>
<p:tagLst xmlns:p="http://schemas.openxmlformats.org/presentationml/2006/main">
  <p:tag name="KSO_WM_TEMPLATE_CATEGORY" val="diagram"/>
  <p:tag name="KSO_WM_TEMPLATE_INDEX" val="20181214"/>
  <p:tag name="KSO_WM_UNIT_TYPE" val="l_h_i"/>
  <p:tag name="KSO_WM_UNIT_INDEX" val="1_1_5"/>
  <p:tag name="KSO_WM_UNIT_ID" val="diagram20181214_4*l_h_i*1_1_5"/>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17.xml><?xml version="1.0" encoding="utf-8"?>
<p:tagLst xmlns:p="http://schemas.openxmlformats.org/presentationml/2006/main">
  <p:tag name="KSO_WM_TEMPLATE_CATEGORY" val="diagram"/>
  <p:tag name="KSO_WM_TEMPLATE_INDEX" val="20181214"/>
  <p:tag name="KSO_WM_UNIT_TYPE" val="l_h_i"/>
  <p:tag name="KSO_WM_UNIT_INDEX" val="1_1_6"/>
  <p:tag name="KSO_WM_UNIT_ID" val="diagram20181214_4*l_h_i*1_1_6"/>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18.xml><?xml version="1.0" encoding="utf-8"?>
<p:tagLst xmlns:p="http://schemas.openxmlformats.org/presentationml/2006/main">
  <p:tag name="KSO_WM_TEMPLATE_CATEGORY" val="diagram"/>
  <p:tag name="KSO_WM_TEMPLATE_INDEX" val="20181214"/>
  <p:tag name="KSO_WM_UNIT_TYPE" val="l_h_i"/>
  <p:tag name="KSO_WM_UNIT_INDEX" val="1_1_7"/>
  <p:tag name="KSO_WM_UNIT_ID" val="diagram20181214_4*l_h_i*1_1_7"/>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19.xml><?xml version="1.0" encoding="utf-8"?>
<p:tagLst xmlns:p="http://schemas.openxmlformats.org/presentationml/2006/main">
  <p:tag name="KSO_WM_TEMPLATE_CATEGORY" val="diagram"/>
  <p:tag name="KSO_WM_TEMPLATE_INDEX" val="20181214"/>
  <p:tag name="KSO_WM_UNIT_TYPE" val="l_h_f"/>
  <p:tag name="KSO_WM_UNIT_INDEX" val="1_1_1"/>
  <p:tag name="KSO_WM_UNIT_ID" val="diagram20181214_4*l_h_f*1_1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3"/>
  <p:tag name="KSO_WM_UNIT_TEXT_FILL_TYPE" val="1"/>
  <p:tag name="KSO_WM_UNIT_USESOURCEFORMAT_APPLY" val="0"/>
</p:tagLst>
</file>

<file path=ppt/tags/tag4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1"/>
  <p:tag name="KSO_WM_UNIT_ID" val="diagram20174801_1*l_i*1_4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20.xml><?xml version="1.0" encoding="utf-8"?>
<p:tagLst xmlns:p="http://schemas.openxmlformats.org/presentationml/2006/main">
  <p:tag name="KSO_WM_TEMPLATE_CATEGORY" val="diagram"/>
  <p:tag name="KSO_WM_TEMPLATE_INDEX" val="20181214"/>
  <p:tag name="KSO_WM_UNIT_TYPE" val="l_h_i"/>
  <p:tag name="KSO_WM_UNIT_INDEX" val="1_1_8"/>
  <p:tag name="KSO_WM_UNIT_ID" val="diagram20181214_4*l_h_i*1_1_8"/>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0"/>
</p:tagLst>
</file>

<file path=ppt/tags/tag421.xml><?xml version="1.0" encoding="utf-8"?>
<p:tagLst xmlns:p="http://schemas.openxmlformats.org/presentationml/2006/main">
  <p:tag name="KSO_WM_TAG_VERSION" val="1.0"/>
  <p:tag name="KSO_WM_BEAUTIFY_FLAG" val="#wm#"/>
  <p:tag name="KSO_WM_UNIT_TYPE" val="i"/>
  <p:tag name="KSO_WM_UNIT_ID" val="diagram20181214_4*i*21"/>
  <p:tag name="KSO_WM_TEMPLATE_CATEGORY" val="diagram"/>
  <p:tag name="KSO_WM_TEMPLATE_INDEX" val="20181214"/>
  <p:tag name="KSO_WM_UNIT_INDEX" val="21"/>
</p:tagLst>
</file>

<file path=ppt/tags/tag422.xml><?xml version="1.0" encoding="utf-8"?>
<p:tagLst xmlns:p="http://schemas.openxmlformats.org/presentationml/2006/main">
  <p:tag name="KSO_WM_TEMPLATE_CATEGORY" val="diagram"/>
  <p:tag name="KSO_WM_TEMPLATE_INDEX" val="20181214"/>
  <p:tag name="KSO_WM_UNIT_TYPE" val="l_h_i"/>
  <p:tag name="KSO_WM_UNIT_INDEX" val="1_2_1"/>
  <p:tag name="KSO_WM_UNIT_ID" val="diagram20181214_4*l_h_i*1_2_1"/>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23.xml><?xml version="1.0" encoding="utf-8"?>
<p:tagLst xmlns:p="http://schemas.openxmlformats.org/presentationml/2006/main">
  <p:tag name="KSO_WM_TEMPLATE_CATEGORY" val="diagram"/>
  <p:tag name="KSO_WM_TEMPLATE_INDEX" val="20181214"/>
  <p:tag name="KSO_WM_UNIT_TYPE" val="l_h_i"/>
  <p:tag name="KSO_WM_UNIT_INDEX" val="1_2_2"/>
  <p:tag name="KSO_WM_UNIT_ID" val="diagram20181214_4*l_h_i*1_2_2"/>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24.xml><?xml version="1.0" encoding="utf-8"?>
<p:tagLst xmlns:p="http://schemas.openxmlformats.org/presentationml/2006/main">
  <p:tag name="KSO_WM_TEMPLATE_CATEGORY" val="diagram"/>
  <p:tag name="KSO_WM_TEMPLATE_INDEX" val="20181214"/>
  <p:tag name="KSO_WM_UNIT_TYPE" val="l_h_i"/>
  <p:tag name="KSO_WM_UNIT_INDEX" val="1_2_3"/>
  <p:tag name="KSO_WM_UNIT_ID" val="diagram20181214_4*l_h_i*1_2_3"/>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25.xml><?xml version="1.0" encoding="utf-8"?>
<p:tagLst xmlns:p="http://schemas.openxmlformats.org/presentationml/2006/main">
  <p:tag name="KSO_WM_TEMPLATE_CATEGORY" val="diagram"/>
  <p:tag name="KSO_WM_TEMPLATE_INDEX" val="20181214"/>
  <p:tag name="KSO_WM_UNIT_TYPE" val="l_h_i"/>
  <p:tag name="KSO_WM_UNIT_INDEX" val="1_2_4"/>
  <p:tag name="KSO_WM_UNIT_ID" val="diagram20181214_4*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426.xml><?xml version="1.0" encoding="utf-8"?>
<p:tagLst xmlns:p="http://schemas.openxmlformats.org/presentationml/2006/main">
  <p:tag name="KSO_WM_TEMPLATE_CATEGORY" val="diagram"/>
  <p:tag name="KSO_WM_TEMPLATE_INDEX" val="20181214"/>
  <p:tag name="KSO_WM_UNIT_TYPE" val="l_h_i"/>
  <p:tag name="KSO_WM_UNIT_INDEX" val="1_2_5"/>
  <p:tag name="KSO_WM_UNIT_ID" val="diagram20181214_4*l_h_i*1_2_5"/>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27.xml><?xml version="1.0" encoding="utf-8"?>
<p:tagLst xmlns:p="http://schemas.openxmlformats.org/presentationml/2006/main">
  <p:tag name="KSO_WM_TEMPLATE_CATEGORY" val="diagram"/>
  <p:tag name="KSO_WM_TEMPLATE_INDEX" val="20181214"/>
  <p:tag name="KSO_WM_UNIT_TYPE" val="l_h_i"/>
  <p:tag name="KSO_WM_UNIT_INDEX" val="1_2_6"/>
  <p:tag name="KSO_WM_UNIT_ID" val="diagram20181214_4*l_h_i*1_2_6"/>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28.xml><?xml version="1.0" encoding="utf-8"?>
<p:tagLst xmlns:p="http://schemas.openxmlformats.org/presentationml/2006/main">
  <p:tag name="KSO_WM_TEMPLATE_CATEGORY" val="diagram"/>
  <p:tag name="KSO_WM_TEMPLATE_INDEX" val="20181214"/>
  <p:tag name="KSO_WM_UNIT_TYPE" val="l_h_i"/>
  <p:tag name="KSO_WM_UNIT_INDEX" val="1_2_7"/>
  <p:tag name="KSO_WM_UNIT_ID" val="diagram20181214_4*l_h_i*1_2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429.xml><?xml version="1.0" encoding="utf-8"?>
<p:tagLst xmlns:p="http://schemas.openxmlformats.org/presentationml/2006/main">
  <p:tag name="KSO_WM_TEMPLATE_CATEGORY" val="diagram"/>
  <p:tag name="KSO_WM_TEMPLATE_INDEX" val="20181214"/>
  <p:tag name="KSO_WM_UNIT_TYPE" val="l_h_i"/>
  <p:tag name="KSO_WM_UNIT_INDEX" val="1_2_8"/>
  <p:tag name="KSO_WM_UNIT_ID" val="diagram20181214_4*l_h_i*1_2_8"/>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2"/>
  <p:tag name="KSO_WM_UNIT_ID" val="diagram20174801_1*l_i*1_4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30.xml><?xml version="1.0" encoding="utf-8"?>
<p:tagLst xmlns:p="http://schemas.openxmlformats.org/presentationml/2006/main">
  <p:tag name="KSO_WM_TEMPLATE_CATEGORY" val="diagram"/>
  <p:tag name="KSO_WM_TEMPLATE_INDEX" val="20181214"/>
  <p:tag name="KSO_WM_UNIT_TYPE" val="l_h_i"/>
  <p:tag name="KSO_WM_UNIT_INDEX" val="1_2_9"/>
  <p:tag name="KSO_WM_UNIT_ID" val="diagram20181214_4*l_h_i*1_2_9"/>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0"/>
</p:tagLst>
</file>

<file path=ppt/tags/tag431.xml><?xml version="1.0" encoding="utf-8"?>
<p:tagLst xmlns:p="http://schemas.openxmlformats.org/presentationml/2006/main">
  <p:tag name="KSO_WM_TEMPLATE_CATEGORY" val="diagram"/>
  <p:tag name="KSO_WM_TEMPLATE_INDEX" val="20181214"/>
  <p:tag name="KSO_WM_UNIT_TYPE" val="l_h_f"/>
  <p:tag name="KSO_WM_UNIT_INDEX" val="1_2_1"/>
  <p:tag name="KSO_WM_UNIT_ID" val="diagram20181214_4*l_h_f*1_2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3"/>
  <p:tag name="KSO_WM_UNIT_TEXT_FILL_TYPE" val="1"/>
  <p:tag name="KSO_WM_UNIT_USESOURCEFORMAT_APPLY" val="0"/>
</p:tagLst>
</file>

<file path=ppt/tags/tag432.xml><?xml version="1.0" encoding="utf-8"?>
<p:tagLst xmlns:p="http://schemas.openxmlformats.org/presentationml/2006/main">
  <p:tag name="KSO_WM_TAG_VERSION" val="1.0"/>
  <p:tag name="KSO_WM_BEAUTIFY_FLAG" val="#wm#"/>
  <p:tag name="KSO_WM_UNIT_TYPE" val="i"/>
  <p:tag name="KSO_WM_UNIT_ID" val="diagram20181214_4*i*44"/>
  <p:tag name="KSO_WM_TEMPLATE_CATEGORY" val="diagram"/>
  <p:tag name="KSO_WM_TEMPLATE_INDEX" val="20181214"/>
  <p:tag name="KSO_WM_UNIT_INDEX" val="44"/>
</p:tagLst>
</file>

<file path=ppt/tags/tag433.xml><?xml version="1.0" encoding="utf-8"?>
<p:tagLst xmlns:p="http://schemas.openxmlformats.org/presentationml/2006/main">
  <p:tag name="KSO_WM_TEMPLATE_CATEGORY" val="diagram"/>
  <p:tag name="KSO_WM_TEMPLATE_INDEX" val="20181214"/>
  <p:tag name="KSO_WM_UNIT_TYPE" val="l_h_i"/>
  <p:tag name="KSO_WM_UNIT_INDEX" val="1_3_1"/>
  <p:tag name="KSO_WM_UNIT_ID" val="diagram20181214_4*l_h_i*1_3_1"/>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34.xml><?xml version="1.0" encoding="utf-8"?>
<p:tagLst xmlns:p="http://schemas.openxmlformats.org/presentationml/2006/main">
  <p:tag name="KSO_WM_TEMPLATE_CATEGORY" val="diagram"/>
  <p:tag name="KSO_WM_TEMPLATE_INDEX" val="20181214"/>
  <p:tag name="KSO_WM_UNIT_TYPE" val="l_h_i"/>
  <p:tag name="KSO_WM_UNIT_INDEX" val="1_3_2"/>
  <p:tag name="KSO_WM_UNIT_ID" val="diagram20181214_4*l_h_i*1_3_2"/>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35.xml><?xml version="1.0" encoding="utf-8"?>
<p:tagLst xmlns:p="http://schemas.openxmlformats.org/presentationml/2006/main">
  <p:tag name="KSO_WM_TEMPLATE_CATEGORY" val="diagram"/>
  <p:tag name="KSO_WM_TEMPLATE_INDEX" val="20181214"/>
  <p:tag name="KSO_WM_UNIT_TYPE" val="l_h_i"/>
  <p:tag name="KSO_WM_UNIT_INDEX" val="1_3_3"/>
  <p:tag name="KSO_WM_UNIT_ID" val="diagram20181214_4*l_h_i*1_3_3"/>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436.xml><?xml version="1.0" encoding="utf-8"?>
<p:tagLst xmlns:p="http://schemas.openxmlformats.org/presentationml/2006/main">
  <p:tag name="KSO_WM_TEMPLATE_CATEGORY" val="diagram"/>
  <p:tag name="KSO_WM_TEMPLATE_INDEX" val="20181214"/>
  <p:tag name="KSO_WM_UNIT_TYPE" val="l_h_i"/>
  <p:tag name="KSO_WM_UNIT_INDEX" val="1_3_4"/>
  <p:tag name="KSO_WM_UNIT_ID" val="diagram20181214_4*l_h_i*1_3_4"/>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37.xml><?xml version="1.0" encoding="utf-8"?>
<p:tagLst xmlns:p="http://schemas.openxmlformats.org/presentationml/2006/main">
  <p:tag name="KSO_WM_TEMPLATE_CATEGORY" val="diagram"/>
  <p:tag name="KSO_WM_TEMPLATE_INDEX" val="20181214"/>
  <p:tag name="KSO_WM_UNIT_TYPE" val="l_h_i"/>
  <p:tag name="KSO_WM_UNIT_INDEX" val="1_3_5"/>
  <p:tag name="KSO_WM_UNIT_ID" val="diagram20181214_4*l_h_i*1_3_5"/>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438.xml><?xml version="1.0" encoding="utf-8"?>
<p:tagLst xmlns:p="http://schemas.openxmlformats.org/presentationml/2006/main">
  <p:tag name="KSO_WM_TEMPLATE_CATEGORY" val="diagram"/>
  <p:tag name="KSO_WM_TEMPLATE_INDEX" val="20181214"/>
  <p:tag name="KSO_WM_UNIT_TYPE" val="l_h_i"/>
  <p:tag name="KSO_WM_UNIT_INDEX" val="1_3_6"/>
  <p:tag name="KSO_WM_UNIT_ID" val="diagram20181214_4*l_h_i*1_3_6"/>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39.xml><?xml version="1.0" encoding="utf-8"?>
<p:tagLst xmlns:p="http://schemas.openxmlformats.org/presentationml/2006/main">
  <p:tag name="KSO_WM_TEMPLATE_CATEGORY" val="diagram"/>
  <p:tag name="KSO_WM_TEMPLATE_INDEX" val="20181214"/>
  <p:tag name="KSO_WM_UNIT_TYPE" val="l_h_i"/>
  <p:tag name="KSO_WM_UNIT_INDEX" val="1_3_7"/>
  <p:tag name="KSO_WM_UNIT_ID" val="diagram20181214_4*l_h_i*1_3_7"/>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3"/>
  <p:tag name="KSO_WM_UNIT_ID" val="diagram20174801_1*l_i*1_4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40.xml><?xml version="1.0" encoding="utf-8"?>
<p:tagLst xmlns:p="http://schemas.openxmlformats.org/presentationml/2006/main">
  <p:tag name="KSO_WM_TEMPLATE_CATEGORY" val="diagram"/>
  <p:tag name="KSO_WM_TEMPLATE_INDEX" val="20181214"/>
  <p:tag name="KSO_WM_UNIT_TYPE" val="l_h_i"/>
  <p:tag name="KSO_WM_UNIT_INDEX" val="1_3_8"/>
  <p:tag name="KSO_WM_UNIT_ID" val="diagram20181214_4*l_h_i*1_3_8"/>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0"/>
</p:tagLst>
</file>

<file path=ppt/tags/tag441.xml><?xml version="1.0" encoding="utf-8"?>
<p:tagLst xmlns:p="http://schemas.openxmlformats.org/presentationml/2006/main">
  <p:tag name="KSO_WM_TEMPLATE_CATEGORY" val="diagram"/>
  <p:tag name="KSO_WM_TEMPLATE_INDEX" val="20181214"/>
  <p:tag name="KSO_WM_UNIT_TYPE" val="l_h_f"/>
  <p:tag name="KSO_WM_UNIT_INDEX" val="1_3_1"/>
  <p:tag name="KSO_WM_UNIT_ID" val="diagram20181214_4*l_h_f*1_3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3"/>
  <p:tag name="KSO_WM_UNIT_TEXT_FILL_TYPE" val="1"/>
  <p:tag name="KSO_WM_UNIT_USESOURCEFORMAT_APPLY" val="0"/>
</p:tagLst>
</file>

<file path=ppt/tags/tag442.xml><?xml version="1.0" encoding="utf-8"?>
<p:tagLst xmlns:p="http://schemas.openxmlformats.org/presentationml/2006/main">
  <p:tag name="KSO_WM_TAG_VERSION" val="1.0"/>
  <p:tag name="KSO_WM_BEAUTIFY_FLAG" val="#wm#"/>
  <p:tag name="KSO_WM_UNIT_TYPE" val="i"/>
  <p:tag name="KSO_WM_UNIT_ID" val="diagram20181214_4*i*65"/>
  <p:tag name="KSO_WM_TEMPLATE_CATEGORY" val="diagram"/>
  <p:tag name="KSO_WM_TEMPLATE_INDEX" val="20181214"/>
  <p:tag name="KSO_WM_UNIT_INDEX" val="65"/>
</p:tagLst>
</file>

<file path=ppt/tags/tag443.xml><?xml version="1.0" encoding="utf-8"?>
<p:tagLst xmlns:p="http://schemas.openxmlformats.org/presentationml/2006/main">
  <p:tag name="KSO_WM_TEMPLATE_CATEGORY" val="diagram"/>
  <p:tag name="KSO_WM_TEMPLATE_INDEX" val="20181214"/>
  <p:tag name="KSO_WM_UNIT_TYPE" val="l_h_i"/>
  <p:tag name="KSO_WM_UNIT_INDEX" val="1_4_1"/>
  <p:tag name="KSO_WM_UNIT_ID" val="diagram20181214_4*l_h_i*1_4_1"/>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44.xml><?xml version="1.0" encoding="utf-8"?>
<p:tagLst xmlns:p="http://schemas.openxmlformats.org/presentationml/2006/main">
  <p:tag name="KSO_WM_TEMPLATE_CATEGORY" val="diagram"/>
  <p:tag name="KSO_WM_TEMPLATE_INDEX" val="20181214"/>
  <p:tag name="KSO_WM_UNIT_TYPE" val="l_h_i"/>
  <p:tag name="KSO_WM_UNIT_INDEX" val="1_4_2"/>
  <p:tag name="KSO_WM_UNIT_ID" val="diagram20181214_4*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45.xml><?xml version="1.0" encoding="utf-8"?>
<p:tagLst xmlns:p="http://schemas.openxmlformats.org/presentationml/2006/main">
  <p:tag name="KSO_WM_TEMPLATE_CATEGORY" val="diagram"/>
  <p:tag name="KSO_WM_TEMPLATE_INDEX" val="20181214"/>
  <p:tag name="KSO_WM_UNIT_TYPE" val="l_h_i"/>
  <p:tag name="KSO_WM_UNIT_INDEX" val="1_4_3"/>
  <p:tag name="KSO_WM_UNIT_ID" val="diagram20181214_4*l_h_i*1_4_3"/>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46.xml><?xml version="1.0" encoding="utf-8"?>
<p:tagLst xmlns:p="http://schemas.openxmlformats.org/presentationml/2006/main">
  <p:tag name="KSO_WM_TEMPLATE_CATEGORY" val="diagram"/>
  <p:tag name="KSO_WM_TEMPLATE_INDEX" val="20181214"/>
  <p:tag name="KSO_WM_UNIT_TYPE" val="l_h_i"/>
  <p:tag name="KSO_WM_UNIT_INDEX" val="1_4_4"/>
  <p:tag name="KSO_WM_UNIT_ID" val="diagram20181214_4*l_h_i*1_4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47.xml><?xml version="1.0" encoding="utf-8"?>
<p:tagLst xmlns:p="http://schemas.openxmlformats.org/presentationml/2006/main">
  <p:tag name="KSO_WM_TEMPLATE_CATEGORY" val="diagram"/>
  <p:tag name="KSO_WM_TEMPLATE_INDEX" val="20181214"/>
  <p:tag name="KSO_WM_UNIT_TYPE" val="l_h_i"/>
  <p:tag name="KSO_WM_UNIT_INDEX" val="1_4_5"/>
  <p:tag name="KSO_WM_UNIT_ID" val="diagram20181214_4*l_h_i*1_4_5"/>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48.xml><?xml version="1.0" encoding="utf-8"?>
<p:tagLst xmlns:p="http://schemas.openxmlformats.org/presentationml/2006/main">
  <p:tag name="KSO_WM_TEMPLATE_CATEGORY" val="diagram"/>
  <p:tag name="KSO_WM_TEMPLATE_INDEX" val="20181214"/>
  <p:tag name="KSO_WM_UNIT_TYPE" val="l_h_i"/>
  <p:tag name="KSO_WM_UNIT_INDEX" val="1_4_6"/>
  <p:tag name="KSO_WM_UNIT_ID" val="diagram20181214_4*l_h_i*1_4_6"/>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49.xml><?xml version="1.0" encoding="utf-8"?>
<p:tagLst xmlns:p="http://schemas.openxmlformats.org/presentationml/2006/main">
  <p:tag name="KSO_WM_TEMPLATE_CATEGORY" val="diagram"/>
  <p:tag name="KSO_WM_TEMPLATE_INDEX" val="20181214"/>
  <p:tag name="KSO_WM_UNIT_TYPE" val="l_h_i"/>
  <p:tag name="KSO_WM_UNIT_INDEX" val="1_4_7"/>
  <p:tag name="KSO_WM_UNIT_ID" val="diagram20181214_4*l_h_i*1_4_7"/>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4"/>
  <p:tag name="KSO_WM_UNIT_ID" val="diagram20174801_1*l_i*1_4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50.xml><?xml version="1.0" encoding="utf-8"?>
<p:tagLst xmlns:p="http://schemas.openxmlformats.org/presentationml/2006/main">
  <p:tag name="KSO_WM_TEMPLATE_CATEGORY" val="diagram"/>
  <p:tag name="KSO_WM_TEMPLATE_INDEX" val="20181214"/>
  <p:tag name="KSO_WM_UNIT_TYPE" val="l_h_i"/>
  <p:tag name="KSO_WM_UNIT_INDEX" val="1_4_8"/>
  <p:tag name="KSO_WM_UNIT_ID" val="diagram20181214_4*l_h_i*1_4_8"/>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0"/>
</p:tagLst>
</file>

<file path=ppt/tags/tag451.xml><?xml version="1.0" encoding="utf-8"?>
<p:tagLst xmlns:p="http://schemas.openxmlformats.org/presentationml/2006/main">
  <p:tag name="KSO_WM_TEMPLATE_CATEGORY" val="diagram"/>
  <p:tag name="KSO_WM_TEMPLATE_INDEX" val="20181214"/>
  <p:tag name="KSO_WM_UNIT_TYPE" val="l_h_f"/>
  <p:tag name="KSO_WM_UNIT_INDEX" val="1_4_1"/>
  <p:tag name="KSO_WM_UNIT_ID" val="diagram20181214_4*l_h_f*1_4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3"/>
  <p:tag name="KSO_WM_UNIT_TEXT_FILL_TYPE" val="1"/>
  <p:tag name="KSO_WM_UNIT_USESOURCEFORMAT_APPLY" val="0"/>
</p:tagLst>
</file>

<file path=ppt/tags/tag452.xml><?xml version="1.0" encoding="utf-8"?>
<p:tagLst xmlns:p="http://schemas.openxmlformats.org/presentationml/2006/main">
  <p:tag name="KSO_WM_TAG_VERSION" val="1.0"/>
  <p:tag name="KSO_WM_BEAUTIFY_FLAG" val="#wm#"/>
  <p:tag name="KSO_WM_UNIT_TYPE" val="i"/>
  <p:tag name="KSO_WM_UNIT_ID" val="diagram20181214_4*i*65"/>
  <p:tag name="KSO_WM_TEMPLATE_CATEGORY" val="diagram"/>
  <p:tag name="KSO_WM_TEMPLATE_INDEX" val="20181214"/>
  <p:tag name="KSO_WM_UNIT_INDEX" val="65"/>
</p:tagLst>
</file>

<file path=ppt/tags/tag453.xml><?xml version="1.0" encoding="utf-8"?>
<p:tagLst xmlns:p="http://schemas.openxmlformats.org/presentationml/2006/main">
  <p:tag name="KSO_WM_TEMPLATE_CATEGORY" val="diagram"/>
  <p:tag name="KSO_WM_TEMPLATE_INDEX" val="20181214"/>
  <p:tag name="KSO_WM_UNIT_TYPE" val="l_h_i"/>
  <p:tag name="KSO_WM_UNIT_INDEX" val="1_4_1"/>
  <p:tag name="KSO_WM_UNIT_ID" val="diagram20181214_4*l_h_i*1_4_1"/>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54.xml><?xml version="1.0" encoding="utf-8"?>
<p:tagLst xmlns:p="http://schemas.openxmlformats.org/presentationml/2006/main">
  <p:tag name="KSO_WM_TEMPLATE_CATEGORY" val="diagram"/>
  <p:tag name="KSO_WM_TEMPLATE_INDEX" val="20181214"/>
  <p:tag name="KSO_WM_UNIT_TYPE" val="l_h_i"/>
  <p:tag name="KSO_WM_UNIT_INDEX" val="1_4_2"/>
  <p:tag name="KSO_WM_UNIT_ID" val="diagram20181214_4*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55.xml><?xml version="1.0" encoding="utf-8"?>
<p:tagLst xmlns:p="http://schemas.openxmlformats.org/presentationml/2006/main">
  <p:tag name="KSO_WM_TEMPLATE_CATEGORY" val="diagram"/>
  <p:tag name="KSO_WM_TEMPLATE_INDEX" val="20181214"/>
  <p:tag name="KSO_WM_UNIT_TYPE" val="l_h_i"/>
  <p:tag name="KSO_WM_UNIT_INDEX" val="1_4_3"/>
  <p:tag name="KSO_WM_UNIT_ID" val="diagram20181214_4*l_h_i*1_4_3"/>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56.xml><?xml version="1.0" encoding="utf-8"?>
<p:tagLst xmlns:p="http://schemas.openxmlformats.org/presentationml/2006/main">
  <p:tag name="KSO_WM_TEMPLATE_CATEGORY" val="diagram"/>
  <p:tag name="KSO_WM_TEMPLATE_INDEX" val="20181214"/>
  <p:tag name="KSO_WM_UNIT_TYPE" val="l_h_i"/>
  <p:tag name="KSO_WM_UNIT_INDEX" val="1_4_4"/>
  <p:tag name="KSO_WM_UNIT_ID" val="diagram20181214_4*l_h_i*1_4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57.xml><?xml version="1.0" encoding="utf-8"?>
<p:tagLst xmlns:p="http://schemas.openxmlformats.org/presentationml/2006/main">
  <p:tag name="KSO_WM_TEMPLATE_CATEGORY" val="diagram"/>
  <p:tag name="KSO_WM_TEMPLATE_INDEX" val="20181214"/>
  <p:tag name="KSO_WM_UNIT_TYPE" val="l_h_i"/>
  <p:tag name="KSO_WM_UNIT_INDEX" val="1_4_5"/>
  <p:tag name="KSO_WM_UNIT_ID" val="diagram20181214_4*l_h_i*1_4_5"/>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58.xml><?xml version="1.0" encoding="utf-8"?>
<p:tagLst xmlns:p="http://schemas.openxmlformats.org/presentationml/2006/main">
  <p:tag name="KSO_WM_TEMPLATE_CATEGORY" val="diagram"/>
  <p:tag name="KSO_WM_TEMPLATE_INDEX" val="20181214"/>
  <p:tag name="KSO_WM_UNIT_TYPE" val="l_h_i"/>
  <p:tag name="KSO_WM_UNIT_INDEX" val="1_4_6"/>
  <p:tag name="KSO_WM_UNIT_ID" val="diagram20181214_4*l_h_i*1_4_6"/>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59.xml><?xml version="1.0" encoding="utf-8"?>
<p:tagLst xmlns:p="http://schemas.openxmlformats.org/presentationml/2006/main">
  <p:tag name="KSO_WM_TEMPLATE_CATEGORY" val="diagram"/>
  <p:tag name="KSO_WM_TEMPLATE_INDEX" val="20181214"/>
  <p:tag name="KSO_WM_UNIT_TYPE" val="l_h_i"/>
  <p:tag name="KSO_WM_UNIT_INDEX" val="1_4_7"/>
  <p:tag name="KSO_WM_UNIT_ID" val="diagram20181214_4*l_h_i*1_4_7"/>
  <p:tag name="KSO_WM_UNIT_LAYERLEVEL" val="1_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5"/>
  <p:tag name="KSO_WM_UNIT_ID" val="diagram20174801_1*l_i*1_4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60.xml><?xml version="1.0" encoding="utf-8"?>
<p:tagLst xmlns:p="http://schemas.openxmlformats.org/presentationml/2006/main">
  <p:tag name="KSO_WM_TEMPLATE_CATEGORY" val="diagram"/>
  <p:tag name="KSO_WM_TEMPLATE_INDEX" val="20181214"/>
  <p:tag name="KSO_WM_UNIT_TYPE" val="l_h_i"/>
  <p:tag name="KSO_WM_UNIT_INDEX" val="1_4_8"/>
  <p:tag name="KSO_WM_UNIT_ID" val="diagram20181214_4*l_h_i*1_4_8"/>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0"/>
</p:tagLst>
</file>

<file path=ppt/tags/tag461.xml><?xml version="1.0" encoding="utf-8"?>
<p:tagLst xmlns:p="http://schemas.openxmlformats.org/presentationml/2006/main">
  <p:tag name="KSO_WM_TEMPLATE_CATEGORY" val="diagram"/>
  <p:tag name="KSO_WM_TEMPLATE_INDEX" val="20181214"/>
  <p:tag name="KSO_WM_UNIT_TYPE" val="l_h_f"/>
  <p:tag name="KSO_WM_UNIT_INDEX" val="1_4_1"/>
  <p:tag name="KSO_WM_UNIT_ID" val="diagram20181214_4*l_h_f*1_4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3"/>
  <p:tag name="KSO_WM_UNIT_TEXT_FILL_TYPE" val="1"/>
  <p:tag name="KSO_WM_UNIT_USESOURCEFORMAT_APPLY" val="0"/>
</p:tagLst>
</file>

<file path=ppt/tags/tag462.xml><?xml version="1.0" encoding="utf-8"?>
<p:tagLst xmlns:p="http://schemas.openxmlformats.org/presentationml/2006/main">
  <p:tag name="KSO_WM_TAG_VERSION" val="1.0"/>
  <p:tag name="KSO_WM_BEAUTIFY_FLAG" val="#wm#"/>
  <p:tag name="KSO_WM_UNIT_TYPE" val="i"/>
  <p:tag name="KSO_WM_UNIT_ID" val="diagram680_3*i*13"/>
  <p:tag name="KSO_WM_TEMPLATE_CATEGORY" val="diagram"/>
  <p:tag name="KSO_WM_TEMPLATE_INDEX" val="680"/>
  <p:tag name="KSO_WM_UNIT_INDEX" val="13"/>
</p:tagLst>
</file>

<file path=ppt/tags/tag463.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3_1"/>
  <p:tag name="KSO_WM_UNIT_ID" val="diagram680_3*l_h_a*1_3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464.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3"/>
  <p:tag name="KSO_WM_UNIT_ID" val="diagram680_3*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465.xml><?xml version="1.0" encoding="utf-8"?>
<p:tagLst xmlns:p="http://schemas.openxmlformats.org/presentationml/2006/main">
  <p:tag name="KSO_WM_TAG_VERSION" val="1.0"/>
  <p:tag name="KSO_WM_BEAUTIFY_FLAG" val="#wm#"/>
  <p:tag name="KSO_WM_UNIT_TYPE" val="i"/>
  <p:tag name="KSO_WM_UNIT_ID" val="diagram680_3*i*19"/>
  <p:tag name="KSO_WM_TEMPLATE_CATEGORY" val="diagram"/>
  <p:tag name="KSO_WM_TEMPLATE_INDEX" val="680"/>
  <p:tag name="KSO_WM_UNIT_INDEX" val="19"/>
</p:tagLst>
</file>

<file path=ppt/tags/tag466.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4_1"/>
  <p:tag name="KSO_WM_UNIT_ID" val="diagram680_3*l_h_a*1_4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467.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4"/>
  <p:tag name="KSO_WM_UNIT_ID" val="diagram680_3*l_i*1_4"/>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468.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5"/>
  <p:tag name="KSO_WM_UNIT_LAYERLEVEL" val="1_1"/>
  <p:tag name="KSO_WM_DIAGRAM_GROUP_CODE" val="q1-1"/>
  <p:tag name="KSO_WM_UNIT_ID" val="diagram20170369_3*q_i*1_45"/>
  <p:tag name="KSO_WM_UNIT_FILL_FORE_SCHEMECOLOR_INDEX" val="14"/>
  <p:tag name="KSO_WM_UNIT_FILL_TYPE" val="1"/>
  <p:tag name="KSO_WM_UNIT_TEXT_FILL_FORE_SCHEMECOLOR_INDEX" val="13"/>
  <p:tag name="KSO_WM_UNIT_TEXT_FILL_TYPE" val="1"/>
  <p:tag name="KSO_WM_UNIT_USESOURCEFORMAT_APPLY" val="0"/>
</p:tagLst>
</file>

<file path=ppt/tags/tag469.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
  <p:tag name="KSO_WM_UNIT_LAYERLEVEL" val="1_1"/>
  <p:tag name="KSO_WM_DIAGRAM_GROUP_CODE" val="q1-1"/>
  <p:tag name="KSO_WM_UNIT_ID" val="diagram20170369_3*q_i*1_4"/>
  <p:tag name="KSO_WM_UNIT_FILL_FORE_SCHEMECOLOR_INDEX" val="8"/>
  <p:tag name="KSO_WM_UNIT_FILL_TYPE" val="1"/>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6"/>
  <p:tag name="KSO_WM_UNIT_ID" val="diagram20174801_1*l_i*1_4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70.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1"/>
  <p:tag name="KSO_WM_UNIT_LAYERLEVEL" val="1_1"/>
  <p:tag name="KSO_WM_DIAGRAM_GROUP_CODE" val="q1-1"/>
  <p:tag name="KSO_WM_UNIT_ID" val="diagram20170369_3*q_i*1_41"/>
  <p:tag name="KSO_WM_UNIT_TEXT_FILL_FORE_SCHEMECOLOR_INDEX" val="14"/>
  <p:tag name="KSO_WM_UNIT_TEXT_FILL_TYPE" val="1"/>
  <p:tag name="KSO_WM_UNIT_USESOURCEFORMAT_APPLY" val="0"/>
</p:tagLst>
</file>

<file path=ppt/tags/tag471.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3"/>
  <p:tag name="KSO_WM_UNIT_LAYERLEVEL" val="1_1"/>
  <p:tag name="KSO_WM_DIAGRAM_GROUP_CODE" val="q1-1"/>
  <p:tag name="KSO_WM_UNIT_ID" val="diagram20170369_3*q_i*1_3"/>
  <p:tag name="KSO_WM_UNIT_FILL_FORE_SCHEMECOLOR_INDEX" val="7"/>
  <p:tag name="KSO_WM_UNIT_FILL_TYPE" val="1"/>
  <p:tag name="KSO_WM_UNIT_TEXT_FILL_FORE_SCHEMECOLOR_INDEX" val="13"/>
  <p:tag name="KSO_WM_UNIT_TEXT_FILL_TYPE" val="1"/>
  <p:tag name="KSO_WM_UNIT_USESOURCEFORMAT_APPLY" val="0"/>
</p:tagLst>
</file>

<file path=ppt/tags/tag472.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2"/>
  <p:tag name="KSO_WM_UNIT_LAYERLEVEL" val="1_1"/>
  <p:tag name="KSO_WM_DIAGRAM_GROUP_CODE" val="q1-1"/>
  <p:tag name="KSO_WM_UNIT_ID" val="diagram20170369_3*q_i*1_42"/>
  <p:tag name="KSO_WM_UNIT_TEXT_FILL_FORE_SCHEMECOLOR_INDEX" val="14"/>
  <p:tag name="KSO_WM_UNIT_TEXT_FILL_TYPE" val="1"/>
  <p:tag name="KSO_WM_UNIT_USESOURCEFORMAT_APPLY" val="0"/>
</p:tagLst>
</file>

<file path=ppt/tags/tag473.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2"/>
  <p:tag name="KSO_WM_UNIT_LAYERLEVEL" val="1_1"/>
  <p:tag name="KSO_WM_DIAGRAM_GROUP_CODE" val="q1-1"/>
  <p:tag name="KSO_WM_UNIT_ID" val="diagram20170369_3*q_i*1_2"/>
  <p:tag name="KSO_WM_UNIT_FILL_FORE_SCHEMECOLOR_INDEX" val="6"/>
  <p:tag name="KSO_WM_UNIT_FILL_TYPE" val="1"/>
  <p:tag name="KSO_WM_UNIT_TEXT_FILL_FORE_SCHEMECOLOR_INDEX" val="13"/>
  <p:tag name="KSO_WM_UNIT_TEXT_FILL_TYPE" val="1"/>
  <p:tag name="KSO_WM_UNIT_USESOURCEFORMAT_APPLY" val="0"/>
</p:tagLst>
</file>

<file path=ppt/tags/tag474.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3"/>
  <p:tag name="KSO_WM_UNIT_LAYERLEVEL" val="1_1"/>
  <p:tag name="KSO_WM_DIAGRAM_GROUP_CODE" val="q1-1"/>
  <p:tag name="KSO_WM_UNIT_ID" val="diagram20170369_3*q_i*1_43"/>
  <p:tag name="KSO_WM_UNIT_TEXT_FILL_FORE_SCHEMECOLOR_INDEX" val="14"/>
  <p:tag name="KSO_WM_UNIT_TEXT_FILL_TYPE" val="1"/>
  <p:tag name="KSO_WM_UNIT_USESOURCEFORMAT_APPLY" val="0"/>
</p:tagLst>
</file>

<file path=ppt/tags/tag475.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1"/>
  <p:tag name="KSO_WM_UNIT_LAYERLEVEL" val="1_1"/>
  <p:tag name="KSO_WM_DIAGRAM_GROUP_CODE" val="q1-1"/>
  <p:tag name="KSO_WM_UNIT_ID" val="diagram20170369_3*q_i*1_1"/>
  <p:tag name="KSO_WM_UNIT_FILL_FORE_SCHEMECOLOR_INDEX" val="5"/>
  <p:tag name="KSO_WM_UNIT_FILL_TYPE" val="1"/>
  <p:tag name="KSO_WM_UNIT_TEXT_FILL_FORE_SCHEMECOLOR_INDEX" val="14"/>
  <p:tag name="KSO_WM_UNIT_TEXT_FILL_TYPE" val="1"/>
  <p:tag name="KSO_WM_UNIT_USESOURCEFORMAT_APPLY" val="0"/>
</p:tagLst>
</file>

<file path=ppt/tags/tag476.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i"/>
  <p:tag name="KSO_WM_UNIT_INDEX" val="1_44"/>
  <p:tag name="KSO_WM_UNIT_LAYERLEVEL" val="1_1"/>
  <p:tag name="KSO_WM_DIAGRAM_GROUP_CODE" val="q1-1"/>
  <p:tag name="KSO_WM_UNIT_ID" val="diagram20170369_3*q_i*1_44"/>
  <p:tag name="KSO_WM_UNIT_TEXT_FILL_FORE_SCHEMECOLOR_INDEX" val="14"/>
  <p:tag name="KSO_WM_UNIT_TEXT_FILL_TYPE" val="1"/>
  <p:tag name="KSO_WM_UNIT_USESOURCEFORMAT_APPLY" val="0"/>
</p:tagLst>
</file>

<file path=ppt/tags/tag477.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a"/>
  <p:tag name="KSO_WM_UNIT_INDEX" val="1_1_1"/>
  <p:tag name="KSO_WM_UNIT_ID" val="diagram20170369_3*q_h_a*1_1_1"/>
  <p:tag name="KSO_WM_UNIT_LAYERLEVEL" val="1_1_1"/>
  <p:tag name="KSO_WM_UNIT_VALUE" val="16"/>
  <p:tag name="KSO_WM_UNIT_HIGHLIGHT" val="0"/>
  <p:tag name="KSO_WM_UNIT_COMPATIBLE" val="0"/>
  <p:tag name="KSO_WM_UNIT_CLEAR" val="0"/>
  <p:tag name="KSO_WM_UNIT_PRESET_TEXT_INDEX" val="3"/>
  <p:tag name="KSO_WM_UNIT_PRESET_TEXT_LEN" val="11"/>
  <p:tag name="KSO_WM_DIAGRAM_GROUP_CODE" val="q1-1"/>
  <p:tag name="KSO_WM_UNIT_TEXT_FILL_FORE_SCHEMECOLOR_INDEX" val="13"/>
  <p:tag name="KSO_WM_UNIT_TEXT_FILL_TYPE" val="1"/>
  <p:tag name="KSO_WM_UNIT_USESOURCEFORMAT_APPLY" val="0"/>
</p:tagLst>
</file>

<file path=ppt/tags/tag478.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1_1"/>
  <p:tag name="KSO_WM_UNIT_ID" val="diagram20170369_3*q_h_i*1_1_1"/>
  <p:tag name="KSO_WM_UNIT_LAYERLEVEL" val="1_1_1"/>
  <p:tag name="KSO_WM_DIAGRAM_GROUP_CODE" val="q1-1"/>
  <p:tag name="KSO_WM_UNIT_FILL_FORE_SCHEMECOLOR_INDEX" val="5"/>
  <p:tag name="KSO_WM_UNIT_FILL_TYPE" val="1"/>
  <p:tag name="KSO_WM_UNIT_TEXT_FILL_FORE_SCHEMECOLOR_INDEX" val="2"/>
  <p:tag name="KSO_WM_UNIT_TEXT_FILL_TYPE" val="1"/>
  <p:tag name="KSO_WM_UNIT_USESOURCEFORMAT_APPLY" val="0"/>
</p:tagLst>
</file>

<file path=ppt/tags/tag479.xml><?xml version="1.0" encoding="utf-8"?>
<p:tagLst xmlns:p="http://schemas.openxmlformats.org/presentationml/2006/main">
  <p:tag name="KSO_WM_TAG_VERSION" val="1.0"/>
  <p:tag name="KSO_WM_BEAUTIFY_FLAG" val="#wm#"/>
  <p:tag name="KSO_WM_UNIT_TYPE" val="i"/>
  <p:tag name="KSO_WM_UNIT_ID" val="diagram20170369_3*i*15"/>
  <p:tag name="KSO_WM_TEMPLATE_CATEGORY" val="diagram"/>
  <p:tag name="KSO_WM_TEMPLATE_INDEX" val="20170369"/>
  <p:tag name="KSO_WM_UNIT_INDEX" val="15"/>
</p:tagLst>
</file>

<file path=ppt/tags/tag4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7"/>
  <p:tag name="KSO_WM_UNIT_ID" val="diagram20174801_1*l_i*1_4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0.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1_2"/>
  <p:tag name="KSO_WM_UNIT_ID" val="diagram20170369_3*q_h_i*1_1_2"/>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1.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1_3"/>
  <p:tag name="KSO_WM_UNIT_ID" val="diagram20170369_3*q_h_i*1_1_3"/>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2.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1_4"/>
  <p:tag name="KSO_WM_UNIT_ID" val="diagram20170369_3*q_h_i*1_1_4"/>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3.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a"/>
  <p:tag name="KSO_WM_UNIT_INDEX" val="1_2_1"/>
  <p:tag name="KSO_WM_UNIT_ID" val="diagram20170369_3*q_h_a*1_2_1"/>
  <p:tag name="KSO_WM_UNIT_LAYERLEVEL" val="1_1_1"/>
  <p:tag name="KSO_WM_UNIT_VALUE" val="16"/>
  <p:tag name="KSO_WM_UNIT_HIGHLIGHT" val="0"/>
  <p:tag name="KSO_WM_UNIT_COMPATIBLE" val="0"/>
  <p:tag name="KSO_WM_UNIT_CLEAR" val="0"/>
  <p:tag name="KSO_WM_UNIT_PRESET_TEXT_INDEX" val="3"/>
  <p:tag name="KSO_WM_UNIT_PRESET_TEXT_LEN" val="11"/>
  <p:tag name="KSO_WM_DIAGRAM_GROUP_CODE" val="q1-1"/>
  <p:tag name="KSO_WM_UNIT_TEXT_FILL_FORE_SCHEMECOLOR_INDEX" val="13"/>
  <p:tag name="KSO_WM_UNIT_TEXT_FILL_TYPE" val="1"/>
  <p:tag name="KSO_WM_UNIT_USESOURCEFORMAT_APPLY" val="0"/>
</p:tagLst>
</file>

<file path=ppt/tags/tag484.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1"/>
  <p:tag name="KSO_WM_UNIT_ID" val="diagram20170369_3*q_h_i*1_2_1"/>
  <p:tag name="KSO_WM_UNIT_LAYERLEVEL" val="1_1_1"/>
  <p:tag name="KSO_WM_DIAGRAM_GROUP_CODE" val="q1-1"/>
  <p:tag name="KSO_WM_UNIT_FILL_FORE_SCHEMECOLOR_INDEX" val="6"/>
  <p:tag name="KSO_WM_UNIT_FILL_TYPE" val="1"/>
  <p:tag name="KSO_WM_UNIT_TEXT_FILL_FORE_SCHEMECOLOR_INDEX" val="2"/>
  <p:tag name="KSO_WM_UNIT_TEXT_FILL_TYPE" val="1"/>
  <p:tag name="KSO_WM_UNIT_USESOURCEFORMAT_APPLY" val="0"/>
</p:tagLst>
</file>

<file path=ppt/tags/tag485.xml><?xml version="1.0" encoding="utf-8"?>
<p:tagLst xmlns:p="http://schemas.openxmlformats.org/presentationml/2006/main">
  <p:tag name="KSO_WM_TAG_VERSION" val="1.0"/>
  <p:tag name="KSO_WM_BEAUTIFY_FLAG" val="#wm#"/>
  <p:tag name="KSO_WM_UNIT_TYPE" val="i"/>
  <p:tag name="KSO_WM_UNIT_ID" val="diagram20170369_3*i*25"/>
  <p:tag name="KSO_WM_TEMPLATE_CATEGORY" val="diagram"/>
  <p:tag name="KSO_WM_TEMPLATE_INDEX" val="20170369"/>
  <p:tag name="KSO_WM_UNIT_INDEX" val="25"/>
</p:tagLst>
</file>

<file path=ppt/tags/tag486.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2"/>
  <p:tag name="KSO_WM_UNIT_ID" val="diagram20170369_3*q_h_i*1_2_2"/>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7.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3"/>
  <p:tag name="KSO_WM_UNIT_ID" val="diagram20170369_3*q_h_i*1_2_3"/>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8.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4"/>
  <p:tag name="KSO_WM_UNIT_ID" val="diagram20170369_3*q_h_i*1_2_4"/>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89.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5"/>
  <p:tag name="KSO_WM_UNIT_ID" val="diagram20170369_3*q_h_i*1_2_5"/>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8"/>
  <p:tag name="KSO_WM_UNIT_ID" val="diagram20174801_1*l_i*1_4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0.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6"/>
  <p:tag name="KSO_WM_UNIT_ID" val="diagram20170369_3*q_h_i*1_2_6"/>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1.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2_7"/>
  <p:tag name="KSO_WM_UNIT_ID" val="diagram20170369_3*q_h_i*1_2_7"/>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2.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a"/>
  <p:tag name="KSO_WM_UNIT_INDEX" val="1_3_1"/>
  <p:tag name="KSO_WM_UNIT_ID" val="diagram20170369_3*q_h_a*1_3_1"/>
  <p:tag name="KSO_WM_UNIT_LAYERLEVEL" val="1_1_1"/>
  <p:tag name="KSO_WM_UNIT_VALUE" val="16"/>
  <p:tag name="KSO_WM_UNIT_HIGHLIGHT" val="0"/>
  <p:tag name="KSO_WM_UNIT_COMPATIBLE" val="0"/>
  <p:tag name="KSO_WM_UNIT_CLEAR" val="0"/>
  <p:tag name="KSO_WM_UNIT_PRESET_TEXT_INDEX" val="3"/>
  <p:tag name="KSO_WM_UNIT_PRESET_TEXT_LEN" val="11"/>
  <p:tag name="KSO_WM_DIAGRAM_GROUP_CODE" val="q1-1"/>
  <p:tag name="KSO_WM_UNIT_TEXT_FILL_FORE_SCHEMECOLOR_INDEX" val="13"/>
  <p:tag name="KSO_WM_UNIT_TEXT_FILL_TYPE" val="1"/>
  <p:tag name="KSO_WM_UNIT_USESOURCEFORMAT_APPLY" val="0"/>
</p:tagLst>
</file>

<file path=ppt/tags/tag493.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1"/>
  <p:tag name="KSO_WM_UNIT_ID" val="diagram20170369_3*q_h_i*1_3_1"/>
  <p:tag name="KSO_WM_UNIT_LAYERLEVEL" val="1_1_1"/>
  <p:tag name="KSO_WM_DIAGRAM_GROUP_CODE" val="q1-1"/>
  <p:tag name="KSO_WM_UNIT_FILL_FORE_SCHEMECOLOR_INDEX" val="7"/>
  <p:tag name="KSO_WM_UNIT_FILL_TYPE" val="1"/>
  <p:tag name="KSO_WM_UNIT_TEXT_FILL_FORE_SCHEMECOLOR_INDEX" val="2"/>
  <p:tag name="KSO_WM_UNIT_TEXT_FILL_TYPE" val="1"/>
  <p:tag name="KSO_WM_UNIT_USESOURCEFORMAT_APPLY" val="0"/>
</p:tagLst>
</file>

<file path=ppt/tags/tag494.xml><?xml version="1.0" encoding="utf-8"?>
<p:tagLst xmlns:p="http://schemas.openxmlformats.org/presentationml/2006/main">
  <p:tag name="KSO_WM_TAG_VERSION" val="1.0"/>
  <p:tag name="KSO_WM_BEAUTIFY_FLAG" val="#wm#"/>
  <p:tag name="KSO_WM_UNIT_TYPE" val="i"/>
  <p:tag name="KSO_WM_UNIT_ID" val="diagram20170369_3*i*41"/>
  <p:tag name="KSO_WM_TEMPLATE_CATEGORY" val="diagram"/>
  <p:tag name="KSO_WM_TEMPLATE_INDEX" val="20170369"/>
  <p:tag name="KSO_WM_UNIT_INDEX" val="41"/>
</p:tagLst>
</file>

<file path=ppt/tags/tag495.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2"/>
  <p:tag name="KSO_WM_UNIT_ID" val="diagram20170369_3*q_h_i*1_3_2"/>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6.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3"/>
  <p:tag name="KSO_WM_UNIT_ID" val="diagram20170369_3*q_h_i*1_3_3"/>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7.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4"/>
  <p:tag name="KSO_WM_UNIT_ID" val="diagram20170369_3*q_h_i*1_3_4"/>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8.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5"/>
  <p:tag name="KSO_WM_UNIT_ID" val="diagram20170369_3*q_h_i*1_3_5"/>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99.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6"/>
  <p:tag name="KSO_WM_UNIT_ID" val="diagram20170369_3*q_h_i*1_3_6"/>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
  <p:tag name="KSO_WM_UNIT_ID" val="diagram20174801_1*l_i*1_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49"/>
  <p:tag name="KSO_WM_UNIT_ID" val="diagram20174801_1*l_i*1_4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0.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7"/>
  <p:tag name="KSO_WM_UNIT_ID" val="diagram20170369_3*q_h_i*1_3_7"/>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1.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8"/>
  <p:tag name="KSO_WM_UNIT_ID" val="diagram20170369_3*q_h_i*1_3_8"/>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2.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9"/>
  <p:tag name="KSO_WM_UNIT_ID" val="diagram20170369_3*q_h_i*1_3_9"/>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3.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10"/>
  <p:tag name="KSO_WM_UNIT_ID" val="diagram20170369_3*q_h_i*1_3_10"/>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4.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3_11"/>
  <p:tag name="KSO_WM_UNIT_ID" val="diagram20170369_3*q_h_i*1_3_11"/>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5.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a"/>
  <p:tag name="KSO_WM_UNIT_INDEX" val="1_4_1"/>
  <p:tag name="KSO_WM_UNIT_ID" val="diagram20170369_3*q_h_a*1_4_1"/>
  <p:tag name="KSO_WM_UNIT_LAYERLEVEL" val="1_1_1"/>
  <p:tag name="KSO_WM_UNIT_VALUE" val="16"/>
  <p:tag name="KSO_WM_UNIT_HIGHLIGHT" val="0"/>
  <p:tag name="KSO_WM_UNIT_COMPATIBLE" val="0"/>
  <p:tag name="KSO_WM_UNIT_CLEAR" val="0"/>
  <p:tag name="KSO_WM_UNIT_PRESET_TEXT_INDEX" val="3"/>
  <p:tag name="KSO_WM_UNIT_PRESET_TEXT_LEN" val="11"/>
  <p:tag name="KSO_WM_DIAGRAM_GROUP_CODE" val="q1-1"/>
  <p:tag name="KSO_WM_UNIT_TEXT_FILL_FORE_SCHEMECOLOR_INDEX" val="13"/>
  <p:tag name="KSO_WM_UNIT_TEXT_FILL_TYPE" val="1"/>
  <p:tag name="KSO_WM_UNIT_USESOURCEFORMAT_APPLY" val="0"/>
</p:tagLst>
</file>

<file path=ppt/tags/tag506.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1"/>
  <p:tag name="KSO_WM_UNIT_ID" val="diagram20170369_3*q_h_i*1_4_1"/>
  <p:tag name="KSO_WM_UNIT_LAYERLEVEL" val="1_1_1"/>
  <p:tag name="KSO_WM_DIAGRAM_GROUP_CODE" val="q1-1"/>
  <p:tag name="KSO_WM_UNIT_FILL_FORE_SCHEMECOLOR_INDEX" val="8"/>
  <p:tag name="KSO_WM_UNIT_FILL_TYPE" val="1"/>
  <p:tag name="KSO_WM_UNIT_TEXT_FILL_FORE_SCHEMECOLOR_INDEX" val="2"/>
  <p:tag name="KSO_WM_UNIT_TEXT_FILL_TYPE" val="1"/>
  <p:tag name="KSO_WM_UNIT_USESOURCEFORMAT_APPLY" val="0"/>
</p:tagLst>
</file>

<file path=ppt/tags/tag507.xml><?xml version="1.0" encoding="utf-8"?>
<p:tagLst xmlns:p="http://schemas.openxmlformats.org/presentationml/2006/main">
  <p:tag name="KSO_WM_TAG_VERSION" val="1.0"/>
  <p:tag name="KSO_WM_BEAUTIFY_FLAG" val="#wm#"/>
  <p:tag name="KSO_WM_UNIT_TYPE" val="i"/>
  <p:tag name="KSO_WM_UNIT_ID" val="diagram20170369_3*i*65"/>
  <p:tag name="KSO_WM_TEMPLATE_CATEGORY" val="diagram"/>
  <p:tag name="KSO_WM_TEMPLATE_INDEX" val="20170369"/>
  <p:tag name="KSO_WM_UNIT_INDEX" val="65"/>
</p:tagLst>
</file>

<file path=ppt/tags/tag508.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2"/>
  <p:tag name="KSO_WM_UNIT_ID" val="diagram20170369_3*q_h_i*1_4_2"/>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09.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3"/>
  <p:tag name="KSO_WM_UNIT_ID" val="diagram20170369_3*q_h_i*1_4_3"/>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0"/>
  <p:tag name="KSO_WM_UNIT_ID" val="diagram20174801_1*l_i*1_5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0.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4"/>
  <p:tag name="KSO_WM_UNIT_ID" val="diagram20170369_3*q_h_i*1_4_4"/>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1.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5"/>
  <p:tag name="KSO_WM_UNIT_ID" val="diagram20170369_3*q_h_i*1_4_5"/>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2.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6"/>
  <p:tag name="KSO_WM_UNIT_ID" val="diagram20170369_3*q_h_i*1_4_6"/>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3.xml><?xml version="1.0" encoding="utf-8"?>
<p:tagLst xmlns:p="http://schemas.openxmlformats.org/presentationml/2006/main">
  <p:tag name="KSO_WM_TAG_VERSION" val="1.0"/>
  <p:tag name="KSO_WM_BEAUTIFY_FLAG" val="#wm#"/>
  <p:tag name="KSO_WM_TEMPLATE_CATEGORY" val="diagram"/>
  <p:tag name="KSO_WM_TEMPLATE_INDEX" val="20170369"/>
  <p:tag name="KSO_WM_UNIT_TYPE" val="q_h_i"/>
  <p:tag name="KSO_WM_UNIT_INDEX" val="1_4_7"/>
  <p:tag name="KSO_WM_UNIT_ID" val="diagram20170369_3*q_h_i*1_4_7"/>
  <p:tag name="KSO_WM_UNIT_LAYERLEVEL" val="1_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14.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1_4_1"/>
  <p:tag name="KSO_WM_UNIT_ID" val="diagram20170325_2*q_h_i*1_4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0"/>
</p:tagLst>
</file>

<file path=ppt/tags/tag515.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1_1_1"/>
  <p:tag name="KSO_WM_UNIT_ID" val="diagram20170325_2*q_h_i*1_1_1"/>
  <p:tag name="KSO_WM_UNIT_LAYERLEVEL" val="1_1_1"/>
  <p:tag name="KSO_WM_DIAGRAM_GROUP_CODE" val="q1-1"/>
  <p:tag name="KSO_WM_UNIT_FILL_FORE_SCHEMECOLOR_INDEX" val="6"/>
  <p:tag name="KSO_WM_UNIT_FILL_TYPE" val="1"/>
  <p:tag name="KSO_WM_UNIT_TEXT_FILL_FORE_SCHEMECOLOR_INDEX" val="10"/>
  <p:tag name="KSO_WM_UNIT_TEXT_FILL_TYPE" val="1"/>
  <p:tag name="KSO_WM_UNIT_USESOURCEFORMAT_APPLY" val="0"/>
</p:tagLst>
</file>

<file path=ppt/tags/tag516.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1_3_1"/>
  <p:tag name="KSO_WM_UNIT_ID" val="diagram20170325_2*q_h_i*1_3_1"/>
  <p:tag name="KSO_WM_UNIT_LAYERLEVEL" val="1_1_1"/>
  <p:tag name="KSO_WM_DIAGRAM_GROUP_CODE" val="q1-1"/>
  <p:tag name="KSO_WM_UNIT_FILL_FORE_SCHEMECOLOR_INDEX" val="6"/>
  <p:tag name="KSO_WM_UNIT_FILL_TYPE" val="1"/>
  <p:tag name="KSO_WM_UNIT_TEXT_FILL_FORE_SCHEMECOLOR_INDEX" val="10"/>
  <p:tag name="KSO_WM_UNIT_TEXT_FILL_TYPE" val="1"/>
  <p:tag name="KSO_WM_UNIT_USESOURCEFORMAT_APPLY" val="0"/>
</p:tagLst>
</file>

<file path=ppt/tags/tag517.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i"/>
  <p:tag name="KSO_WM_UNIT_INDEX" val="1_2_1"/>
  <p:tag name="KSO_WM_UNIT_ID" val="diagram20170325_2*q_h_i*1_2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 name="KSO_WM_UNIT_USESOURCEFORMAT_APPLY" val="0"/>
</p:tagLst>
</file>

<file path=ppt/tags/tag518.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i"/>
  <p:tag name="KSO_WM_UNIT_INDEX" val="1_1"/>
  <p:tag name="KSO_WM_UNIT_ID" val="diagram20170325_2*q_i*1_1"/>
  <p:tag name="KSO_WM_UNIT_LAYERLEVEL" val="1_1"/>
  <p:tag name="KSO_WM_DIAGRAM_GROUP_CODE" val="q1-1"/>
  <p:tag name="KSO_WM_UNIT_FILL_FORE_SCHEMECOLOR_INDEX" val="7"/>
  <p:tag name="KSO_WM_UNIT_FILL_TYPE" val="1"/>
  <p:tag name="KSO_WM_UNIT_TEXT_FILL_FORE_SCHEMECOLOR_INDEX" val="13"/>
  <p:tag name="KSO_WM_UNIT_TEXT_FILL_TYPE" val="1"/>
  <p:tag name="KSO_WM_UNIT_USESOURCEFORMAT_APPLY" val="0"/>
</p:tagLst>
</file>

<file path=ppt/tags/tag519.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1_2_1"/>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1"/>
  <p:tag name="KSO_WM_UNIT_ID" val="diagram20174801_1*l_i*1_5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20.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1_1_1"/>
  <p:tag name="KSO_WM_UNIT_TEXT_FILL_FORE_SCHEMECOLOR_INDEX" val="13"/>
  <p:tag name="KSO_WM_UNIT_TEXT_FILL_TYPE" val="1"/>
  <p:tag name="KSO_WM_UNIT_USESOURCEFORMAT_APPLY" val="0"/>
</p:tagLst>
</file>

<file path=ppt/tags/tag521.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1_3_1"/>
  <p:tag name="KSO_WM_UNIT_TEXT_FILL_FORE_SCHEMECOLOR_INDEX" val="13"/>
  <p:tag name="KSO_WM_UNIT_TEXT_FILL_TYPE" val="1"/>
  <p:tag name="KSO_WM_UNIT_USESOURCEFORMAT_APPLY" val="0"/>
</p:tagLst>
</file>

<file path=ppt/tags/tag522.xml><?xml version="1.0" encoding="utf-8"?>
<p:tagLst xmlns:p="http://schemas.openxmlformats.org/presentationml/2006/main">
  <p:tag name="KSO_WM_TAG_VERSION" val="1.0"/>
  <p:tag name="KSO_WM_BEAUTIFY_FLAG" val="#wm#"/>
  <p:tag name="KSO_WM_TEMPLATE_CATEGORY" val="diagram"/>
  <p:tag name="KSO_WM_TEMPLATE_INDEX" val="20170325"/>
  <p:tag name="KSO_WM_UNIT_TYPE" val="q_h_a"/>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1"/>
  <p:tag name="KSO_WM_DIAGRAM_GROUP_CODE" val="q1-1"/>
  <p:tag name="KSO_WM_UNIT_ID" val="diagram20170325_2*q_h_a*1_4_1"/>
  <p:tag name="KSO_WM_UNIT_TEXT_FILL_FORE_SCHEMECOLOR_INDEX" val="13"/>
  <p:tag name="KSO_WM_UNIT_TEXT_FILL_TYPE" val="1"/>
  <p:tag name="KSO_WM_UNIT_USESOURCEFORMAT_APPLY" val="0"/>
</p:tagLst>
</file>

<file path=ppt/tags/tag523.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
  <p:tag name="KSO_WM_UNIT_ID" val="diagram20160819_3*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524.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
  <p:tag name="KSO_WM_UNIT_ID" val="diagram20160819_3*l_i*1_2"/>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25.xml><?xml version="1.0" encoding="utf-8"?>
<p:tagLst xmlns:p="http://schemas.openxmlformats.org/presentationml/2006/main">
  <p:tag name="KSO_WM_TAG_VERSION" val="1.0"/>
  <p:tag name="KSO_WM_BEAUTIFY_FLAG" val="#wm#"/>
  <p:tag name="KSO_WM_UNIT_TYPE" val="i"/>
  <p:tag name="KSO_WM_UNIT_ID" val="diagram20160819_3*i*9"/>
  <p:tag name="KSO_WM_TEMPLATE_CATEGORY" val="diagram"/>
  <p:tag name="KSO_WM_TEMPLATE_INDEX" val="20160819"/>
  <p:tag name="KSO_WM_UNIT_INDEX" val="9"/>
</p:tagLst>
</file>

<file path=ppt/tags/tag526.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
  <p:tag name="KSO_WM_UNIT_ID" val="diagram20160819_3*l_i*1_3"/>
  <p:tag name="KSO_WM_UNIT_LAYERLEVEL" val="1_1"/>
  <p:tag name="KSO_WM_DIAGRAM_GROUP_CODE" val="l1-1"/>
  <p:tag name="KSO_WM_UNIT_LINE_FORE_SCHEMECOLOR_INDEX" val="7"/>
  <p:tag name="KSO_WM_UNIT_LINE_FILL_TYPE" val="2"/>
  <p:tag name="KSO_WM_UNIT_TEXT_FILL_FORE_SCHEMECOLOR_INDEX" val="2"/>
  <p:tag name="KSO_WM_UNIT_TEXT_FILL_TYPE" val="1"/>
  <p:tag name="KSO_WM_UNIT_USESOURCEFORMAT_APPLY" val="0"/>
</p:tagLst>
</file>

<file path=ppt/tags/tag527.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4"/>
  <p:tag name="KSO_WM_UNIT_ID" val="diagram20160819_3*l_i*1_4"/>
  <p:tag name="KSO_WM_UNIT_LAYERLEVEL" val="1_1"/>
  <p:tag name="KSO_WM_DIAGRAM_GROUP_CODE" val="l1-1"/>
  <p:tag name="KSO_WM_UNIT_LINE_FORE_SCHEMECOLOR_INDEX" val="7"/>
  <p:tag name="KSO_WM_UNIT_LINE_FILL_TYPE" val="2"/>
  <p:tag name="KSO_WM_UNIT_USESOURCEFORMAT_APPLY" val="0"/>
</p:tagLst>
</file>

<file path=ppt/tags/tag528.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5"/>
  <p:tag name="KSO_WM_UNIT_ID" val="diagram20160819_3*l_i*1_5"/>
  <p:tag name="KSO_WM_UNIT_LAYERLEVEL" val="1_1"/>
  <p:tag name="KSO_WM_DIAGRAM_GROUP_CODE" val="l1-1"/>
  <p:tag name="KSO_WM_UNIT_LINE_FORE_SCHEMECOLOR_INDEX" val="7"/>
  <p:tag name="KSO_WM_UNIT_LINE_FILL_TYPE" val="2"/>
  <p:tag name="KSO_WM_UNIT_USESOURCEFORMAT_APPLY" val="0"/>
</p:tagLst>
</file>

<file path=ppt/tags/tag529.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6"/>
  <p:tag name="KSO_WM_UNIT_ID" val="diagram20160819_3*l_i*1_6"/>
  <p:tag name="KSO_WM_UNIT_LAYERLEVEL" val="1_1"/>
  <p:tag name="KSO_WM_DIAGRAM_GROUP_CODE" val="l1-1"/>
  <p:tag name="KSO_WM_UNIT_LINE_FORE_SCHEMECOLOR_INDEX" val="7"/>
  <p:tag name="KSO_WM_UNIT_LINE_FILL_TYPE" val="2"/>
  <p:tag name="KSO_WM_UNIT_USESOURCEFORMAT_APPLY" val="0"/>
</p:tagLst>
</file>

<file path=ppt/tags/tag5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2"/>
  <p:tag name="KSO_WM_UNIT_ID" val="diagram20174801_1*l_i*1_5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30.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7"/>
  <p:tag name="KSO_WM_UNIT_ID" val="diagram20160819_3*l_i*1_7"/>
  <p:tag name="KSO_WM_UNIT_LAYERLEVEL" val="1_1"/>
  <p:tag name="KSO_WM_DIAGRAM_GROUP_CODE" val="l1-1"/>
  <p:tag name="KSO_WM_UNIT_LINE_FORE_SCHEMECOLOR_INDEX" val="7"/>
  <p:tag name="KSO_WM_UNIT_LINE_FILL_TYPE" val="2"/>
  <p:tag name="KSO_WM_UNIT_USESOURCEFORMAT_APPLY" val="0"/>
</p:tagLst>
</file>

<file path=ppt/tags/tag531.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8"/>
  <p:tag name="KSO_WM_UNIT_ID" val="diagram20160819_3*l_i*1_8"/>
  <p:tag name="KSO_WM_UNIT_LAYERLEVEL" val="1_1"/>
  <p:tag name="KSO_WM_DIAGRAM_GROUP_CODE" val="l1-1"/>
  <p:tag name="KSO_WM_UNIT_LINE_FORE_SCHEMECOLOR_INDEX" val="7"/>
  <p:tag name="KSO_WM_UNIT_LINE_FILL_TYPE" val="2"/>
  <p:tag name="KSO_WM_UNIT_USESOURCEFORMAT_APPLY" val="0"/>
</p:tagLst>
</file>

<file path=ppt/tags/tag532.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9"/>
  <p:tag name="KSO_WM_UNIT_ID" val="diagram20160819_3*l_i*1_9"/>
  <p:tag name="KSO_WM_UNIT_LAYERLEVEL" val="1_1"/>
  <p:tag name="KSO_WM_DIAGRAM_GROUP_CODE" val="l1-1"/>
  <p:tag name="KSO_WM_UNIT_LINE_FORE_SCHEMECOLOR_INDEX" val="7"/>
  <p:tag name="KSO_WM_UNIT_LINE_FILL_TYPE" val="2"/>
  <p:tag name="KSO_WM_UNIT_USESOURCEFORMAT_APPLY" val="0"/>
</p:tagLst>
</file>

<file path=ppt/tags/tag533.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0"/>
  <p:tag name="KSO_WM_UNIT_ID" val="diagram20160819_3*l_i*1_10"/>
  <p:tag name="KSO_WM_UNIT_LAYERLEVEL" val="1_1"/>
  <p:tag name="KSO_WM_DIAGRAM_GROUP_CODE" val="l1-1"/>
  <p:tag name="KSO_WM_UNIT_LINE_FORE_SCHEMECOLOR_INDEX" val="7"/>
  <p:tag name="KSO_WM_UNIT_LINE_FILL_TYPE" val="2"/>
  <p:tag name="KSO_WM_UNIT_USESOURCEFORMAT_APPLY" val="0"/>
</p:tagLst>
</file>

<file path=ppt/tags/tag534.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1"/>
  <p:tag name="KSO_WM_UNIT_ID" val="diagram20160819_3*l_i*1_11"/>
  <p:tag name="KSO_WM_UNIT_LAYERLEVEL" val="1_1"/>
  <p:tag name="KSO_WM_DIAGRAM_GROUP_CODE" val="l1-1"/>
  <p:tag name="KSO_WM_UNIT_LINE_FORE_SCHEMECOLOR_INDEX" val="7"/>
  <p:tag name="KSO_WM_UNIT_LINE_FILL_TYPE" val="2"/>
  <p:tag name="KSO_WM_UNIT_USESOURCEFORMAT_APPLY" val="0"/>
</p:tagLst>
</file>

<file path=ppt/tags/tag535.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2"/>
  <p:tag name="KSO_WM_UNIT_ID" val="diagram20160819_3*l_i*1_12"/>
  <p:tag name="KSO_WM_UNIT_LAYERLEVEL" val="1_1"/>
  <p:tag name="KSO_WM_DIAGRAM_GROUP_CODE" val="l1-1"/>
  <p:tag name="KSO_WM_UNIT_LINE_FORE_SCHEMECOLOR_INDEX" val="7"/>
  <p:tag name="KSO_WM_UNIT_LINE_FILL_TYPE" val="2"/>
  <p:tag name="KSO_WM_UNIT_USESOURCEFORMAT_APPLY" val="0"/>
</p:tagLst>
</file>

<file path=ppt/tags/tag536.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3"/>
  <p:tag name="KSO_WM_UNIT_ID" val="diagram20160819_3*l_i*1_13"/>
  <p:tag name="KSO_WM_UNIT_LAYERLEVEL" val="1_1"/>
  <p:tag name="KSO_WM_DIAGRAM_GROUP_CODE" val="l1-1"/>
  <p:tag name="KSO_WM_UNIT_LINE_FORE_SCHEMECOLOR_INDEX" val="7"/>
  <p:tag name="KSO_WM_UNIT_LINE_FILL_TYPE" val="2"/>
  <p:tag name="KSO_WM_UNIT_USESOURCEFORMAT_APPLY" val="0"/>
</p:tagLst>
</file>

<file path=ppt/tags/tag537.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4"/>
  <p:tag name="KSO_WM_UNIT_ID" val="diagram20160819_3*l_i*1_14"/>
  <p:tag name="KSO_WM_UNIT_LAYERLEVEL" val="1_1"/>
  <p:tag name="KSO_WM_DIAGRAM_GROUP_CODE" val="l1-1"/>
  <p:tag name="KSO_WM_UNIT_LINE_FORE_SCHEMECOLOR_INDEX" val="7"/>
  <p:tag name="KSO_WM_UNIT_LINE_FILL_TYPE" val="2"/>
  <p:tag name="KSO_WM_UNIT_USESOURCEFORMAT_APPLY" val="0"/>
</p:tagLst>
</file>

<file path=ppt/tags/tag538.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5"/>
  <p:tag name="KSO_WM_UNIT_ID" val="diagram20160819_3*l_i*1_15"/>
  <p:tag name="KSO_WM_UNIT_LAYERLEVEL" val="1_1"/>
  <p:tag name="KSO_WM_DIAGRAM_GROUP_CODE" val="l1-1"/>
  <p:tag name="KSO_WM_UNIT_LINE_FORE_SCHEMECOLOR_INDEX" val="7"/>
  <p:tag name="KSO_WM_UNIT_LINE_FILL_TYPE" val="2"/>
  <p:tag name="KSO_WM_UNIT_USESOURCEFORMAT_APPLY" val="0"/>
</p:tagLst>
</file>

<file path=ppt/tags/tag539.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6"/>
  <p:tag name="KSO_WM_UNIT_ID" val="diagram20160819_3*l_i*1_16"/>
  <p:tag name="KSO_WM_UNIT_LAYERLEVEL" val="1_1"/>
  <p:tag name="KSO_WM_DIAGRAM_GROUP_CODE" val="l1-1"/>
  <p:tag name="KSO_WM_UNIT_LINE_FORE_SCHEMECOLOR_INDEX" val="7"/>
  <p:tag name="KSO_WM_UNIT_LINE_FILL_TYPE" val="2"/>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3"/>
  <p:tag name="KSO_WM_UNIT_ID" val="diagram20174801_1*l_i*1_5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40.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7"/>
  <p:tag name="KSO_WM_UNIT_ID" val="diagram20160819_3*l_i*1_17"/>
  <p:tag name="KSO_WM_UNIT_LAYERLEVEL" val="1_1"/>
  <p:tag name="KSO_WM_DIAGRAM_GROUP_CODE" val="l1-1"/>
  <p:tag name="KSO_WM_UNIT_LINE_FORE_SCHEMECOLOR_INDEX" val="7"/>
  <p:tag name="KSO_WM_UNIT_LINE_FILL_TYPE" val="2"/>
  <p:tag name="KSO_WM_UNIT_USESOURCEFORMAT_APPLY" val="0"/>
</p:tagLst>
</file>

<file path=ppt/tags/tag541.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8"/>
  <p:tag name="KSO_WM_UNIT_ID" val="diagram20160819_3*l_i*1_18"/>
  <p:tag name="KSO_WM_UNIT_LAYERLEVEL" val="1_1"/>
  <p:tag name="KSO_WM_DIAGRAM_GROUP_CODE" val="l1-1"/>
  <p:tag name="KSO_WM_UNIT_LINE_FORE_SCHEMECOLOR_INDEX" val="7"/>
  <p:tag name="KSO_WM_UNIT_LINE_FILL_TYPE" val="2"/>
  <p:tag name="KSO_WM_UNIT_USESOURCEFORMAT_APPLY" val="0"/>
</p:tagLst>
</file>

<file path=ppt/tags/tag542.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9"/>
  <p:tag name="KSO_WM_UNIT_ID" val="diagram20160819_3*l_i*1_19"/>
  <p:tag name="KSO_WM_UNIT_LAYERLEVEL" val="1_1"/>
  <p:tag name="KSO_WM_DIAGRAM_GROUP_CODE" val="l1-1"/>
  <p:tag name="KSO_WM_UNIT_LINE_FORE_SCHEMECOLOR_INDEX" val="7"/>
  <p:tag name="KSO_WM_UNIT_LINE_FILL_TYPE" val="2"/>
  <p:tag name="KSO_WM_UNIT_USESOURCEFORMAT_APPLY" val="0"/>
</p:tagLst>
</file>

<file path=ppt/tags/tag543.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0"/>
  <p:tag name="KSO_WM_UNIT_ID" val="diagram20160819_3*l_i*1_20"/>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44.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1"/>
  <p:tag name="KSO_WM_UNIT_ID" val="diagram20160819_3*l_i*1_2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45.xml><?xml version="1.0" encoding="utf-8"?>
<p:tagLst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3_2"/>
  <p:tag name="KSO_WM_UNIT_ID" val="diagram20160819_3*l_h_i*1_3_2"/>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546.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3"/>
  <p:tag name="KSO_WM_UNIT_ID" val="diagram20160819_3*l_i*1_2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47.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4"/>
  <p:tag name="KSO_WM_UNIT_ID" val="diagram20160819_3*l_i*1_24"/>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48.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5"/>
  <p:tag name="KSO_WM_UNIT_ID" val="diagram20160819_3*l_i*1_25"/>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49.xml><?xml version="1.0" encoding="utf-8"?>
<p:tagLst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2_1"/>
  <p:tag name="KSO_WM_UNIT_ID" val="diagram20160819_3*l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5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4"/>
  <p:tag name="KSO_WM_UNIT_ID" val="diagram20174801_1*l_i*1_5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50.xml><?xml version="1.0" encoding="utf-8"?>
<p:tagLst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1_2"/>
  <p:tag name="KSO_WM_UNIT_ID" val="diagram20160819_3*l_h_i*1_1_2"/>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551.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8"/>
  <p:tag name="KSO_WM_UNIT_ID" val="diagram20160819_3*l_i*1_28"/>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2.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9"/>
  <p:tag name="KSO_WM_UNIT_ID" val="diagram20160819_3*l_i*1_29"/>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3.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0"/>
  <p:tag name="KSO_WM_UNIT_ID" val="diagram20160819_3*l_i*1_30"/>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4.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1"/>
  <p:tag name="KSO_WM_UNIT_ID" val="diagram20160819_3*l_i*1_3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5.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2"/>
  <p:tag name="KSO_WM_UNIT_ID" val="diagram20160819_3*l_i*1_32"/>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6.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3"/>
  <p:tag name="KSO_WM_UNIT_ID" val="diagram20160819_3*l_i*1_3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7.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4"/>
  <p:tag name="KSO_WM_UNIT_ID" val="diagram20160819_3*l_i*1_34"/>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8.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5"/>
  <p:tag name="KSO_WM_UNIT_ID" val="diagram20160819_3*l_i*1_35"/>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59.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6"/>
  <p:tag name="KSO_WM_UNIT_ID" val="diagram20160819_3*l_i*1_36"/>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5"/>
  <p:tag name="KSO_WM_UNIT_ID" val="diagram20174801_1*l_i*1_5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60.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7"/>
  <p:tag name="KSO_WM_UNIT_ID" val="diagram20160819_3*l_i*1_37"/>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61.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8"/>
  <p:tag name="KSO_WM_UNIT_ID" val="diagram20160819_3*l_i*1_38"/>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562.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9"/>
  <p:tag name="KSO_WM_UNIT_ID" val="diagram20160819_3*l_i*1_39"/>
  <p:tag name="KSO_WM_UNIT_LAYERLEVEL" val="1_1"/>
  <p:tag name="KSO_WM_DIAGRAM_GROUP_CODE" val="l1-1"/>
  <p:tag name="KSO_WM_UNIT_LINE_FORE_SCHEMECOLOR_INDEX" val="7"/>
  <p:tag name="KSO_WM_UNIT_LINE_FILL_TYPE" val="2"/>
  <p:tag name="KSO_WM_UNIT_TEXT_FILL_FORE_SCHEMECOLOR_INDEX" val="2"/>
  <p:tag name="KSO_WM_UNIT_TEXT_FILL_TYPE" val="1"/>
  <p:tag name="KSO_WM_UNIT_USESOURCEFORMAT_APPLY" val="0"/>
</p:tagLst>
</file>

<file path=ppt/tags/tag563.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f"/>
  <p:tag name="KSO_WM_UNIT_INDEX" val="1"/>
  <p:tag name="KSO_WM_UNIT_ID" val="diagram20160819_3*f*1"/>
  <p:tag name="KSO_WM_UNIT_LAYERLEVEL" val="1"/>
  <p:tag name="KSO_WM_UNIT_VALUE" val="12"/>
  <p:tag name="KSO_WM_UNIT_HIGHLIGHT" val="0"/>
  <p:tag name="KSO_WM_UNIT_COMPATIBLE" val="0"/>
  <p:tag name="KSO_WM_UNIT_CLEAR" val="0"/>
  <p:tag name="KSO_WM_UNIT_PRESET_TEXT_INDEX" val="4"/>
  <p:tag name="KSO_WM_UNIT_PRESET_TEXT_LEN" val="17"/>
</p:tagLst>
</file>

<file path=ppt/tags/tag564.xml><?xml version="1.0" encoding="utf-8"?>
<p:tagLst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2_2"/>
  <p:tag name="KSO_WM_UNIT_ID" val="diagram20160819_3*l_h_i*1_2_2"/>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565.xml><?xml version="1.0" encoding="utf-8"?>
<p:tagLst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3_1"/>
  <p:tag name="KSO_WM_UNIT_ID" val="diagram20160819_3*l_h_i*1_3_1"/>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566.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2_1"/>
  <p:tag name="KSO_WM_UNIT_ID" val="diagram20160819_3*l_h_f*1_2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567.xml><?xml version="1.0" encoding="utf-8"?>
<p:tagLst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3_1"/>
  <p:tag name="KSO_WM_UNIT_ID" val="diagram20160819_3*l_h_f*1_3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6"/>
  <p:tag name="KSO_WM_UNIT_ID" val="diagram20174801_1*l_i*1_5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7"/>
  <p:tag name="KSO_WM_UNIT_ID" val="diagram20174801_1*l_i*1_5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8"/>
  <p:tag name="KSO_WM_UNIT_ID" val="diagram20174801_1*l_i*1_5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
  <p:tag name="KSO_WM_UNIT_ID" val="diagram20174801_1*l_i*1_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59"/>
  <p:tag name="KSO_WM_UNIT_ID" val="diagram20174801_1*l_i*1_5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0"/>
  <p:tag name="KSO_WM_UNIT_ID" val="diagram20174801_1*l_i*1_6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1"/>
  <p:tag name="KSO_WM_UNIT_ID" val="diagram20174801_1*l_i*1_6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2"/>
  <p:tag name="KSO_WM_UNIT_ID" val="diagram20174801_1*l_i*1_6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3"/>
  <p:tag name="KSO_WM_UNIT_ID" val="diagram20174801_1*l_i*1_6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4"/>
  <p:tag name="KSO_WM_UNIT_ID" val="diagram20174801_1*l_i*1_6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5"/>
  <p:tag name="KSO_WM_UNIT_ID" val="diagram20174801_1*l_i*1_6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6"/>
  <p:tag name="KSO_WM_UNIT_ID" val="diagram20174801_1*l_i*1_6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7"/>
  <p:tag name="KSO_WM_UNIT_ID" val="diagram20174801_1*l_i*1_6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8"/>
  <p:tag name="KSO_WM_UNIT_ID" val="diagram20174801_1*l_i*1_6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
  <p:tag name="KSO_WM_UNIT_ID" val="diagram20174801_1*l_i*1_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69"/>
  <p:tag name="KSO_WM_UNIT_ID" val="diagram20174801_1*l_i*1_6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0"/>
  <p:tag name="KSO_WM_UNIT_ID" val="diagram20174801_1*l_i*1_7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1"/>
  <p:tag name="KSO_WM_UNIT_ID" val="diagram20174801_1*l_i*1_7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2"/>
  <p:tag name="KSO_WM_UNIT_ID" val="diagram20174801_1*l_i*1_7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3"/>
  <p:tag name="KSO_WM_UNIT_ID" val="diagram20174801_1*l_i*1_7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4"/>
  <p:tag name="KSO_WM_UNIT_ID" val="diagram20174801_1*l_i*1_7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5"/>
  <p:tag name="KSO_WM_UNIT_ID" val="diagram20174801_1*l_i*1_7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6"/>
  <p:tag name="KSO_WM_UNIT_ID" val="diagram20174801_1*l_i*1_7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7"/>
  <p:tag name="KSO_WM_UNIT_ID" val="diagram20174801_1*l_i*1_7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8"/>
  <p:tag name="KSO_WM_UNIT_ID" val="diagram20174801_1*l_i*1_7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
  <p:tag name="KSO_WM_UNIT_ID" val="diagram20174801_1*l_i*1_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79"/>
  <p:tag name="KSO_WM_UNIT_ID" val="diagram20174801_1*l_i*1_7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0"/>
  <p:tag name="KSO_WM_UNIT_ID" val="diagram20174801_1*l_i*1_8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1"/>
  <p:tag name="KSO_WM_UNIT_ID" val="diagram20174801_1*l_i*1_8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2"/>
  <p:tag name="KSO_WM_UNIT_ID" val="diagram20174801_1*l_i*1_8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3"/>
  <p:tag name="KSO_WM_UNIT_ID" val="diagram20174801_1*l_i*1_8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4"/>
  <p:tag name="KSO_WM_UNIT_ID" val="diagram20174801_1*l_i*1_8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5"/>
  <p:tag name="KSO_WM_UNIT_ID" val="diagram20174801_1*l_i*1_8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6"/>
  <p:tag name="KSO_WM_UNIT_ID" val="diagram20174801_1*l_i*1_8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7"/>
  <p:tag name="KSO_WM_UNIT_ID" val="diagram20174801_1*l_i*1_8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8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8"/>
  <p:tag name="KSO_WM_UNIT_ID" val="diagram20174801_1*l_i*1_8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
  <p:tag name="KSO_WM_UNIT_ID" val="diagram20174801_1*l_i*1_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0.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89"/>
  <p:tag name="KSO_WM_UNIT_ID" val="diagram20174801_1*l_i*1_89"/>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1.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0"/>
  <p:tag name="KSO_WM_UNIT_ID" val="diagram20174801_1*l_i*1_90"/>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1"/>
  <p:tag name="KSO_WM_UNIT_ID" val="diagram20174801_1*l_i*1_91"/>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2"/>
  <p:tag name="KSO_WM_UNIT_ID" val="diagram20174801_1*l_i*1_92"/>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3"/>
  <p:tag name="KSO_WM_UNIT_ID" val="diagram20174801_1*l_i*1_93"/>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5.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4"/>
  <p:tag name="KSO_WM_UNIT_ID" val="diagram20174801_1*l_i*1_94"/>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6.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5"/>
  <p:tag name="KSO_WM_UNIT_ID" val="diagram20174801_1*l_i*1_95"/>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6"/>
  <p:tag name="KSO_WM_UNIT_ID" val="diagram20174801_1*l_i*1_96"/>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7"/>
  <p:tag name="KSO_WM_UNIT_ID" val="diagram20174801_1*l_i*1_97"/>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9.xml><?xml version="1.0" encoding="utf-8"?>
<p:tagLst xmlns:p="http://schemas.openxmlformats.org/presentationml/2006/main">
  <p:tag name="KSO_WM_TAG_VERSION" val="1.0"/>
  <p:tag name="KSO_WM_BEAUTIFY_FLAG" val="#wm#"/>
  <p:tag name="KSO_WM_TEMPLATE_CATEGORY" val="diagram"/>
  <p:tag name="KSO_WM_TEMPLATE_INDEX" val="20174801"/>
  <p:tag name="KSO_WM_UNIT_TYPE" val="l_i"/>
  <p:tag name="KSO_WM_UNIT_INDEX" val="1_98"/>
  <p:tag name="KSO_WM_UNIT_ID" val="diagram20174801_1*l_i*1_98"/>
  <p:tag name="KSO_WM_UNIT_LAYERLEVEL" val="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5907</Words>
  <Application>WPS 演示</Application>
  <PresentationFormat>宽屏</PresentationFormat>
  <Paragraphs>558</Paragraphs>
  <Slides>27</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微软雅黑</vt:lpstr>
      <vt:lpstr>黑体</vt:lpstr>
      <vt:lpstr>方正兰亭黑_GBK</vt:lpstr>
      <vt:lpstr>方正兰亭黑_GBK</vt:lpstr>
      <vt:lpstr>楷体</vt:lpstr>
      <vt:lpstr>方正兰亭黑_GBK</vt:lpstr>
      <vt:lpstr>新宋体</vt:lpstr>
      <vt:lpstr>华文楷体</vt:lpstr>
      <vt:lpstr>隶书</vt:lpstr>
      <vt:lpstr>Calibri</vt:lpstr>
      <vt:lpstr>Arial Unicode MS</vt:lpstr>
      <vt:lpstr>Calibri Light</vt:lpstr>
      <vt:lpstr>Wingdings</vt:lpstr>
      <vt:lpstr>楷体_GB2312</vt:lpstr>
      <vt:lpstr>Lato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肖燕惠</dc:creator>
  <cp:lastModifiedBy>胡柚</cp:lastModifiedBy>
  <cp:revision>145</cp:revision>
  <dcterms:created xsi:type="dcterms:W3CDTF">2017-11-20T04:09:00Z</dcterms:created>
  <dcterms:modified xsi:type="dcterms:W3CDTF">2018-03-27T07:46:23Z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